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6" r:id="rId2"/>
    <p:sldId id="554" r:id="rId3"/>
    <p:sldId id="555" r:id="rId4"/>
    <p:sldId id="583" r:id="rId5"/>
    <p:sldId id="513" r:id="rId6"/>
    <p:sldId id="514" r:id="rId7"/>
    <p:sldId id="515" r:id="rId8"/>
    <p:sldId id="516" r:id="rId9"/>
    <p:sldId id="517" r:id="rId10"/>
    <p:sldId id="518" r:id="rId11"/>
    <p:sldId id="519" r:id="rId12"/>
    <p:sldId id="556" r:id="rId13"/>
    <p:sldId id="613" r:id="rId14"/>
    <p:sldId id="773" r:id="rId15"/>
    <p:sldId id="694" r:id="rId16"/>
    <p:sldId id="769" r:id="rId17"/>
    <p:sldId id="772" r:id="rId18"/>
    <p:sldId id="259" r:id="rId19"/>
    <p:sldId id="260" r:id="rId20"/>
    <p:sldId id="261" r:id="rId21"/>
    <p:sldId id="262" r:id="rId22"/>
    <p:sldId id="755" r:id="rId23"/>
    <p:sldId id="768" r:id="rId24"/>
    <p:sldId id="911" r:id="rId25"/>
    <p:sldId id="757" r:id="rId26"/>
    <p:sldId id="336" r:id="rId27"/>
    <p:sldId id="337" r:id="rId28"/>
    <p:sldId id="338" r:id="rId29"/>
    <p:sldId id="339" r:id="rId30"/>
    <p:sldId id="340" r:id="rId31"/>
    <p:sldId id="341" r:id="rId32"/>
    <p:sldId id="342" r:id="rId33"/>
    <p:sldId id="760" r:id="rId34"/>
    <p:sldId id="767" r:id="rId35"/>
    <p:sldId id="610" r:id="rId36"/>
    <p:sldId id="258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3A58"/>
    <a:srgbClr val="2E3C5D"/>
    <a:srgbClr val="3078B5"/>
    <a:srgbClr val="F49B29"/>
    <a:srgbClr val="BAD124"/>
    <a:srgbClr val="FEF756"/>
    <a:srgbClr val="67D652"/>
    <a:srgbClr val="93D637"/>
    <a:srgbClr val="AACC1F"/>
    <a:srgbClr val="FEDE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5854"/>
    <p:restoredTop sz="94674"/>
  </p:normalViewPr>
  <p:slideViewPr>
    <p:cSldViewPr snapToGrid="0" snapToObjects="1">
      <p:cViewPr varScale="1">
        <p:scale>
          <a:sx n="67" d="100"/>
          <a:sy n="67" d="100"/>
        </p:scale>
        <p:origin x="94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3928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75B522D-3ED6-BC45-A22D-160874D51FA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FC7636-BD45-E34C-9409-CA5E7A97072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CBEE3-00EC-E144-80BB-53EB9371AC7C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C376C0-16E2-394B-9D94-8D28124226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12BCF4-7769-DE43-A1E5-C6317FFC3C9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5AA377-4FBE-B44B-BFD0-C9284A181E7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2014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4DA133-FFC3-D849-945B-DEEA996073AE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FA4ECF-A28F-A640-830E-12E967B987A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420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2EEB0-8BB6-40D3-B11A-DD607E4AF3CB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97311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2EEB0-8BB6-40D3-B11A-DD607E4AF3CB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87467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2EEB0-8BB6-40D3-B11A-DD607E4AF3CB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09577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2EEB0-8BB6-40D3-B11A-DD607E4AF3CB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754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https://www.wired.com/2013/05/accenture-fjord/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2EEB0-8BB6-40D3-B11A-DD607E4AF3CB}" type="slidenum">
              <a:rPr lang="it-IT" smtClean="0"/>
              <a:pPr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0207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2EEB0-8BB6-40D3-B11A-DD607E4AF3CB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7341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2EEB0-8BB6-40D3-B11A-DD607E4AF3CB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7293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2EEB0-8BB6-40D3-B11A-DD607E4AF3CB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0097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Processo creativo</a:t>
            </a:r>
            <a:r>
              <a:rPr lang="it-IT" baseline="0" dirty="0"/>
              <a:t> inteso come capacità di </a:t>
            </a:r>
            <a:r>
              <a:rPr lang="it-IT" b="1" baseline="0" dirty="0"/>
              <a:t>generare idee fresche e numerose</a:t>
            </a:r>
          </a:p>
          <a:p>
            <a:r>
              <a:rPr lang="it-IT" b="1" baseline="0" dirty="0"/>
              <a:t>Centralità dell’utente </a:t>
            </a:r>
            <a:r>
              <a:rPr lang="it-IT" baseline="0" dirty="0"/>
              <a:t>come detentore della conoscenza da cui derivare l’innovazione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2EEB0-8BB6-40D3-B11A-DD607E4AF3CB}" type="slidenum">
              <a:rPr lang="it-IT" smtClean="0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7675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2EEB0-8BB6-40D3-B11A-DD607E4AF3CB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0607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2EEB0-8BB6-40D3-B11A-DD607E4AF3CB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3757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Philips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C6F799-5925-924F-8667-F0DCF7060AFC}" type="slidenum">
              <a:rPr lang="it-IT" smtClean="0"/>
              <a:pPr>
                <a:defRPr/>
              </a:pPr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9819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94136B80-E5A0-D846-A771-A02B0B4F6C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308" y="6163835"/>
            <a:ext cx="12268199" cy="741362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D7462FFF-5085-5749-93DE-9AD106446D3A}"/>
              </a:ext>
            </a:extLst>
          </p:cNvPr>
          <p:cNvSpPr txBox="1"/>
          <p:nvPr userDrawn="1"/>
        </p:nvSpPr>
        <p:spPr>
          <a:xfrm>
            <a:off x="3949027" y="6381656"/>
            <a:ext cx="4201530" cy="303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D" sz="1000" b="1" i="0" spc="100" dirty="0" err="1">
                <a:solidFill>
                  <a:schemeClr val="bg1"/>
                </a:solidFill>
                <a:latin typeface="Avenir Black" panose="02000503020000020003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www.meim.uniparthenope.it</a:t>
            </a:r>
            <a:endParaRPr lang="en-US" sz="1000" b="1" i="0" spc="100" dirty="0">
              <a:solidFill>
                <a:schemeClr val="bg1"/>
              </a:solidFill>
              <a:latin typeface="Avenir Black" panose="02000503020000020003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Segnaposto testo 12">
            <a:extLst>
              <a:ext uri="{FF2B5EF4-FFF2-40B4-BE49-F238E27FC236}">
                <a16:creationId xmlns:a16="http://schemas.microsoft.com/office/drawing/2014/main" id="{DB77F1C3-0F81-BB42-A6E0-4E7A807D35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7250" y="2317626"/>
            <a:ext cx="7780300" cy="1323438"/>
          </a:xfrm>
          <a:prstGeom prst="rect">
            <a:avLst/>
          </a:prstGeom>
        </p:spPr>
        <p:txBody>
          <a:bodyPr/>
          <a:lstStyle>
            <a:lvl1pPr algn="l">
              <a:buNone/>
              <a:defRPr sz="4000" b="1" i="0">
                <a:solidFill>
                  <a:srgbClr val="2C3A58"/>
                </a:solidFill>
                <a:latin typeface="Avenir Black" panose="02000503020000020003" pitchFamily="2" charset="0"/>
              </a:defRPr>
            </a:lvl1pPr>
          </a:lstStyle>
          <a:p>
            <a:pPr lvl="0"/>
            <a:r>
              <a:rPr lang="it-IT" dirty="0"/>
              <a:t>Fare click qui per inserire il</a:t>
            </a:r>
          </a:p>
          <a:p>
            <a:pPr lvl="0"/>
            <a:r>
              <a:rPr lang="it-IT" dirty="0"/>
              <a:t>Titolo della presentazione</a:t>
            </a:r>
            <a:endParaRPr lang="it-GB" dirty="0"/>
          </a:p>
        </p:txBody>
      </p:sp>
      <p:sp>
        <p:nvSpPr>
          <p:cNvPr id="16" name="Segnaposto testo 24">
            <a:extLst>
              <a:ext uri="{FF2B5EF4-FFF2-40B4-BE49-F238E27FC236}">
                <a16:creationId xmlns:a16="http://schemas.microsoft.com/office/drawing/2014/main" id="{091E822F-1E5C-D14A-BDC4-5B1AC72688F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7250" y="1993402"/>
            <a:ext cx="4908550" cy="406114"/>
          </a:xfrm>
          <a:prstGeom prst="rect">
            <a:avLst/>
          </a:prstGeom>
        </p:spPr>
        <p:txBody>
          <a:bodyPr/>
          <a:lstStyle>
            <a:lvl1pPr algn="l">
              <a:buNone/>
              <a:defRPr sz="1200">
                <a:solidFill>
                  <a:srgbClr val="C00000"/>
                </a:solidFill>
                <a:latin typeface="Avenir Book" panose="02000503020000020003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it-GB" dirty="0"/>
              <a:t>FARE CLICK PER INSERIRE SOPRATITOLO</a:t>
            </a:r>
          </a:p>
        </p:txBody>
      </p:sp>
      <p:sp>
        <p:nvSpPr>
          <p:cNvPr id="18" name="Segnaposto testo 24">
            <a:extLst>
              <a:ext uri="{FF2B5EF4-FFF2-40B4-BE49-F238E27FC236}">
                <a16:creationId xmlns:a16="http://schemas.microsoft.com/office/drawing/2014/main" id="{3085F0A4-4DF5-9049-AE38-680906DCA47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9262" y="3698649"/>
            <a:ext cx="4908550" cy="406114"/>
          </a:xfrm>
          <a:prstGeom prst="rect">
            <a:avLst/>
          </a:prstGeom>
        </p:spPr>
        <p:txBody>
          <a:bodyPr/>
          <a:lstStyle>
            <a:lvl1pPr algn="l">
              <a:buNone/>
              <a:defRPr sz="1200">
                <a:solidFill>
                  <a:srgbClr val="C00000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it-GB" dirty="0"/>
              <a:t>FARE CLICK PER INSERIRE SOTTOTITOLO</a:t>
            </a:r>
          </a:p>
        </p:txBody>
      </p:sp>
      <p:sp>
        <p:nvSpPr>
          <p:cNvPr id="22" name="Segnaposto testo 20">
            <a:extLst>
              <a:ext uri="{FF2B5EF4-FFF2-40B4-BE49-F238E27FC236}">
                <a16:creationId xmlns:a16="http://schemas.microsoft.com/office/drawing/2014/main" id="{D418B3BC-4365-C04B-9C7A-1CF2CFDD36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7250" y="5332121"/>
            <a:ext cx="6719887" cy="566738"/>
          </a:xfrm>
          <a:prstGeom prst="rect">
            <a:avLst/>
          </a:prstGeom>
        </p:spPr>
        <p:txBody>
          <a:bodyPr/>
          <a:lstStyle>
            <a:lvl1pPr>
              <a:buNone/>
              <a:defRPr sz="900">
                <a:solidFill>
                  <a:srgbClr val="2C3A58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it-IT" dirty="0"/>
              <a:t>I</a:t>
            </a:r>
            <a:r>
              <a:rPr lang="it-GB" dirty="0"/>
              <a:t>nserire qui i link</a:t>
            </a:r>
          </a:p>
          <a:p>
            <a:pPr lvl="0"/>
            <a:r>
              <a:rPr lang="it-GB" dirty="0"/>
              <a:t>o informazioni aggiuntive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B0C47796-1DFE-0B46-AFC3-1C7F31C7AF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7251" y="501621"/>
            <a:ext cx="3595608" cy="474595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D9676AE4-89B6-4E47-8B08-CFDF9CB4AD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58491" y="394896"/>
            <a:ext cx="3793268" cy="68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838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A003401-3D7C-2242-8C9D-CA00A7F274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32770" y="459510"/>
            <a:ext cx="2074718" cy="44458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5C1891B-CCB9-E541-888E-C0E086281C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7251" y="459510"/>
            <a:ext cx="2787527" cy="36793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F01C985-3B58-7749-A927-4FDDDD6B045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4090" y="6550176"/>
            <a:ext cx="12260179" cy="337879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47EF7789-BA93-494F-AC06-0A891EB3BC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251" y="1316913"/>
            <a:ext cx="4908550" cy="464602"/>
          </a:xfrm>
          <a:prstGeom prst="rect">
            <a:avLst/>
          </a:prstGeom>
        </p:spPr>
        <p:txBody>
          <a:bodyPr/>
          <a:lstStyle>
            <a:lvl1pPr algn="l">
              <a:defRPr sz="4000" b="1" i="0">
                <a:solidFill>
                  <a:srgbClr val="2E3C5D"/>
                </a:solidFill>
                <a:latin typeface="Avenir Black" panose="02000503020000020003" pitchFamily="2" charset="0"/>
                <a:cs typeface="Calibri" panose="020F0502020204030204" pitchFamily="34" charset="0"/>
              </a:defRPr>
            </a:lvl1pPr>
          </a:lstStyle>
          <a:p>
            <a:r>
              <a:rPr lang="it-IT" dirty="0"/>
              <a:t>Fare click per</a:t>
            </a:r>
            <a:br>
              <a:rPr lang="it-IT" dirty="0"/>
            </a:br>
            <a:r>
              <a:rPr lang="it-IT" dirty="0"/>
              <a:t>inserire titolo</a:t>
            </a:r>
            <a:endParaRPr lang="it-GB" dirty="0"/>
          </a:p>
        </p:txBody>
      </p:sp>
      <p:sp>
        <p:nvSpPr>
          <p:cNvPr id="8" name="Segnaposto testo 24">
            <a:extLst>
              <a:ext uri="{FF2B5EF4-FFF2-40B4-BE49-F238E27FC236}">
                <a16:creationId xmlns:a16="http://schemas.microsoft.com/office/drawing/2014/main" id="{E975D560-3B6D-8A40-B538-54E8CF1F54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7251" y="2634191"/>
            <a:ext cx="4908550" cy="406115"/>
          </a:xfrm>
          <a:prstGeom prst="rect">
            <a:avLst/>
          </a:prstGeom>
        </p:spPr>
        <p:txBody>
          <a:bodyPr/>
          <a:lstStyle>
            <a:lvl1pPr algn="l">
              <a:buNone/>
              <a:defRPr sz="1200">
                <a:solidFill>
                  <a:srgbClr val="C00000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it-GB" dirty="0"/>
              <a:t>FARE CLICK PER INSERIRE SOTTOTESTO</a:t>
            </a:r>
          </a:p>
        </p:txBody>
      </p:sp>
      <p:sp>
        <p:nvSpPr>
          <p:cNvPr id="9" name="Segnaposto testo 27">
            <a:extLst>
              <a:ext uri="{FF2B5EF4-FFF2-40B4-BE49-F238E27FC236}">
                <a16:creationId xmlns:a16="http://schemas.microsoft.com/office/drawing/2014/main" id="{FA5F31F9-18FC-504B-99AA-ECA41BC1106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7250" y="3231740"/>
            <a:ext cx="4908549" cy="2737928"/>
          </a:xfrm>
          <a:prstGeom prst="rect">
            <a:avLst/>
          </a:prstGeom>
        </p:spPr>
        <p:txBody>
          <a:bodyPr/>
          <a:lstStyle>
            <a:lvl1pPr>
              <a:buNone/>
              <a:defRPr sz="1200">
                <a:latin typeface="Avenir Book" panose="02000503020000020003" pitchFamily="2" charset="0"/>
                <a:cs typeface="Arial" panose="020B0604020202020204" pitchFamily="34" charset="0"/>
              </a:defRPr>
            </a:lvl1pPr>
            <a:lvl2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it-GB" dirty="0"/>
          </a:p>
        </p:txBody>
      </p:sp>
    </p:spTree>
    <p:extLst>
      <p:ext uri="{BB962C8B-B14F-4D97-AF65-F5344CB8AC3E}">
        <p14:creationId xmlns:p14="http://schemas.microsoft.com/office/powerpoint/2010/main" val="570889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16E87D62-8E5E-E04B-A72B-C45F0A71FB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6200" y="6220985"/>
            <a:ext cx="12409714" cy="741362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id="{8F5248E1-F774-C148-9E6C-D745BF76AF50}"/>
              </a:ext>
            </a:extLst>
          </p:cNvPr>
          <p:cNvSpPr txBox="1"/>
          <p:nvPr userDrawn="1"/>
        </p:nvSpPr>
        <p:spPr>
          <a:xfrm>
            <a:off x="3949027" y="6381656"/>
            <a:ext cx="4201530" cy="303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D" sz="1000" b="1" i="0" spc="100" dirty="0" err="1">
                <a:solidFill>
                  <a:schemeClr val="bg1"/>
                </a:solidFill>
                <a:latin typeface="Avenir Black" panose="02000503020000020003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www.meim.uniparthenope.it</a:t>
            </a:r>
            <a:endParaRPr lang="en-US" sz="1000" b="1" i="0" spc="100" dirty="0">
              <a:solidFill>
                <a:schemeClr val="bg1"/>
              </a:solidFill>
              <a:latin typeface="Avenir Black" panose="02000503020000020003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Segnaposto testo 12">
            <a:extLst>
              <a:ext uri="{FF2B5EF4-FFF2-40B4-BE49-F238E27FC236}">
                <a16:creationId xmlns:a16="http://schemas.microsoft.com/office/drawing/2014/main" id="{94AEE95B-463E-164B-8843-DB1E9ABFFD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7250" y="2931239"/>
            <a:ext cx="7780300" cy="1323438"/>
          </a:xfrm>
          <a:prstGeom prst="rect">
            <a:avLst/>
          </a:prstGeom>
        </p:spPr>
        <p:txBody>
          <a:bodyPr/>
          <a:lstStyle>
            <a:lvl1pPr algn="l">
              <a:buNone/>
              <a:defRPr sz="4000" b="1" i="0">
                <a:solidFill>
                  <a:srgbClr val="2C3A58"/>
                </a:solidFill>
                <a:latin typeface="Avenir Black" panose="02000503020000020003" pitchFamily="2" charset="0"/>
              </a:defRPr>
            </a:lvl1pPr>
          </a:lstStyle>
          <a:p>
            <a:pPr lvl="0"/>
            <a:r>
              <a:rPr lang="it-IT" dirty="0"/>
              <a:t>Fare click qui per inserire la</a:t>
            </a:r>
          </a:p>
          <a:p>
            <a:pPr lvl="0"/>
            <a:r>
              <a:rPr lang="it-IT" dirty="0"/>
              <a:t>Frase di ringraziamento</a:t>
            </a:r>
          </a:p>
        </p:txBody>
      </p:sp>
      <p:sp>
        <p:nvSpPr>
          <p:cNvPr id="30" name="Segnaposto testo 24">
            <a:extLst>
              <a:ext uri="{FF2B5EF4-FFF2-40B4-BE49-F238E27FC236}">
                <a16:creationId xmlns:a16="http://schemas.microsoft.com/office/drawing/2014/main" id="{7F1B02F4-9558-7741-A0BF-D6C6799105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7250" y="2607015"/>
            <a:ext cx="4908550" cy="406115"/>
          </a:xfrm>
          <a:prstGeom prst="rect">
            <a:avLst/>
          </a:prstGeom>
        </p:spPr>
        <p:txBody>
          <a:bodyPr/>
          <a:lstStyle>
            <a:lvl1pPr algn="l">
              <a:buNone/>
              <a:defRPr sz="1200">
                <a:solidFill>
                  <a:srgbClr val="C00000"/>
                </a:solidFill>
                <a:latin typeface="Avenir Book" panose="02000503020000020003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it-GB" dirty="0"/>
              <a:t>FARE CLICK PER INSERIRE SOPRATITOLO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0C38C22B-E175-054A-8A82-E7C7F9485E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7251" y="501621"/>
            <a:ext cx="3595608" cy="47459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85E42D68-17BC-014A-87EC-E1FB61ED7F8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58491" y="394896"/>
            <a:ext cx="3793268" cy="68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82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066800" y="1270000"/>
            <a:ext cx="10063480" cy="2159000"/>
          </a:xfrm>
        </p:spPr>
        <p:txBody>
          <a:bodyPr anchor="ctr" anchorCtr="0"/>
          <a:lstStyle>
            <a:lvl1pPr algn="ctr">
              <a:defRPr sz="6000" b="1">
                <a:solidFill>
                  <a:srgbClr val="534639"/>
                </a:solidFill>
                <a:latin typeface="+mj-lt"/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066800" y="4155440"/>
            <a:ext cx="10063480" cy="1427480"/>
          </a:xfrm>
        </p:spPr>
        <p:txBody>
          <a:bodyPr anchor="ctr" anchorCtr="0"/>
          <a:lstStyle>
            <a:lvl1pPr marL="0" indent="0" algn="ctr">
              <a:buNone/>
              <a:defRPr sz="2400">
                <a:solidFill>
                  <a:srgbClr val="534639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rgbClr val="548896"/>
                </a:solidFill>
                <a:latin typeface="+mj-lt"/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rgbClr val="548896"/>
                </a:solidFill>
                <a:latin typeface="+mj-lt"/>
              </a:defRPr>
            </a:lvl1pPr>
          </a:lstStyle>
          <a:p>
            <a:fld id="{623578AA-3103-41C6-B1BE-0764DB9ED294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5CE1A60-3732-485A-A8EC-90FE1EB84B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6200" y="6220985"/>
            <a:ext cx="12409714" cy="74136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4D47155-18AE-4091-A136-EDB23CE17C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7251" y="501621"/>
            <a:ext cx="3595608" cy="47459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2C5721B-FE5E-4686-8A8A-3EC30F65A51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58491" y="394896"/>
            <a:ext cx="3793268" cy="68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910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5440" y="137161"/>
            <a:ext cx="11501120" cy="1056640"/>
          </a:xfrm>
        </p:spPr>
        <p:txBody>
          <a:bodyPr/>
          <a:lstStyle>
            <a:lvl1pPr>
              <a:defRPr>
                <a:solidFill>
                  <a:srgbClr val="534639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45440" y="1347347"/>
            <a:ext cx="11501120" cy="476866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220720" y="6356350"/>
            <a:ext cx="5760720" cy="365125"/>
          </a:xfrm>
        </p:spPr>
        <p:txBody>
          <a:bodyPr/>
          <a:lstStyle>
            <a:lvl1pPr>
              <a:defRPr>
                <a:solidFill>
                  <a:srgbClr val="548896"/>
                </a:solidFill>
              </a:defRPr>
            </a:lvl1pPr>
          </a:lstStyle>
          <a:p>
            <a:r>
              <a:rPr lang="it-IT"/>
              <a:t>Politecnico di Bari - 22nd May 2018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9123680" y="6356350"/>
            <a:ext cx="2743200" cy="365125"/>
          </a:xfrm>
        </p:spPr>
        <p:txBody>
          <a:bodyPr/>
          <a:lstStyle>
            <a:lvl1pPr>
              <a:defRPr>
                <a:solidFill>
                  <a:srgbClr val="548896"/>
                </a:solidFill>
              </a:defRPr>
            </a:lvl1pPr>
          </a:lstStyle>
          <a:p>
            <a:fld id="{623578AA-3103-41C6-B1BE-0764DB9ED294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0674BA4-6042-49EC-B7F8-EEB8AE797D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6200" y="6220985"/>
            <a:ext cx="12409714" cy="74136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C04476A-D024-4C9B-8571-D21AF82EC2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7251" y="501621"/>
            <a:ext cx="3595608" cy="47459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0EC4D6F9-4B50-42A3-8A9C-2E6131BF88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58491" y="394896"/>
            <a:ext cx="3793268" cy="68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235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B16CAC4-A99D-4FEA-9772-620FA20707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6200" y="6220985"/>
            <a:ext cx="12409714" cy="74136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F5BE2A5-534C-43C0-9004-614901F2E1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7251" y="501621"/>
            <a:ext cx="3595608" cy="47459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160B592-6B0C-4744-9C25-E65300E8E6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58491" y="394896"/>
            <a:ext cx="3793268" cy="68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90780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A5EAB-4E3E-8345-BC6B-5B1B8C3AF297}" type="slidenum">
              <a:rPr lang="en-US" smtClean="0"/>
              <a:t>‹N›</a:t>
            </a:fld>
            <a:endParaRPr lang="en-US"/>
          </a:p>
        </p:txBody>
      </p:sp>
      <p:sp>
        <p:nvSpPr>
          <p:cNvPr id="9" name="Segnaposto piè di pagina 4"/>
          <p:cNvSpPr txBox="1">
            <a:spLocks/>
          </p:cNvSpPr>
          <p:nvPr userDrawn="1"/>
        </p:nvSpPr>
        <p:spPr>
          <a:xfrm>
            <a:off x="622489" y="6356352"/>
            <a:ext cx="2881673" cy="365124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defPPr>
              <a:defRPr lang="it-IT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© 2015 Politecnico di Milano</a:t>
            </a:r>
            <a:endParaRPr lang="it-IT" dirty="0"/>
          </a:p>
        </p:txBody>
      </p:sp>
      <p:sp>
        <p:nvSpPr>
          <p:cNvPr id="12" name="Segnaposto numero diapositiva 5"/>
          <p:cNvSpPr txBox="1">
            <a:spLocks/>
          </p:cNvSpPr>
          <p:nvPr userDrawn="1"/>
        </p:nvSpPr>
        <p:spPr>
          <a:xfrm>
            <a:off x="4673601" y="6356352"/>
            <a:ext cx="2844801" cy="365124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defPPr>
              <a:defRPr lang="it-IT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DCC51C-8BA7-4378-968B-B38FF4733963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13" name="Picture 2" descr="C:\Users\Paolatos\Desktop\logo-polimi_bianc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53656" y="88941"/>
            <a:ext cx="1199792" cy="899792"/>
          </a:xfrm>
          <a:prstGeom prst="rect">
            <a:avLst/>
          </a:prstGeom>
          <a:noFill/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88668133-B5DA-4E1D-8DF9-BAD8A77C6B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6200" y="6220985"/>
            <a:ext cx="12409714" cy="741362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F10CCDF2-0EDA-4EC6-88E0-B571B6EF9C6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57251" y="501621"/>
            <a:ext cx="3595608" cy="474595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64AC0F22-4C1E-44B9-BD65-45E39B6C7BF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858491" y="394896"/>
            <a:ext cx="3793268" cy="68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650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1924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it/url?sa=i&amp;rct=j&amp;q=&amp;esrc=s&amp;frm=1&amp;source=images&amp;cd=&amp;cad=rja&amp;docid=872nSW0jVq9ueM&amp;tbnid=1X_TBsmE0q4cUM:&amp;ved=0CAUQjRw&amp;url=http://www.bookrapper.com/labels/Tim%20Brown.html&amp;ei=jQu4UdXDLIiVPJmdgLgH&amp;bvm=bv.47810305,d.bGE&amp;psig=AFQjCNEX4ecwxM6tYczsvN7cYu8ypcneDQ&amp;ust=1371102465476895" TargetMode="External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google.it/url?sa=i&amp;rct=j&amp;q=&amp;esrc=s&amp;frm=1&amp;source=images&amp;cd=&amp;cad=rja&amp;docid=8l_J9J4atXYRxM&amp;tbnid=GPixM8vT5MGH2M:&amp;ved=0CAUQjRw&amp;url=http://tbmdb.blogspot.com/2010/07/design-of-business-2009.html&amp;ei=qAu4UbOZMMWTPdDMgZgF&amp;bvm=bv.47810305,d.bGE&amp;psig=AFQjCNGXOWykgiTgVsjv19n_Vi4gY6spIA&amp;ust=1371102501026568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13" Type="http://schemas.openxmlformats.org/officeDocument/2006/relationships/image" Target="../media/image21.tiff"/><Relationship Id="rId3" Type="http://schemas.openxmlformats.org/officeDocument/2006/relationships/image" Target="../media/image11.png"/><Relationship Id="rId7" Type="http://schemas.openxmlformats.org/officeDocument/2006/relationships/image" Target="../media/image15.tiff"/><Relationship Id="rId12" Type="http://schemas.openxmlformats.org/officeDocument/2006/relationships/image" Target="../media/image20.tif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tiff"/><Relationship Id="rId11" Type="http://schemas.openxmlformats.org/officeDocument/2006/relationships/image" Target="../media/image19.tiff"/><Relationship Id="rId5" Type="http://schemas.openxmlformats.org/officeDocument/2006/relationships/image" Target="../media/image13.tiff"/><Relationship Id="rId15" Type="http://schemas.openxmlformats.org/officeDocument/2006/relationships/image" Target="../media/image23.tiff"/><Relationship Id="rId10" Type="http://schemas.openxmlformats.org/officeDocument/2006/relationships/image" Target="../media/image18.tiff"/><Relationship Id="rId4" Type="http://schemas.openxmlformats.org/officeDocument/2006/relationships/image" Target="../media/image12.tiff"/><Relationship Id="rId9" Type="http://schemas.openxmlformats.org/officeDocument/2006/relationships/image" Target="../media/image17.tiff"/><Relationship Id="rId1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CD6D445B-AE62-8249-8841-F9BE5887D2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dirty="0"/>
              <a:t>Design Thinking for Innovation</a:t>
            </a:r>
            <a:endParaRPr lang="it-GB" dirty="0"/>
          </a:p>
          <a:p>
            <a:r>
              <a:rPr lang="it-GB" dirty="0"/>
              <a:t>Master 2021-2022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A2AFA6F-7C32-6E4A-97D7-7F3215C6B5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GB" dirty="0"/>
              <a:t>MASTER MEIM 2021-2022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2509037-548E-9B4F-8125-61469E14C8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dirty="0"/>
              <a:t>Design Thinking </a:t>
            </a:r>
            <a:r>
              <a:rPr lang="it-IT" dirty="0" err="1"/>
              <a:t>as</a:t>
            </a:r>
            <a:r>
              <a:rPr lang="it-IT" dirty="0"/>
              <a:t> Creative </a:t>
            </a:r>
            <a:r>
              <a:rPr lang="it-IT" dirty="0" err="1"/>
              <a:t>Problem</a:t>
            </a:r>
            <a:r>
              <a:rPr lang="it-IT" dirty="0"/>
              <a:t> Solving</a:t>
            </a:r>
            <a:endParaRPr lang="it-GB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A0FD6FB-25CC-5548-9E18-53B8F29855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GB" dirty="0"/>
              <a:t>A cura del prof. </a:t>
            </a:r>
            <a:r>
              <a:rPr lang="it-IT" dirty="0"/>
              <a:t>Cabirio Cautela</a:t>
            </a:r>
            <a:endParaRPr lang="it-GB" dirty="0"/>
          </a:p>
          <a:p>
            <a:r>
              <a:rPr lang="it-GB" dirty="0"/>
              <a:t>Prof. </a:t>
            </a:r>
            <a:r>
              <a:rPr lang="it-IT" dirty="0"/>
              <a:t>D</a:t>
            </a:r>
            <a:r>
              <a:rPr lang="it-GB" dirty="0"/>
              <a:t>i</a:t>
            </a:r>
            <a:r>
              <a:rPr lang="it-IT" dirty="0"/>
              <a:t> Innovation and Design Management Politecnico di Milano</a:t>
            </a:r>
            <a:endParaRPr lang="it-GB" dirty="0"/>
          </a:p>
        </p:txBody>
      </p:sp>
    </p:spTree>
    <p:extLst>
      <p:ext uri="{BB962C8B-B14F-4D97-AF65-F5344CB8AC3E}">
        <p14:creationId xmlns:p14="http://schemas.microsoft.com/office/powerpoint/2010/main" val="3299545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45440" y="1347347"/>
            <a:ext cx="5046749" cy="4768668"/>
          </a:xfrm>
        </p:spPr>
        <p:txBody>
          <a:bodyPr anchor="ctr"/>
          <a:lstStyle/>
          <a:p>
            <a:r>
              <a:rPr lang="it-IT" dirty="0" err="1"/>
              <a:t>Intermediaries</a:t>
            </a:r>
            <a:r>
              <a:rPr lang="it-IT" dirty="0"/>
              <a:t> for </a:t>
            </a:r>
            <a:r>
              <a:rPr lang="it-IT" dirty="0" err="1"/>
              <a:t>Innovation</a:t>
            </a:r>
            <a:endParaRPr lang="it-IT" dirty="0"/>
          </a:p>
          <a:p>
            <a:endParaRPr lang="it-IT" dirty="0"/>
          </a:p>
          <a:p>
            <a:r>
              <a:rPr lang="it-IT" dirty="0" err="1"/>
              <a:t>Crowdsourcing</a:t>
            </a:r>
            <a:r>
              <a:rPr lang="it-IT" dirty="0"/>
              <a:t> </a:t>
            </a:r>
            <a:r>
              <a:rPr lang="it-IT" dirty="0" err="1"/>
              <a:t>Platforms</a:t>
            </a:r>
            <a:endParaRPr lang="it-IT" dirty="0"/>
          </a:p>
          <a:p>
            <a:endParaRPr lang="it-IT" dirty="0"/>
          </a:p>
          <a:p>
            <a:r>
              <a:rPr lang="it-IT" dirty="0"/>
              <a:t>Contests</a:t>
            </a:r>
          </a:p>
          <a:p>
            <a:endParaRPr lang="it-IT" dirty="0"/>
          </a:p>
          <a:p>
            <a:r>
              <a:rPr lang="it-IT" dirty="0"/>
              <a:t>Call for </a:t>
            </a:r>
            <a:r>
              <a:rPr lang="it-IT" dirty="0" err="1"/>
              <a:t>Ideas</a:t>
            </a:r>
            <a:endParaRPr lang="it-IT" dirty="0"/>
          </a:p>
          <a:p>
            <a:endParaRPr lang="it-IT" dirty="0"/>
          </a:p>
          <a:p>
            <a:r>
              <a:rPr lang="it-IT" dirty="0" err="1"/>
              <a:t>Hackathons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578AA-3103-41C6-B1BE-0764DB9ED294}" type="slidenum">
              <a:rPr lang="it-IT" smtClean="0"/>
              <a:pPr/>
              <a:t>10</a:t>
            </a:fld>
            <a:endParaRPr lang="it-IT"/>
          </a:p>
        </p:txBody>
      </p:sp>
      <p:pic>
        <p:nvPicPr>
          <p:cNvPr id="4098" name="Picture 2" descr="Risultati immagini per open innovation chesbrough 2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953" y="1565197"/>
            <a:ext cx="2860927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835" y="1565197"/>
            <a:ext cx="2879998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3755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Connettore 1 30"/>
          <p:cNvCxnSpPr/>
          <p:nvPr/>
        </p:nvCxnSpPr>
        <p:spPr>
          <a:xfrm flipH="1">
            <a:off x="334242" y="1810962"/>
            <a:ext cx="1" cy="86400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</p:cxnSp>
      <p:cxnSp>
        <p:nvCxnSpPr>
          <p:cNvPr id="32" name="Connettore 1 31"/>
          <p:cNvCxnSpPr/>
          <p:nvPr/>
        </p:nvCxnSpPr>
        <p:spPr>
          <a:xfrm flipH="1">
            <a:off x="4174699" y="1810962"/>
            <a:ext cx="1" cy="86400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</p:cxnSp>
      <p:cxnSp>
        <p:nvCxnSpPr>
          <p:cNvPr id="33" name="Connettore 1 32"/>
          <p:cNvCxnSpPr/>
          <p:nvPr/>
        </p:nvCxnSpPr>
        <p:spPr>
          <a:xfrm flipH="1">
            <a:off x="8015156" y="1810962"/>
            <a:ext cx="1" cy="86400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</p:cxnSp>
      <p:cxnSp>
        <p:nvCxnSpPr>
          <p:cNvPr id="34" name="Connettore 1 33"/>
          <p:cNvCxnSpPr/>
          <p:nvPr/>
        </p:nvCxnSpPr>
        <p:spPr>
          <a:xfrm flipH="1">
            <a:off x="11855612" y="1810962"/>
            <a:ext cx="1" cy="86400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</p:cxn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578AA-3103-41C6-B1BE-0764DB9ED294}" type="slidenum">
              <a:rPr lang="it-IT" smtClean="0"/>
              <a:pPr/>
              <a:t>11</a:t>
            </a:fld>
            <a:endParaRPr lang="it-IT"/>
          </a:p>
        </p:txBody>
      </p:sp>
      <p:sp>
        <p:nvSpPr>
          <p:cNvPr id="18" name="CasellaDiTesto 17"/>
          <p:cNvSpPr txBox="1"/>
          <p:nvPr/>
        </p:nvSpPr>
        <p:spPr>
          <a:xfrm>
            <a:off x="-149095" y="1552071"/>
            <a:ext cx="959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1990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3693567" y="1552071"/>
            <a:ext cx="959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2000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7536229" y="1552071"/>
            <a:ext cx="959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2010</a:t>
            </a:r>
          </a:p>
        </p:txBody>
      </p:sp>
      <p:sp>
        <p:nvSpPr>
          <p:cNvPr id="30" name="CasellaDiTesto 29"/>
          <p:cNvSpPr txBox="1"/>
          <p:nvPr/>
        </p:nvSpPr>
        <p:spPr>
          <a:xfrm>
            <a:off x="11378891" y="1552071"/>
            <a:ext cx="959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2020</a:t>
            </a:r>
          </a:p>
        </p:txBody>
      </p:sp>
      <p:sp>
        <p:nvSpPr>
          <p:cNvPr id="41" name="Rettangolo 40"/>
          <p:cNvSpPr/>
          <p:nvPr/>
        </p:nvSpPr>
        <p:spPr>
          <a:xfrm>
            <a:off x="7540258" y="3934248"/>
            <a:ext cx="2880320" cy="1440160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Developing</a:t>
            </a:r>
            <a:endParaRPr kumimoji="0" lang="it-IT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2" name="Freccia a destra 41"/>
          <p:cNvSpPr/>
          <p:nvPr/>
        </p:nvSpPr>
        <p:spPr>
          <a:xfrm>
            <a:off x="6355856" y="4366296"/>
            <a:ext cx="936104" cy="576064"/>
          </a:xfrm>
          <a:prstGeom prst="rightArrow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3" name="Freccia a destra 42"/>
          <p:cNvSpPr/>
          <p:nvPr/>
        </p:nvSpPr>
        <p:spPr>
          <a:xfrm>
            <a:off x="10681715" y="4366296"/>
            <a:ext cx="936104" cy="576064"/>
          </a:xfrm>
          <a:prstGeom prst="rightArrow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4" name="CasellaDiTesto 43"/>
          <p:cNvSpPr txBox="1"/>
          <p:nvPr/>
        </p:nvSpPr>
        <p:spPr>
          <a:xfrm>
            <a:off x="6107558" y="3784853"/>
            <a:ext cx="1432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New</a:t>
            </a:r>
          </a:p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Opportunities</a:t>
            </a: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5" name="CasellaDiTesto 44"/>
          <p:cNvSpPr txBox="1"/>
          <p:nvPr/>
        </p:nvSpPr>
        <p:spPr>
          <a:xfrm>
            <a:off x="10431336" y="3784853"/>
            <a:ext cx="1432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New</a:t>
            </a:r>
          </a:p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Products</a:t>
            </a: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8" name="Ovale 47"/>
          <p:cNvSpPr>
            <a:spLocks noChangeAspect="1"/>
          </p:cNvSpPr>
          <p:nvPr/>
        </p:nvSpPr>
        <p:spPr>
          <a:xfrm>
            <a:off x="5128023" y="4006548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9" name="Ovale 48"/>
          <p:cNvSpPr>
            <a:spLocks noChangeAspect="1"/>
          </p:cNvSpPr>
          <p:nvPr/>
        </p:nvSpPr>
        <p:spPr>
          <a:xfrm>
            <a:off x="5280423" y="4258596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0" name="Ovale 49"/>
          <p:cNvSpPr>
            <a:spLocks noChangeAspect="1"/>
          </p:cNvSpPr>
          <p:nvPr/>
        </p:nvSpPr>
        <p:spPr>
          <a:xfrm>
            <a:off x="4947983" y="4222572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1" name="Ovale 50"/>
          <p:cNvSpPr>
            <a:spLocks noChangeAspect="1"/>
          </p:cNvSpPr>
          <p:nvPr/>
        </p:nvSpPr>
        <p:spPr>
          <a:xfrm>
            <a:off x="5100383" y="4510604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2" name="Ovale 51"/>
          <p:cNvSpPr>
            <a:spLocks noChangeAspect="1"/>
          </p:cNvSpPr>
          <p:nvPr/>
        </p:nvSpPr>
        <p:spPr>
          <a:xfrm>
            <a:off x="5416055" y="4510604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3" name="Ovale 52"/>
          <p:cNvSpPr>
            <a:spLocks noChangeAspect="1"/>
          </p:cNvSpPr>
          <p:nvPr/>
        </p:nvSpPr>
        <p:spPr>
          <a:xfrm>
            <a:off x="5568455" y="4222572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4" name="Ovale 53"/>
          <p:cNvSpPr>
            <a:spLocks noChangeAspect="1"/>
          </p:cNvSpPr>
          <p:nvPr/>
        </p:nvSpPr>
        <p:spPr>
          <a:xfrm>
            <a:off x="5452039" y="3934540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5" name="Ovale 54"/>
          <p:cNvSpPr>
            <a:spLocks noChangeAspect="1"/>
          </p:cNvSpPr>
          <p:nvPr/>
        </p:nvSpPr>
        <p:spPr>
          <a:xfrm>
            <a:off x="5776095" y="4042572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6" name="Ovale 55"/>
          <p:cNvSpPr>
            <a:spLocks noChangeAspect="1"/>
          </p:cNvSpPr>
          <p:nvPr/>
        </p:nvSpPr>
        <p:spPr>
          <a:xfrm>
            <a:off x="5740071" y="4402612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7" name="Ovale 56"/>
          <p:cNvSpPr>
            <a:spLocks noChangeAspect="1"/>
          </p:cNvSpPr>
          <p:nvPr/>
        </p:nvSpPr>
        <p:spPr>
          <a:xfrm>
            <a:off x="5668063" y="4654620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8" name="Ovale 57"/>
          <p:cNvSpPr>
            <a:spLocks noChangeAspect="1"/>
          </p:cNvSpPr>
          <p:nvPr/>
        </p:nvSpPr>
        <p:spPr>
          <a:xfrm>
            <a:off x="5992119" y="4582612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9" name="Ovale 58"/>
          <p:cNvSpPr>
            <a:spLocks noChangeAspect="1"/>
          </p:cNvSpPr>
          <p:nvPr/>
        </p:nvSpPr>
        <p:spPr>
          <a:xfrm>
            <a:off x="5884087" y="4834660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0" name="Ovale 59"/>
          <p:cNvSpPr>
            <a:spLocks noChangeAspect="1"/>
          </p:cNvSpPr>
          <p:nvPr/>
        </p:nvSpPr>
        <p:spPr>
          <a:xfrm>
            <a:off x="5596055" y="4942652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1" name="Ovale 60"/>
          <p:cNvSpPr>
            <a:spLocks noChangeAspect="1"/>
          </p:cNvSpPr>
          <p:nvPr/>
        </p:nvSpPr>
        <p:spPr>
          <a:xfrm>
            <a:off x="5308023" y="4762652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2" name="Ovale 61"/>
          <p:cNvSpPr>
            <a:spLocks noChangeAspect="1"/>
          </p:cNvSpPr>
          <p:nvPr/>
        </p:nvSpPr>
        <p:spPr>
          <a:xfrm>
            <a:off x="5812079" y="5122692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3" name="Ovale 62"/>
          <p:cNvSpPr>
            <a:spLocks noChangeAspect="1"/>
          </p:cNvSpPr>
          <p:nvPr/>
        </p:nvSpPr>
        <p:spPr>
          <a:xfrm>
            <a:off x="4803967" y="4582612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4" name="Ovale 63"/>
          <p:cNvSpPr>
            <a:spLocks noChangeAspect="1"/>
          </p:cNvSpPr>
          <p:nvPr/>
        </p:nvSpPr>
        <p:spPr>
          <a:xfrm>
            <a:off x="5019991" y="4798636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5" name="Ovale 64"/>
          <p:cNvSpPr>
            <a:spLocks noChangeAspect="1"/>
          </p:cNvSpPr>
          <p:nvPr/>
        </p:nvSpPr>
        <p:spPr>
          <a:xfrm>
            <a:off x="5524047" y="5266708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6" name="Ovale 65"/>
          <p:cNvSpPr>
            <a:spLocks noChangeAspect="1"/>
          </p:cNvSpPr>
          <p:nvPr/>
        </p:nvSpPr>
        <p:spPr>
          <a:xfrm>
            <a:off x="5236015" y="5050684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7" name="Ovale 66"/>
          <p:cNvSpPr>
            <a:spLocks noChangeAspect="1"/>
          </p:cNvSpPr>
          <p:nvPr/>
        </p:nvSpPr>
        <p:spPr>
          <a:xfrm>
            <a:off x="4947983" y="5050684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8" name="Ovale 67"/>
          <p:cNvSpPr>
            <a:spLocks noChangeAspect="1"/>
          </p:cNvSpPr>
          <p:nvPr/>
        </p:nvSpPr>
        <p:spPr>
          <a:xfrm>
            <a:off x="5200031" y="5302692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9" name="Ovale 68"/>
          <p:cNvSpPr>
            <a:spLocks noChangeAspect="1"/>
          </p:cNvSpPr>
          <p:nvPr/>
        </p:nvSpPr>
        <p:spPr>
          <a:xfrm>
            <a:off x="4495546" y="5040818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0" name="Ovale 69"/>
          <p:cNvSpPr>
            <a:spLocks noChangeAspect="1"/>
          </p:cNvSpPr>
          <p:nvPr/>
        </p:nvSpPr>
        <p:spPr>
          <a:xfrm>
            <a:off x="4628139" y="4220601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1" name="Ovale 70"/>
          <p:cNvSpPr>
            <a:spLocks noChangeAspect="1"/>
          </p:cNvSpPr>
          <p:nvPr/>
        </p:nvSpPr>
        <p:spPr>
          <a:xfrm>
            <a:off x="4698083" y="4860818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2" name="Ovale 71"/>
          <p:cNvSpPr>
            <a:spLocks noChangeAspect="1"/>
          </p:cNvSpPr>
          <p:nvPr/>
        </p:nvSpPr>
        <p:spPr>
          <a:xfrm>
            <a:off x="4706358" y="5233144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3" name="Ovale 72"/>
          <p:cNvSpPr>
            <a:spLocks noChangeAspect="1"/>
          </p:cNvSpPr>
          <p:nvPr/>
        </p:nvSpPr>
        <p:spPr>
          <a:xfrm>
            <a:off x="4524319" y="4521561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4" name="CasellaDiTesto 73"/>
          <p:cNvSpPr txBox="1"/>
          <p:nvPr/>
        </p:nvSpPr>
        <p:spPr>
          <a:xfrm>
            <a:off x="4586674" y="3533358"/>
            <a:ext cx="143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Ideating</a:t>
            </a:r>
            <a:endParaRPr kumimoji="0" lang="it-IT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45440" y="1006129"/>
            <a:ext cx="11501120" cy="378082"/>
          </a:xfrm>
        </p:spPr>
        <p:txBody>
          <a:bodyPr/>
          <a:lstStyle/>
          <a:p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Design </a:t>
            </a:r>
            <a:r>
              <a:rPr lang="it-IT" sz="2600" dirty="0" err="1">
                <a:solidFill>
                  <a:schemeClr val="accent1">
                    <a:lumMod val="50000"/>
                  </a:schemeClr>
                </a:solidFill>
              </a:rPr>
              <a:t>Thinking</a:t>
            </a:r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 (1.0) </a:t>
            </a:r>
            <a:r>
              <a:rPr lang="it-IT" sz="2600" dirty="0" err="1">
                <a:solidFill>
                  <a:schemeClr val="accent1">
                    <a:lumMod val="50000"/>
                  </a:schemeClr>
                </a:solidFill>
              </a:rPr>
              <a:t>as</a:t>
            </a:r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600" b="1" dirty="0">
                <a:solidFill>
                  <a:schemeClr val="accent1">
                    <a:lumMod val="50000"/>
                  </a:schemeClr>
                </a:solidFill>
              </a:rPr>
              <a:t>Creative </a:t>
            </a:r>
            <a:r>
              <a:rPr lang="it-IT" sz="2600" b="1" dirty="0" err="1">
                <a:solidFill>
                  <a:schemeClr val="accent1">
                    <a:lumMod val="50000"/>
                  </a:schemeClr>
                </a:solidFill>
              </a:rPr>
              <a:t>Problem</a:t>
            </a:r>
            <a:r>
              <a:rPr lang="it-IT" sz="2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600" b="1" dirty="0" err="1">
                <a:solidFill>
                  <a:schemeClr val="accent1">
                    <a:lumMod val="50000"/>
                  </a:schemeClr>
                </a:solidFill>
              </a:rPr>
              <a:t>Solving</a:t>
            </a:r>
            <a:endParaRPr lang="it-IT" sz="2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5" name="Rettangolo 74"/>
          <p:cNvSpPr/>
          <p:nvPr/>
        </p:nvSpPr>
        <p:spPr>
          <a:xfrm>
            <a:off x="2501659" y="1909880"/>
            <a:ext cx="9721131" cy="720000"/>
          </a:xfrm>
          <a:prstGeom prst="rect">
            <a:avLst/>
          </a:prstGeom>
          <a:gradFill flip="none" rotWithShape="1">
            <a:gsLst>
              <a:gs pos="0">
                <a:srgbClr val="4F81BD">
                  <a:lumMod val="5000"/>
                  <a:lumOff val="95000"/>
                </a:srgbClr>
              </a:gs>
              <a:gs pos="40000">
                <a:srgbClr val="FF0000"/>
              </a:gs>
              <a:gs pos="100000">
                <a:sysClr val="window" lastClr="FFFFFF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2778125" marR="0" lvl="0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Wingdings" panose="05000000000000000000" pitchFamily="2" charset="2"/>
              </a:rPr>
              <a:t>Design </a:t>
            </a:r>
            <a:r>
              <a:rPr kumimoji="0" lang="it-IT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Wingdings" panose="05000000000000000000" pitchFamily="2" charset="2"/>
              </a:rPr>
              <a:t>Thinking</a:t>
            </a: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Wingdings" panose="05000000000000000000" pitchFamily="2" charset="2"/>
              </a:rPr>
              <a:t> 1.0 </a:t>
            </a:r>
            <a:r>
              <a:rPr kumimoji="0" lang="it-IT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as</a:t>
            </a:r>
            <a:endParaRPr kumimoji="0" lang="it-IT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2778125" marR="0" lvl="0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creative </a:t>
            </a:r>
            <a:r>
              <a:rPr kumimoji="0" lang="it-IT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problem</a:t>
            </a: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it-IT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solving</a:t>
            </a: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38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4" descr="http://www.bookrapper.com/uploaded_images/change_by_design-759074.jpg">
            <a:hlinkClick r:id="rId3" invalidUrl="http://www.google.it/url?sa=i&amp;rct=j&amp;q=&amp;esrc=s&amp;frm=1&amp;source=images&amp;cd=&amp;cad=rja&amp;docid=872nSW0jVq9ueM&amp;tbnid=1X_TBsmE0q4cUM:&amp;ved=0CAUQjRw&amp;url=http://www.bookrapper.com/labels/Tim Brown.html&amp;ei=jQu4UdXDLIiVPJmdgLgH&amp;bvm=bv.47810305,d.bGE&amp;psig=AFQjCNEX4ecwxM6tYczsvN7cYu8ypcneDQ&amp;ust=1371102465476895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600000">
            <a:off x="448436" y="4132961"/>
            <a:ext cx="959040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31" name="Connettore 1 30"/>
          <p:cNvCxnSpPr/>
          <p:nvPr/>
        </p:nvCxnSpPr>
        <p:spPr>
          <a:xfrm flipH="1">
            <a:off x="334242" y="1677612"/>
            <a:ext cx="1" cy="86400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</p:cxnSp>
      <p:cxnSp>
        <p:nvCxnSpPr>
          <p:cNvPr id="32" name="Connettore 1 31"/>
          <p:cNvCxnSpPr/>
          <p:nvPr/>
        </p:nvCxnSpPr>
        <p:spPr>
          <a:xfrm flipH="1">
            <a:off x="4174699" y="1677612"/>
            <a:ext cx="1" cy="86400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</p:cxnSp>
      <p:cxnSp>
        <p:nvCxnSpPr>
          <p:cNvPr id="33" name="Connettore 1 32"/>
          <p:cNvCxnSpPr/>
          <p:nvPr/>
        </p:nvCxnSpPr>
        <p:spPr>
          <a:xfrm flipH="1">
            <a:off x="8015156" y="1677612"/>
            <a:ext cx="1" cy="86400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</p:cxnSp>
      <p:cxnSp>
        <p:nvCxnSpPr>
          <p:cNvPr id="34" name="Connettore 1 33"/>
          <p:cNvCxnSpPr/>
          <p:nvPr/>
        </p:nvCxnSpPr>
        <p:spPr>
          <a:xfrm flipH="1">
            <a:off x="11855612" y="1677612"/>
            <a:ext cx="1" cy="86400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</p:cxn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578AA-3103-41C6-B1BE-0764DB9ED294}" type="slidenum">
              <a:rPr lang="it-IT" smtClean="0"/>
              <a:pPr/>
              <a:t>12</a:t>
            </a:fld>
            <a:endParaRPr lang="it-IT"/>
          </a:p>
        </p:txBody>
      </p:sp>
      <p:sp>
        <p:nvSpPr>
          <p:cNvPr id="18" name="CasellaDiTesto 17"/>
          <p:cNvSpPr txBox="1"/>
          <p:nvPr/>
        </p:nvSpPr>
        <p:spPr>
          <a:xfrm>
            <a:off x="-149095" y="1418721"/>
            <a:ext cx="959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1990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3693567" y="1418721"/>
            <a:ext cx="959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2000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7536229" y="1418721"/>
            <a:ext cx="959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2010</a:t>
            </a:r>
          </a:p>
        </p:txBody>
      </p:sp>
      <p:sp>
        <p:nvSpPr>
          <p:cNvPr id="30" name="CasellaDiTesto 29"/>
          <p:cNvSpPr txBox="1"/>
          <p:nvPr/>
        </p:nvSpPr>
        <p:spPr>
          <a:xfrm>
            <a:off x="11378891" y="1418721"/>
            <a:ext cx="959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2020</a:t>
            </a: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145414" y="957076"/>
            <a:ext cx="14142085" cy="463113"/>
          </a:xfrm>
        </p:spPr>
        <p:txBody>
          <a:bodyPr>
            <a:normAutofit/>
          </a:bodyPr>
          <a:lstStyle/>
          <a:p>
            <a:r>
              <a:rPr lang="it-IT" sz="2600" b="1" dirty="0">
                <a:solidFill>
                  <a:schemeClr val="accent1">
                    <a:lumMod val="50000"/>
                  </a:schemeClr>
                </a:solidFill>
              </a:rPr>
              <a:t>Creative </a:t>
            </a:r>
            <a:r>
              <a:rPr lang="it-IT" sz="2600" b="1" dirty="0" err="1">
                <a:solidFill>
                  <a:schemeClr val="accent1">
                    <a:lumMod val="50000"/>
                  </a:schemeClr>
                </a:solidFill>
              </a:rPr>
              <a:t>Problem</a:t>
            </a:r>
            <a:r>
              <a:rPr lang="it-IT" sz="2600" b="1" dirty="0">
                <a:solidFill>
                  <a:schemeClr val="accent1">
                    <a:lumMod val="50000"/>
                  </a:schemeClr>
                </a:solidFill>
              </a:rPr>
              <a:t> Solving</a:t>
            </a:r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it-IT" sz="2600" dirty="0" err="1">
                <a:solidFill>
                  <a:schemeClr val="accent1">
                    <a:lumMod val="50000"/>
                  </a:schemeClr>
                </a:solidFill>
              </a:rPr>
              <a:t>Theoretical</a:t>
            </a:r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 Background</a:t>
            </a:r>
          </a:p>
        </p:txBody>
      </p:sp>
      <p:sp>
        <p:nvSpPr>
          <p:cNvPr id="75" name="Rettangolo 74"/>
          <p:cNvSpPr/>
          <p:nvPr/>
        </p:nvSpPr>
        <p:spPr>
          <a:xfrm>
            <a:off x="2501659" y="1776530"/>
            <a:ext cx="9721131" cy="720000"/>
          </a:xfrm>
          <a:prstGeom prst="rect">
            <a:avLst/>
          </a:prstGeom>
          <a:gradFill flip="none" rotWithShape="1">
            <a:gsLst>
              <a:gs pos="0">
                <a:srgbClr val="4F81BD">
                  <a:lumMod val="5000"/>
                  <a:lumOff val="95000"/>
                </a:srgbClr>
              </a:gs>
              <a:gs pos="40000">
                <a:srgbClr val="FF0000"/>
              </a:gs>
              <a:gs pos="100000">
                <a:sysClr val="window" lastClr="FFFFFF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2778125" marR="0" lvl="0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Wingdings" panose="05000000000000000000" pitchFamily="2" charset="2"/>
              </a:rPr>
              <a:t>Design </a:t>
            </a:r>
            <a:r>
              <a:rPr kumimoji="0" lang="it-IT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Wingdings" panose="05000000000000000000" pitchFamily="2" charset="2"/>
              </a:rPr>
              <a:t>Thinking</a:t>
            </a: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Wingdings" panose="05000000000000000000" pitchFamily="2" charset="2"/>
              </a:rPr>
              <a:t> 1.0 </a:t>
            </a:r>
            <a:r>
              <a:rPr kumimoji="0" lang="it-IT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as</a:t>
            </a:r>
            <a:endParaRPr kumimoji="0" lang="it-IT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2778125" marR="0" lvl="0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creative </a:t>
            </a:r>
            <a:r>
              <a:rPr kumimoji="0" lang="it-IT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problem</a:t>
            </a: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it-IT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solving</a:t>
            </a: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6" name="Segnaposto contenuto 2"/>
          <p:cNvSpPr txBox="1">
            <a:spLocks/>
          </p:cNvSpPr>
          <p:nvPr/>
        </p:nvSpPr>
        <p:spPr>
          <a:xfrm>
            <a:off x="1782791" y="4114525"/>
            <a:ext cx="8632167" cy="1495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800" i="1" dirty="0"/>
              <a:t>“The way I think about design thinking is it is in a halfway house between </a:t>
            </a:r>
            <a:r>
              <a:rPr lang="en-US" sz="1800" b="1" i="1" dirty="0"/>
              <a:t>analytical thinking</a:t>
            </a:r>
            <a:r>
              <a:rPr lang="en-US" sz="1800" i="1" dirty="0"/>
              <a:t>, for the purely deductive and inductive logical thinking that utilizes quantitative methodologies to come to conclusions, and </a:t>
            </a:r>
            <a:r>
              <a:rPr lang="en-US" sz="1800" b="1" i="1" dirty="0"/>
              <a:t>intuitive thinking</a:t>
            </a:r>
            <a:r>
              <a:rPr lang="en-US" sz="1800" i="1" dirty="0"/>
              <a:t>, knowing without reasoning. And design thinking is the kind of thinking that takes the best of both sides”</a:t>
            </a:r>
          </a:p>
          <a:p>
            <a:pPr marL="0" indent="0" algn="r">
              <a:buNone/>
            </a:pPr>
            <a:r>
              <a:rPr lang="en-US" sz="1800" b="1" dirty="0"/>
              <a:t>Roger Martin – </a:t>
            </a:r>
            <a:r>
              <a:rPr lang="en-US" sz="1800" b="1" dirty="0" err="1"/>
              <a:t>Rotman</a:t>
            </a:r>
            <a:r>
              <a:rPr lang="en-US" sz="1800" b="1" dirty="0"/>
              <a:t> School of Management at the University of Toronto</a:t>
            </a:r>
            <a:endParaRPr lang="it-IT" sz="1800" b="1" dirty="0"/>
          </a:p>
        </p:txBody>
      </p:sp>
      <p:pic>
        <p:nvPicPr>
          <p:cNvPr id="77" name="Picture 12" descr="http://www.portaldalideranca.pt/images/news/Roger_Marti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97"/>
          <a:stretch/>
        </p:blipFill>
        <p:spPr bwMode="auto">
          <a:xfrm>
            <a:off x="10500002" y="4235792"/>
            <a:ext cx="1142246" cy="1253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78" name="Picture 6" descr="http://2.bp.blogspot.com/_H18y01864Tk/TC5AJM11Q6I/AAAAAAAAAQE/XwL5au6Zjys/s1600/design-of-business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-600000">
            <a:off x="1090724" y="4556412"/>
            <a:ext cx="954032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2861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3330" y="1053347"/>
            <a:ext cx="11501120" cy="1056640"/>
          </a:xfrm>
        </p:spPr>
        <p:txBody>
          <a:bodyPr/>
          <a:lstStyle/>
          <a:p>
            <a:r>
              <a:rPr lang="it-IT" sz="2600" b="1" dirty="0">
                <a:solidFill>
                  <a:schemeClr val="accent1">
                    <a:lumMod val="50000"/>
                  </a:schemeClr>
                </a:solidFill>
              </a:rPr>
              <a:t>The </a:t>
            </a:r>
            <a:r>
              <a:rPr lang="it-IT" sz="2600" b="1" dirty="0" err="1">
                <a:solidFill>
                  <a:schemeClr val="accent1">
                    <a:lumMod val="50000"/>
                  </a:schemeClr>
                </a:solidFill>
              </a:rPr>
              <a:t>antecedent</a:t>
            </a:r>
            <a:r>
              <a:rPr lang="it-IT" sz="2600" b="1" dirty="0">
                <a:solidFill>
                  <a:schemeClr val="accent1">
                    <a:lumMod val="50000"/>
                  </a:schemeClr>
                </a:solidFill>
              </a:rPr>
              <a:t> of Design Thinking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578AA-3103-41C6-B1BE-0764DB9ED294}" type="slidenum">
              <a:rPr lang="it-IT" smtClean="0"/>
              <a:pPr/>
              <a:t>13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16735C9-0D1A-452D-9706-EEBCCFBAD5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16" y="2050581"/>
            <a:ext cx="11085549" cy="350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523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5440" y="985678"/>
            <a:ext cx="11501120" cy="329564"/>
          </a:xfrm>
        </p:spPr>
        <p:txBody>
          <a:bodyPr/>
          <a:lstStyle/>
          <a:p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Design </a:t>
            </a:r>
            <a:r>
              <a:rPr lang="it-IT" sz="2600" dirty="0" err="1">
                <a:solidFill>
                  <a:schemeClr val="accent1">
                    <a:lumMod val="50000"/>
                  </a:schemeClr>
                </a:solidFill>
              </a:rPr>
              <a:t>Thinking</a:t>
            </a:r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 (1.0) </a:t>
            </a:r>
            <a:r>
              <a:rPr lang="it-IT" sz="2600" dirty="0" err="1">
                <a:solidFill>
                  <a:schemeClr val="accent1">
                    <a:lumMod val="50000"/>
                  </a:schemeClr>
                </a:solidFill>
              </a:rPr>
              <a:t>as</a:t>
            </a:r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600" b="1" dirty="0">
                <a:solidFill>
                  <a:schemeClr val="accent1">
                    <a:lumMod val="50000"/>
                  </a:schemeClr>
                </a:solidFill>
              </a:rPr>
              <a:t>Creative </a:t>
            </a:r>
            <a:r>
              <a:rPr lang="it-IT" sz="2600" b="1" dirty="0" err="1">
                <a:solidFill>
                  <a:schemeClr val="accent1">
                    <a:lumMod val="50000"/>
                  </a:schemeClr>
                </a:solidFill>
              </a:rPr>
              <a:t>Problem</a:t>
            </a:r>
            <a:r>
              <a:rPr lang="it-IT" sz="2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600" b="1" dirty="0" err="1">
                <a:solidFill>
                  <a:schemeClr val="accent1">
                    <a:lumMod val="50000"/>
                  </a:schemeClr>
                </a:solidFill>
              </a:rPr>
              <a:t>Solving</a:t>
            </a:r>
            <a:endParaRPr lang="it-IT" sz="2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578AA-3103-41C6-B1BE-0764DB9ED294}" type="slidenum">
              <a:rPr lang="it-IT" smtClean="0"/>
              <a:pPr/>
              <a:t>14</a:t>
            </a:fld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/>
          <a:srcRect l="26932"/>
          <a:stretch/>
        </p:blipFill>
        <p:spPr>
          <a:xfrm>
            <a:off x="13648" y="1522972"/>
            <a:ext cx="6391658" cy="4320000"/>
          </a:xfrm>
          <a:prstGeom prst="rect">
            <a:avLst/>
          </a:prstGeom>
        </p:spPr>
      </p:pic>
      <p:graphicFrame>
        <p:nvGraphicFramePr>
          <p:cNvPr id="6" name="Segnaposto contenuto 5"/>
          <p:cNvGraphicFramePr>
            <a:graphicFrameLocks/>
          </p:cNvGraphicFramePr>
          <p:nvPr/>
        </p:nvGraphicFramePr>
        <p:xfrm>
          <a:off x="8253506" y="1372074"/>
          <a:ext cx="3593054" cy="20535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30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22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3359"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+mj-lt"/>
                          <a:cs typeface="Century Gothic"/>
                        </a:rPr>
                        <a:t>PRINCIPLES</a:t>
                      </a:r>
                    </a:p>
                  </a:txBody>
                  <a:tcPr marL="18000" marR="18000" marT="18000" marB="18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</a:pPr>
                      <a:endParaRPr lang="en-US" sz="1000" dirty="0">
                        <a:solidFill>
                          <a:schemeClr val="bg1"/>
                        </a:solidFill>
                        <a:latin typeface="+mj-lt"/>
                        <a:cs typeface="Century Gothic"/>
                      </a:endParaRPr>
                    </a:p>
                  </a:txBody>
                  <a:tcPr marL="3600" marR="360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3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  <a:cs typeface="Century Gothic"/>
                        </a:rPr>
                        <a:t>Aim</a:t>
                      </a:r>
                    </a:p>
                  </a:txBody>
                  <a:tcPr marL="18000" marR="18000" marT="18000" marB="18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+mj-lt"/>
                          <a:cs typeface="Century Gothic"/>
                        </a:rPr>
                        <a:t>Solve problems</a:t>
                      </a:r>
                    </a:p>
                  </a:txBody>
                  <a:tcPr marL="18000" marR="18000" marT="18000" marB="18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33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  <a:cs typeface="Century Gothic"/>
                        </a:rPr>
                        <a:t>Thinking</a:t>
                      </a:r>
                    </a:p>
                  </a:txBody>
                  <a:tcPr marL="18000" marR="18000" marT="18000" marB="18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+mj-lt"/>
                          <a:cs typeface="Century Gothic"/>
                        </a:rPr>
                        <a:t>Ideating</a:t>
                      </a:r>
                    </a:p>
                  </a:txBody>
                  <a:tcPr marL="18000" marR="18000" marT="18000" marB="18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33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  <a:cs typeface="Century Gothic"/>
                        </a:rPr>
                        <a:t>Direction</a:t>
                      </a:r>
                    </a:p>
                  </a:txBody>
                  <a:tcPr marL="18000" marR="18000" marT="18000" marB="18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+mj-lt"/>
                          <a:cs typeface="Century Gothic"/>
                        </a:rPr>
                        <a:t>Outside-in (users at the beginning)</a:t>
                      </a:r>
                    </a:p>
                  </a:txBody>
                  <a:tcPr marL="18000" marR="18000" marT="18000" marB="18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3359"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+mj-lt"/>
                          <a:cs typeface="Century Gothic"/>
                        </a:rPr>
                        <a:t>PRACTICES</a:t>
                      </a:r>
                    </a:p>
                  </a:txBody>
                  <a:tcPr marL="18000" marR="18000" marT="18000" marB="18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</a:pPr>
                      <a:endParaRPr lang="en-US" sz="1000" dirty="0">
                        <a:solidFill>
                          <a:schemeClr val="bg1"/>
                        </a:solidFill>
                        <a:latin typeface="+mj-lt"/>
                        <a:cs typeface="Century Gothic"/>
                      </a:endParaRPr>
                    </a:p>
                  </a:txBody>
                  <a:tcPr marL="3600" marR="360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33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  <a:cs typeface="Century Gothic"/>
                        </a:rPr>
                        <a:t>Learning</a:t>
                      </a:r>
                    </a:p>
                  </a:txBody>
                  <a:tcPr marL="18000" marR="18000" marT="18000" marB="18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+mj-lt"/>
                          <a:cs typeface="Century Gothic"/>
                        </a:rPr>
                        <a:t>Prototypes</a:t>
                      </a:r>
                    </a:p>
                  </a:txBody>
                  <a:tcPr marL="18000" marR="18000" marT="18000" marB="18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33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  <a:cs typeface="Century Gothic"/>
                        </a:rPr>
                        <a:t>Participation</a:t>
                      </a:r>
                    </a:p>
                  </a:txBody>
                  <a:tcPr marL="18000" marR="18000" marT="18000" marB="18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+mj-lt"/>
                          <a:cs typeface="Century Gothic"/>
                        </a:rPr>
                        <a:t>Naïve mind</a:t>
                      </a:r>
                    </a:p>
                  </a:txBody>
                  <a:tcPr marL="18000" marR="18000" marT="18000" marB="18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8253506" y="4450370"/>
            <a:ext cx="3593054" cy="160043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US" sz="1400" i="1" dirty="0">
                <a:latin typeface="+mj-lt"/>
              </a:rPr>
              <a:t>“The adoption of the </a:t>
            </a:r>
            <a:r>
              <a:rPr lang="en-US" sz="1400" b="1" i="1" dirty="0">
                <a:latin typeface="+mj-lt"/>
              </a:rPr>
              <a:t>human-centered design methodology</a:t>
            </a:r>
            <a:r>
              <a:rPr lang="en-US" sz="1400" i="1" dirty="0">
                <a:latin typeface="+mj-lt"/>
              </a:rPr>
              <a:t> allows developing several interesting ideas and solutions. This happens through </a:t>
            </a:r>
            <a:r>
              <a:rPr lang="en-US" sz="1400" b="1" i="1" dirty="0">
                <a:latin typeface="+mj-lt"/>
              </a:rPr>
              <a:t>ideation workshops </a:t>
            </a:r>
            <a:r>
              <a:rPr lang="en-US" sz="1400" i="1" dirty="0">
                <a:latin typeface="+mj-lt"/>
              </a:rPr>
              <a:t>where designer and clients can co-create the final solutions.”</a:t>
            </a:r>
          </a:p>
          <a:p>
            <a:pPr algn="r"/>
            <a:endParaRPr lang="en-US" sz="1400" i="1" dirty="0">
              <a:latin typeface="+mj-lt"/>
            </a:endParaRPr>
          </a:p>
          <a:p>
            <a:pPr algn="r"/>
            <a:r>
              <a:rPr lang="en-US" sz="1400" b="1" dirty="0">
                <a:latin typeface="+mj-lt"/>
              </a:rPr>
              <a:t>Creative Director</a:t>
            </a:r>
            <a:r>
              <a:rPr lang="en-US" sz="1400" dirty="0">
                <a:latin typeface="+mj-lt"/>
              </a:rPr>
              <a:t>, Design Studio</a:t>
            </a:r>
            <a:endParaRPr lang="en-US" sz="1400" i="1" dirty="0">
              <a:latin typeface="+mj-lt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/>
          <a:srcRect r="82066"/>
          <a:stretch/>
        </p:blipFill>
        <p:spPr>
          <a:xfrm>
            <a:off x="6101247" y="1611259"/>
            <a:ext cx="1568785" cy="4320000"/>
          </a:xfrm>
          <a:prstGeom prst="rect">
            <a:avLst/>
          </a:prstGeom>
        </p:spPr>
      </p:pic>
      <p:cxnSp>
        <p:nvCxnSpPr>
          <p:cNvPr id="10" name="Connettore 1 9"/>
          <p:cNvCxnSpPr/>
          <p:nvPr/>
        </p:nvCxnSpPr>
        <p:spPr>
          <a:xfrm>
            <a:off x="7895230" y="1371600"/>
            <a:ext cx="0" cy="469285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426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60166" y="1128106"/>
            <a:ext cx="12770485" cy="595969"/>
          </a:xfrm>
        </p:spPr>
        <p:txBody>
          <a:bodyPr>
            <a:normAutofit/>
          </a:bodyPr>
          <a:lstStyle/>
          <a:p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Creative Problem Solving: t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he representation of CPS: the Double Diamond</a:t>
            </a:r>
            <a:endParaRPr lang="it-IT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578AA-3103-41C6-B1BE-0764DB9ED294}" type="slidenum">
              <a:rPr lang="it-IT" smtClean="0"/>
              <a:pPr/>
              <a:t>15</a:t>
            </a:fld>
            <a:endParaRPr lang="it-IT"/>
          </a:p>
        </p:txBody>
      </p:sp>
      <p:pic>
        <p:nvPicPr>
          <p:cNvPr id="54" name="Immagine 53"/>
          <p:cNvPicPr>
            <a:picLocks noChangeAspect="1"/>
          </p:cNvPicPr>
          <p:nvPr/>
        </p:nvPicPr>
        <p:blipFill rotWithShape="1">
          <a:blip r:embed="rId2"/>
          <a:srcRect l="26932"/>
          <a:stretch/>
        </p:blipFill>
        <p:spPr>
          <a:xfrm>
            <a:off x="2928324" y="1876861"/>
            <a:ext cx="6501746" cy="4394406"/>
          </a:xfrm>
          <a:prstGeom prst="rect">
            <a:avLst/>
          </a:prstGeom>
        </p:spPr>
      </p:pic>
      <p:pic>
        <p:nvPicPr>
          <p:cNvPr id="57" name="Immagine 56"/>
          <p:cNvPicPr>
            <a:picLocks noChangeAspect="1"/>
          </p:cNvPicPr>
          <p:nvPr/>
        </p:nvPicPr>
        <p:blipFill rotWithShape="1">
          <a:blip r:embed="rId2"/>
          <a:srcRect r="82066"/>
          <a:stretch/>
        </p:blipFill>
        <p:spPr>
          <a:xfrm>
            <a:off x="9629821" y="1561072"/>
            <a:ext cx="1568785" cy="4320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097A1D1-E19C-4ADE-86A5-543F77671663}"/>
              </a:ext>
            </a:extLst>
          </p:cNvPr>
          <p:cNvSpPr txBox="1"/>
          <p:nvPr/>
        </p:nvSpPr>
        <p:spPr>
          <a:xfrm>
            <a:off x="3027805" y="1619118"/>
            <a:ext cx="3197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+mj-lt"/>
              </a:rPr>
              <a:t>THE CONTEXT OF THE PROBLEM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AB794CA-6260-4290-A885-90D855632253}"/>
              </a:ext>
            </a:extLst>
          </p:cNvPr>
          <p:cNvSpPr txBox="1"/>
          <p:nvPr/>
        </p:nvSpPr>
        <p:spPr>
          <a:xfrm>
            <a:off x="6181448" y="1614445"/>
            <a:ext cx="3218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+mj-lt"/>
              </a:rPr>
              <a:t>THE CONTEXT OF THE SOLUTION</a:t>
            </a:r>
          </a:p>
        </p:txBody>
      </p:sp>
    </p:spTree>
    <p:extLst>
      <p:ext uri="{BB962C8B-B14F-4D97-AF65-F5344CB8AC3E}">
        <p14:creationId xmlns:p14="http://schemas.microsoft.com/office/powerpoint/2010/main" val="41661649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5440" y="1022986"/>
            <a:ext cx="14170660" cy="365125"/>
          </a:xfrm>
        </p:spPr>
        <p:txBody>
          <a:bodyPr>
            <a:normAutofit fontScale="90000"/>
          </a:bodyPr>
          <a:lstStyle/>
          <a:p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Creative Problem Solving: 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Principles and Practices</a:t>
            </a:r>
            <a:endParaRPr lang="it-IT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578AA-3103-41C6-B1BE-0764DB9ED294}" type="slidenum">
              <a:rPr lang="it-IT" smtClean="0"/>
              <a:pPr/>
              <a:t>16</a:t>
            </a:fld>
            <a:endParaRPr lang="it-IT"/>
          </a:p>
        </p:txBody>
      </p:sp>
      <p:graphicFrame>
        <p:nvGraphicFramePr>
          <p:cNvPr id="55" name="Segnaposto contenuto 5"/>
          <p:cNvGraphicFramePr>
            <a:graphicFrameLocks/>
          </p:cNvGraphicFramePr>
          <p:nvPr/>
        </p:nvGraphicFramePr>
        <p:xfrm>
          <a:off x="4971763" y="1983544"/>
          <a:ext cx="5602740" cy="3178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073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953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3368"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+mj-lt"/>
                          <a:cs typeface="Century Gothic"/>
                        </a:rPr>
                        <a:t>PRINCIPLES</a:t>
                      </a:r>
                    </a:p>
                  </a:txBody>
                  <a:tcPr marL="18000" marR="18000" marT="18000" marB="18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</a:pPr>
                      <a:endParaRPr lang="en-US" sz="1000" dirty="0">
                        <a:solidFill>
                          <a:schemeClr val="bg1"/>
                        </a:solidFill>
                        <a:latin typeface="+mj-lt"/>
                        <a:cs typeface="Century Gothic"/>
                      </a:endParaRPr>
                    </a:p>
                  </a:txBody>
                  <a:tcPr marL="3600" marR="360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3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+mj-lt"/>
                          <a:cs typeface="Century Gothic"/>
                        </a:rPr>
                        <a:t>Aim</a:t>
                      </a:r>
                    </a:p>
                  </a:txBody>
                  <a:tcPr marL="18000" marR="18000" marT="18000" marB="18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+mj-lt"/>
                          <a:cs typeface="Century Gothic"/>
                        </a:rPr>
                        <a:t>Solve problems</a:t>
                      </a:r>
                    </a:p>
                  </a:txBody>
                  <a:tcPr marL="18000" marR="18000" marT="18000" marB="18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3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+mj-lt"/>
                          <a:cs typeface="Century Gothic"/>
                        </a:rPr>
                        <a:t>Thinking</a:t>
                      </a:r>
                    </a:p>
                  </a:txBody>
                  <a:tcPr marL="18000" marR="18000" marT="18000" marB="18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+mj-lt"/>
                          <a:cs typeface="Century Gothic"/>
                        </a:rPr>
                        <a:t>Ideating</a:t>
                      </a:r>
                    </a:p>
                  </a:txBody>
                  <a:tcPr marL="18000" marR="18000" marT="18000" marB="18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33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+mj-lt"/>
                          <a:cs typeface="Century Gothic"/>
                        </a:rPr>
                        <a:t>Direction</a:t>
                      </a:r>
                    </a:p>
                  </a:txBody>
                  <a:tcPr marL="18000" marR="18000" marT="18000" marB="18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+mj-lt"/>
                          <a:cs typeface="Century Gothic"/>
                        </a:rPr>
                        <a:t>Outside-in (users at the beginning)</a:t>
                      </a:r>
                    </a:p>
                  </a:txBody>
                  <a:tcPr marL="18000" marR="18000" marT="18000" marB="18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3368"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+mj-lt"/>
                          <a:cs typeface="Century Gothic"/>
                        </a:rPr>
                        <a:t>PRACTICES</a:t>
                      </a:r>
                    </a:p>
                  </a:txBody>
                  <a:tcPr marL="18000" marR="18000" marT="18000" marB="18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</a:pPr>
                      <a:endParaRPr lang="en-US" sz="1000" dirty="0">
                        <a:solidFill>
                          <a:schemeClr val="bg1"/>
                        </a:solidFill>
                        <a:latin typeface="+mj-lt"/>
                        <a:cs typeface="Century Gothic"/>
                      </a:endParaRPr>
                    </a:p>
                  </a:txBody>
                  <a:tcPr marL="3600" marR="360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33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+mj-lt"/>
                          <a:cs typeface="Century Gothic"/>
                        </a:rPr>
                        <a:t>Learning</a:t>
                      </a:r>
                    </a:p>
                  </a:txBody>
                  <a:tcPr marL="18000" marR="18000" marT="18000" marB="18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+mj-lt"/>
                          <a:cs typeface="Century Gothic"/>
                        </a:rPr>
                        <a:t>Prototypes</a:t>
                      </a:r>
                    </a:p>
                  </a:txBody>
                  <a:tcPr marL="18000" marR="18000" marT="18000" marB="18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33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+mj-lt"/>
                          <a:cs typeface="Century Gothic"/>
                        </a:rPr>
                        <a:t>Participation</a:t>
                      </a:r>
                    </a:p>
                  </a:txBody>
                  <a:tcPr marL="18000" marR="18000" marT="18000" marB="18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+mj-lt"/>
                          <a:cs typeface="Century Gothic"/>
                        </a:rPr>
                        <a:t>Naïve mind</a:t>
                      </a:r>
                    </a:p>
                  </a:txBody>
                  <a:tcPr marL="18000" marR="18000" marT="18000" marB="18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9" name="Gruppo 22">
            <a:extLst>
              <a:ext uri="{FF2B5EF4-FFF2-40B4-BE49-F238E27FC236}">
                <a16:creationId xmlns:a16="http://schemas.microsoft.com/office/drawing/2014/main" id="{A3BD85E6-2803-4D80-A6A2-CA1DF282AB56}"/>
              </a:ext>
            </a:extLst>
          </p:cNvPr>
          <p:cNvGrpSpPr/>
          <p:nvPr/>
        </p:nvGrpSpPr>
        <p:grpSpPr>
          <a:xfrm>
            <a:off x="1884898" y="1510419"/>
            <a:ext cx="2260756" cy="4548181"/>
            <a:chOff x="233350" y="285728"/>
            <a:chExt cx="3132124" cy="6572272"/>
          </a:xfrm>
        </p:grpSpPr>
        <p:pic>
          <p:nvPicPr>
            <p:cNvPr id="10" name="Picture 4" descr="occhiali spaziali">
              <a:extLst>
                <a:ext uri="{FF2B5EF4-FFF2-40B4-BE49-F238E27FC236}">
                  <a16:creationId xmlns:a16="http://schemas.microsoft.com/office/drawing/2014/main" id="{341AB668-2ED4-4F1B-BBA0-DBE01A8201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85786" y="5167313"/>
              <a:ext cx="2579688" cy="169068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1" name="Picture 6" descr="Post it 4">
              <a:extLst>
                <a:ext uri="{FF2B5EF4-FFF2-40B4-BE49-F238E27FC236}">
                  <a16:creationId xmlns:a16="http://schemas.microsoft.com/office/drawing/2014/main" id="{8B298E26-5A85-4B51-904B-4304854C8F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1474" y="3643316"/>
              <a:ext cx="2587625" cy="170338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2" name="Picture 5" descr="freccia">
              <a:extLst>
                <a:ext uri="{FF2B5EF4-FFF2-40B4-BE49-F238E27FC236}">
                  <a16:creationId xmlns:a16="http://schemas.microsoft.com/office/drawing/2014/main" id="{C5A6BD93-B198-45D5-8661-2A3939625E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28598" y="1928804"/>
              <a:ext cx="2614613" cy="180816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3" name="Picture 7" descr="Post it 3">
              <a:extLst>
                <a:ext uri="{FF2B5EF4-FFF2-40B4-BE49-F238E27FC236}">
                  <a16:creationId xmlns:a16="http://schemas.microsoft.com/office/drawing/2014/main" id="{29BAF4B2-5BFC-4479-9582-C2CA337675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33350" y="285728"/>
              <a:ext cx="2624138" cy="176688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42436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65760" y="990355"/>
            <a:ext cx="11501120" cy="520064"/>
          </a:xfrm>
        </p:spPr>
        <p:txBody>
          <a:bodyPr>
            <a:normAutofit/>
          </a:bodyPr>
          <a:lstStyle/>
          <a:p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Creative Problem Solving: 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Principles and Practices</a:t>
            </a:r>
            <a:endParaRPr lang="it-IT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578AA-3103-41C6-B1BE-0764DB9ED294}" type="slidenum">
              <a:rPr lang="it-IT" smtClean="0"/>
              <a:pPr/>
              <a:t>17</a:t>
            </a:fld>
            <a:endParaRPr lang="it-IT"/>
          </a:p>
        </p:txBody>
      </p:sp>
      <p:grpSp>
        <p:nvGrpSpPr>
          <p:cNvPr id="9" name="Gruppo 22">
            <a:extLst>
              <a:ext uri="{FF2B5EF4-FFF2-40B4-BE49-F238E27FC236}">
                <a16:creationId xmlns:a16="http://schemas.microsoft.com/office/drawing/2014/main" id="{A3BD85E6-2803-4D80-A6A2-CA1DF282AB56}"/>
              </a:ext>
            </a:extLst>
          </p:cNvPr>
          <p:cNvGrpSpPr/>
          <p:nvPr/>
        </p:nvGrpSpPr>
        <p:grpSpPr>
          <a:xfrm>
            <a:off x="1884898" y="1510419"/>
            <a:ext cx="2260756" cy="4548181"/>
            <a:chOff x="233350" y="285728"/>
            <a:chExt cx="3132124" cy="6572272"/>
          </a:xfrm>
        </p:grpSpPr>
        <p:pic>
          <p:nvPicPr>
            <p:cNvPr id="10" name="Picture 4" descr="occhiali spaziali">
              <a:extLst>
                <a:ext uri="{FF2B5EF4-FFF2-40B4-BE49-F238E27FC236}">
                  <a16:creationId xmlns:a16="http://schemas.microsoft.com/office/drawing/2014/main" id="{341AB668-2ED4-4F1B-BBA0-DBE01A8201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85786" y="5167313"/>
              <a:ext cx="2579688" cy="169068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1" name="Picture 6" descr="Post it 4">
              <a:extLst>
                <a:ext uri="{FF2B5EF4-FFF2-40B4-BE49-F238E27FC236}">
                  <a16:creationId xmlns:a16="http://schemas.microsoft.com/office/drawing/2014/main" id="{8B298E26-5A85-4B51-904B-4304854C8F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1474" y="3643316"/>
              <a:ext cx="2587625" cy="170338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2" name="Picture 5" descr="freccia">
              <a:extLst>
                <a:ext uri="{FF2B5EF4-FFF2-40B4-BE49-F238E27FC236}">
                  <a16:creationId xmlns:a16="http://schemas.microsoft.com/office/drawing/2014/main" id="{C5A6BD93-B198-45D5-8661-2A3939625E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28598" y="1928804"/>
              <a:ext cx="2614613" cy="180816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3" name="Picture 7" descr="Post it 3">
              <a:extLst>
                <a:ext uri="{FF2B5EF4-FFF2-40B4-BE49-F238E27FC236}">
                  <a16:creationId xmlns:a16="http://schemas.microsoft.com/office/drawing/2014/main" id="{29BAF4B2-5BFC-4479-9582-C2CA337675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33350" y="285728"/>
              <a:ext cx="2624138" cy="176688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E829C56-163E-4330-BD78-48018214978E}"/>
              </a:ext>
            </a:extLst>
          </p:cNvPr>
          <p:cNvSpPr txBox="1"/>
          <p:nvPr/>
        </p:nvSpPr>
        <p:spPr>
          <a:xfrm>
            <a:off x="4858052" y="3059668"/>
            <a:ext cx="5732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https://www.youtube.com/watch?v=M66ZU2PCIcM&amp;t=54s</a:t>
            </a:r>
          </a:p>
        </p:txBody>
      </p:sp>
    </p:spTree>
    <p:extLst>
      <p:ext uri="{BB962C8B-B14F-4D97-AF65-F5344CB8AC3E}">
        <p14:creationId xmlns:p14="http://schemas.microsoft.com/office/powerpoint/2010/main" val="17713215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813" y="1135033"/>
            <a:ext cx="7472851" cy="5183736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654629" y="3540580"/>
            <a:ext cx="13589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err="1">
                <a:solidFill>
                  <a:srgbClr val="FF0000"/>
                </a:solidFill>
              </a:rPr>
              <a:t>Reflective</a:t>
            </a:r>
            <a:endParaRPr lang="it-IT" b="1" i="1" dirty="0">
              <a:solidFill>
                <a:srgbClr val="FF0000"/>
              </a:solidFill>
            </a:endParaRPr>
          </a:p>
          <a:p>
            <a:r>
              <a:rPr lang="it-IT" b="1" i="1" dirty="0" err="1">
                <a:solidFill>
                  <a:srgbClr val="FF0000"/>
                </a:solidFill>
              </a:rPr>
              <a:t>Observation</a:t>
            </a:r>
            <a:endParaRPr lang="it-IT" b="1" i="1" dirty="0">
              <a:solidFill>
                <a:srgbClr val="FF00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898570" y="5845632"/>
            <a:ext cx="2351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>
                <a:solidFill>
                  <a:srgbClr val="FF0000"/>
                </a:solidFill>
              </a:rPr>
              <a:t>Concrete Experience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8839195" y="3540579"/>
            <a:ext cx="1774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solidFill>
                  <a:srgbClr val="FF0000"/>
                </a:solidFill>
              </a:rPr>
              <a:t>Active</a:t>
            </a:r>
          </a:p>
          <a:p>
            <a:r>
              <a:rPr lang="it-IT" b="1" i="1" dirty="0" err="1">
                <a:solidFill>
                  <a:srgbClr val="FF0000"/>
                </a:solidFill>
              </a:rPr>
              <a:t>Experimentation</a:t>
            </a:r>
            <a:endParaRPr lang="it-IT" b="1" i="1" dirty="0">
              <a:solidFill>
                <a:srgbClr val="FF0000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4561113" y="1905003"/>
            <a:ext cx="303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err="1">
                <a:solidFill>
                  <a:srgbClr val="FF0000"/>
                </a:solidFill>
              </a:rPr>
              <a:t>Abstract</a:t>
            </a:r>
            <a:r>
              <a:rPr lang="it-IT" b="1" i="1" dirty="0">
                <a:solidFill>
                  <a:srgbClr val="FF0000"/>
                </a:solidFill>
              </a:rPr>
              <a:t> </a:t>
            </a:r>
            <a:r>
              <a:rPr lang="it-IT" b="1" i="1" dirty="0" err="1">
                <a:solidFill>
                  <a:srgbClr val="FF0000"/>
                </a:solidFill>
              </a:rPr>
              <a:t>conceptualization</a:t>
            </a:r>
            <a:endParaRPr lang="it-IT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176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295" y="1541303"/>
            <a:ext cx="9250066" cy="448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09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5440" y="1078692"/>
            <a:ext cx="11501120" cy="461665"/>
          </a:xfrm>
        </p:spPr>
        <p:txBody>
          <a:bodyPr>
            <a:normAutofit/>
          </a:bodyPr>
          <a:lstStyle/>
          <a:p>
            <a:r>
              <a:rPr lang="it-IT" sz="2400" dirty="0">
                <a:solidFill>
                  <a:schemeClr val="accent1">
                    <a:lumMod val="50000"/>
                  </a:schemeClr>
                </a:solidFill>
              </a:rPr>
              <a:t>2010s … </a:t>
            </a:r>
            <a:r>
              <a:rPr lang="it-IT" sz="2400" dirty="0" err="1">
                <a:solidFill>
                  <a:schemeClr val="accent1">
                    <a:lumMod val="50000"/>
                  </a:schemeClr>
                </a:solidFill>
              </a:rPr>
              <a:t>explosion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</a:rPr>
              <a:t> of the Design </a:t>
            </a:r>
            <a:r>
              <a:rPr lang="it-IT" sz="2400" dirty="0" err="1">
                <a:solidFill>
                  <a:schemeClr val="accent1">
                    <a:lumMod val="50000"/>
                  </a:schemeClr>
                </a:solidFill>
              </a:rPr>
              <a:t>Thinking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: Press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578AA-3103-41C6-B1BE-0764DB9ED294}" type="slidenum">
              <a:rPr lang="it-IT" smtClean="0"/>
              <a:pPr/>
              <a:t>2</a:t>
            </a:fld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345440" y="1673668"/>
            <a:ext cx="143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dirty="0">
                <a:latin typeface="+mj-lt"/>
              </a:rPr>
              <a:t>Harvard Business </a:t>
            </a:r>
            <a:r>
              <a:rPr lang="it-IT" sz="2400" dirty="0" err="1">
                <a:latin typeface="+mj-lt"/>
              </a:rPr>
              <a:t>Review</a:t>
            </a:r>
            <a:endParaRPr lang="it-IT" sz="2400" dirty="0">
              <a:latin typeface="+mj-lt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print"/>
          <a:srcRect t="7029" r="3439" b="5022"/>
          <a:stretch/>
        </p:blipFill>
        <p:spPr>
          <a:xfrm>
            <a:off x="7526560" y="4035245"/>
            <a:ext cx="4171454" cy="2137186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4" cstate="print"/>
          <a:srcRect t="7669" r="1277" b="4381"/>
          <a:stretch/>
        </p:blipFill>
        <p:spPr>
          <a:xfrm>
            <a:off x="7546880" y="1673668"/>
            <a:ext cx="4264819" cy="2137186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5" cstate="print"/>
          <a:srcRect t="7319" r="1287" b="4288"/>
          <a:stretch/>
        </p:blipFill>
        <p:spPr>
          <a:xfrm>
            <a:off x="1776000" y="4035245"/>
            <a:ext cx="4264380" cy="2147944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6" cstate="print"/>
          <a:srcRect t="6871" r="1287" b="9374"/>
          <a:stretch/>
        </p:blipFill>
        <p:spPr>
          <a:xfrm>
            <a:off x="1776000" y="1673668"/>
            <a:ext cx="4264380" cy="2035245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345440" y="4035245"/>
            <a:ext cx="143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dirty="0">
                <a:latin typeface="+mj-lt"/>
              </a:rPr>
              <a:t>Fast Company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6096000" y="1673668"/>
            <a:ext cx="143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dirty="0">
                <a:latin typeface="+mj-lt"/>
              </a:rPr>
              <a:t>Wired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6096000" y="4035245"/>
            <a:ext cx="143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dirty="0" err="1">
                <a:latin typeface="+mj-lt"/>
              </a:rPr>
              <a:t>Forbes</a:t>
            </a:r>
            <a:endParaRPr lang="it-IT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050926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1679412" y="2364058"/>
            <a:ext cx="850681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/>
              <a:t>«AEIOU» Model = </a:t>
            </a:r>
          </a:p>
          <a:p>
            <a:pPr algn="ctr"/>
            <a:endParaRPr lang="it-IT" sz="2800" b="1" dirty="0"/>
          </a:p>
          <a:p>
            <a:pPr algn="ctr"/>
            <a:r>
              <a:rPr lang="it-IT" sz="2800" b="1" dirty="0" err="1"/>
              <a:t>Activities</a:t>
            </a:r>
            <a:r>
              <a:rPr lang="it-IT" sz="2800" b="1" dirty="0"/>
              <a:t> – Environment – </a:t>
            </a:r>
            <a:r>
              <a:rPr lang="it-IT" sz="2800" b="1" dirty="0" err="1"/>
              <a:t>Interactions</a:t>
            </a:r>
            <a:r>
              <a:rPr lang="it-IT" sz="2800" b="1" dirty="0"/>
              <a:t> – Objects -</a:t>
            </a:r>
            <a:r>
              <a:rPr lang="it-IT" sz="2800" b="1" dirty="0" err="1"/>
              <a:t>Users</a:t>
            </a:r>
            <a:r>
              <a:rPr lang="it-IT" sz="2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555025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600" y="1530351"/>
            <a:ext cx="6654800" cy="47117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28600" y="4125685"/>
            <a:ext cx="1353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Observation</a:t>
            </a:r>
            <a:endParaRPr lang="it-IT" b="1" dirty="0"/>
          </a:p>
        </p:txBody>
      </p:sp>
      <p:cxnSp>
        <p:nvCxnSpPr>
          <p:cNvPr id="6" name="Connettore 2 5"/>
          <p:cNvCxnSpPr>
            <a:cxnSpLocks/>
          </p:cNvCxnSpPr>
          <p:nvPr/>
        </p:nvCxnSpPr>
        <p:spPr>
          <a:xfrm flipV="1">
            <a:off x="1149129" y="1926771"/>
            <a:ext cx="3537171" cy="21553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olo 1">
            <a:extLst>
              <a:ext uri="{FF2B5EF4-FFF2-40B4-BE49-F238E27FC236}">
                <a16:creationId xmlns:a16="http://schemas.microsoft.com/office/drawing/2014/main" id="{D91BB6E9-A662-43EF-A5E4-5CFD61CB0FFD}"/>
              </a:ext>
            </a:extLst>
          </p:cNvPr>
          <p:cNvSpPr txBox="1">
            <a:spLocks/>
          </p:cNvSpPr>
          <p:nvPr/>
        </p:nvSpPr>
        <p:spPr>
          <a:xfrm>
            <a:off x="62411" y="826590"/>
            <a:ext cx="11501120" cy="105664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53463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600" b="0" dirty="0">
                <a:solidFill>
                  <a:schemeClr val="accent1">
                    <a:lumMod val="50000"/>
                  </a:schemeClr>
                </a:solidFill>
              </a:rPr>
              <a:t>The </a:t>
            </a:r>
            <a:r>
              <a:rPr lang="it-IT" sz="2600" b="0" dirty="0" err="1">
                <a:solidFill>
                  <a:schemeClr val="accent1">
                    <a:lumMod val="50000"/>
                  </a:schemeClr>
                </a:solidFill>
              </a:rPr>
              <a:t>value</a:t>
            </a:r>
            <a:r>
              <a:rPr lang="it-IT" sz="2600" b="0" dirty="0">
                <a:solidFill>
                  <a:schemeClr val="accent1">
                    <a:lumMod val="50000"/>
                  </a:schemeClr>
                </a:solidFill>
              </a:rPr>
              <a:t> intensive product </a:t>
            </a:r>
            <a:r>
              <a:rPr lang="it-IT" sz="2600" b="0" dirty="0" err="1">
                <a:solidFill>
                  <a:schemeClr val="accent1">
                    <a:lumMod val="50000"/>
                  </a:schemeClr>
                </a:solidFill>
              </a:rPr>
              <a:t>approach</a:t>
            </a:r>
            <a:endParaRPr lang="it-IT" sz="2600" b="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4976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578AA-3103-41C6-B1BE-0764DB9ED294}" type="slidenum">
              <a:rPr lang="it-IT" smtClean="0"/>
              <a:pPr/>
              <a:t>22</a:t>
            </a:fld>
            <a:endParaRPr lang="it-IT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507365" y="1118236"/>
            <a:ext cx="11501120" cy="365125"/>
          </a:xfrm>
        </p:spPr>
        <p:txBody>
          <a:bodyPr>
            <a:normAutofit fontScale="90000"/>
          </a:bodyPr>
          <a:lstStyle/>
          <a:p>
            <a:r>
              <a:rPr lang="it-IT" sz="2600" b="1" dirty="0">
                <a:solidFill>
                  <a:schemeClr val="accent1">
                    <a:lumMod val="50000"/>
                  </a:schemeClr>
                </a:solidFill>
              </a:rPr>
              <a:t>Creative </a:t>
            </a:r>
            <a:r>
              <a:rPr lang="it-IT" sz="2600" b="1" dirty="0" err="1">
                <a:solidFill>
                  <a:schemeClr val="accent1">
                    <a:lumMod val="50000"/>
                  </a:schemeClr>
                </a:solidFill>
              </a:rPr>
              <a:t>Problem</a:t>
            </a:r>
            <a:r>
              <a:rPr lang="it-IT" sz="2600" b="1" dirty="0">
                <a:solidFill>
                  <a:schemeClr val="accent1">
                    <a:lumMod val="50000"/>
                  </a:schemeClr>
                </a:solidFill>
              </a:rPr>
              <a:t> Solving: </a:t>
            </a:r>
            <a:r>
              <a:rPr lang="it-IT" sz="2600" dirty="0" err="1">
                <a:solidFill>
                  <a:schemeClr val="accent1">
                    <a:lumMod val="50000"/>
                  </a:schemeClr>
                </a:solidFill>
              </a:rPr>
              <a:t>Main</a:t>
            </a:r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600" dirty="0" err="1">
                <a:solidFill>
                  <a:schemeClr val="accent1">
                    <a:lumMod val="50000"/>
                  </a:schemeClr>
                </a:solidFill>
              </a:rPr>
              <a:t>ingredients</a:t>
            </a:r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 in CPS</a:t>
            </a:r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CE57B2A1-8E77-4079-9FBE-A37E6B1B04EE}"/>
              </a:ext>
            </a:extLst>
          </p:cNvPr>
          <p:cNvSpPr>
            <a:spLocks noChangeAspect="1"/>
          </p:cNvSpPr>
          <p:nvPr/>
        </p:nvSpPr>
        <p:spPr>
          <a:xfrm>
            <a:off x="672353" y="1607042"/>
            <a:ext cx="2160000" cy="21600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18000" rtlCol="0" anchor="ctr"/>
          <a:lstStyle/>
          <a:p>
            <a:pPr algn="ctr"/>
            <a:r>
              <a:rPr lang="it-IT" dirty="0" err="1">
                <a:latin typeface="+mj-lt"/>
              </a:rPr>
              <a:t>Abductive</a:t>
            </a:r>
            <a:endParaRPr lang="it-IT" dirty="0">
              <a:latin typeface="+mj-lt"/>
            </a:endParaRPr>
          </a:p>
          <a:p>
            <a:pPr algn="ctr"/>
            <a:r>
              <a:rPr lang="it-IT" dirty="0" err="1">
                <a:latin typeface="+mj-lt"/>
              </a:rPr>
              <a:t>Reasoning</a:t>
            </a:r>
            <a:endParaRPr lang="it-IT" dirty="0">
              <a:latin typeface="+mj-lt"/>
            </a:endParaRPr>
          </a:p>
          <a:p>
            <a:pPr algn="ctr"/>
            <a:r>
              <a:rPr lang="it-IT" sz="1000" dirty="0">
                <a:latin typeface="+mj-lt"/>
              </a:rPr>
              <a:t>(</a:t>
            </a:r>
            <a:r>
              <a:rPr lang="en-US" sz="1000" dirty="0">
                <a:latin typeface="+mj-lt"/>
              </a:rPr>
              <a:t>Brown, 2008; Fraser, 2009; Lockwood, 2009; </a:t>
            </a:r>
            <a:r>
              <a:rPr lang="it-IT" sz="1000" dirty="0">
                <a:latin typeface="+mj-lt"/>
              </a:rPr>
              <a:t>Martin, 2009; </a:t>
            </a:r>
            <a:r>
              <a:rPr lang="en-US" sz="1000" dirty="0">
                <a:latin typeface="+mj-lt"/>
              </a:rPr>
              <a:t>Sato, 2009)</a:t>
            </a:r>
            <a:endParaRPr lang="it-IT" sz="1000" dirty="0">
              <a:latin typeface="+mj-lt"/>
            </a:endParaRPr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A9979F93-8C05-4EE4-9CEE-3F9FBD9DD4A9}"/>
              </a:ext>
            </a:extLst>
          </p:cNvPr>
          <p:cNvSpPr>
            <a:spLocks noChangeAspect="1"/>
          </p:cNvSpPr>
          <p:nvPr/>
        </p:nvSpPr>
        <p:spPr>
          <a:xfrm>
            <a:off x="2853469" y="3796547"/>
            <a:ext cx="2160000" cy="21600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18000" rtlCol="0" anchor="ctr"/>
          <a:lstStyle/>
          <a:p>
            <a:pPr algn="ctr"/>
            <a:r>
              <a:rPr lang="it-IT" dirty="0" err="1">
                <a:latin typeface="+mj-lt"/>
              </a:rPr>
              <a:t>Holistic</a:t>
            </a:r>
            <a:endParaRPr lang="it-IT" dirty="0">
              <a:latin typeface="+mj-lt"/>
            </a:endParaRPr>
          </a:p>
          <a:p>
            <a:pPr algn="ctr"/>
            <a:r>
              <a:rPr lang="it-IT" dirty="0" err="1">
                <a:latin typeface="+mj-lt"/>
              </a:rPr>
              <a:t>Approach</a:t>
            </a:r>
            <a:endParaRPr lang="it-IT" dirty="0">
              <a:latin typeface="+mj-lt"/>
            </a:endParaRPr>
          </a:p>
          <a:p>
            <a:pPr algn="ctr"/>
            <a:r>
              <a:rPr lang="it-IT" sz="1000" dirty="0">
                <a:latin typeface="+mj-lt"/>
              </a:rPr>
              <a:t>(</a:t>
            </a:r>
            <a:r>
              <a:rPr lang="en-US" sz="1000" dirty="0">
                <a:latin typeface="+mj-lt"/>
              </a:rPr>
              <a:t>Dunne and Martin, 2006; Fraser, 2009; Sato, 2009)</a:t>
            </a:r>
            <a:endParaRPr lang="it-IT" sz="1000" dirty="0">
              <a:latin typeface="+mj-lt"/>
            </a:endParaRPr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89971F8A-4041-4AA7-B4D5-89A0FA14DF28}"/>
              </a:ext>
            </a:extLst>
          </p:cNvPr>
          <p:cNvSpPr>
            <a:spLocks noChangeAspect="1"/>
          </p:cNvSpPr>
          <p:nvPr/>
        </p:nvSpPr>
        <p:spPr>
          <a:xfrm>
            <a:off x="5009163" y="1607042"/>
            <a:ext cx="2160000" cy="21600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it-IT" dirty="0">
                <a:latin typeface="+mj-lt"/>
              </a:rPr>
              <a:t>Human-</a:t>
            </a:r>
            <a:r>
              <a:rPr lang="it-IT" dirty="0" err="1">
                <a:latin typeface="+mj-lt"/>
              </a:rPr>
              <a:t>centered</a:t>
            </a:r>
            <a:r>
              <a:rPr lang="it-IT" dirty="0">
                <a:latin typeface="+mj-lt"/>
              </a:rPr>
              <a:t> Design</a:t>
            </a:r>
          </a:p>
          <a:p>
            <a:pPr algn="ctr"/>
            <a:r>
              <a:rPr lang="it-IT" sz="1000" dirty="0">
                <a:latin typeface="+mj-lt"/>
              </a:rPr>
              <a:t>(</a:t>
            </a:r>
            <a:r>
              <a:rPr lang="en-US" sz="1000" dirty="0">
                <a:latin typeface="+mj-lt"/>
              </a:rPr>
              <a:t>Brown, 2008; Holloway 2009; Ward et al., 2009)</a:t>
            </a:r>
            <a:endParaRPr lang="it-IT" sz="1000" dirty="0">
              <a:latin typeface="+mj-lt"/>
            </a:endParaRPr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id="{2A995BC6-F4DA-43C4-AC0A-B0C90D5D3EC1}"/>
              </a:ext>
            </a:extLst>
          </p:cNvPr>
          <p:cNvSpPr>
            <a:spLocks noChangeAspect="1"/>
          </p:cNvSpPr>
          <p:nvPr/>
        </p:nvSpPr>
        <p:spPr>
          <a:xfrm>
            <a:off x="7186287" y="3796547"/>
            <a:ext cx="2160000" cy="21600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18000" rtlCol="0" anchor="ctr"/>
          <a:lstStyle/>
          <a:p>
            <a:pPr algn="ctr"/>
            <a:r>
              <a:rPr lang="it-IT" dirty="0">
                <a:latin typeface="+mj-lt"/>
              </a:rPr>
              <a:t>Play with </a:t>
            </a:r>
            <a:r>
              <a:rPr lang="it-IT" dirty="0" err="1">
                <a:latin typeface="+mj-lt"/>
              </a:rPr>
              <a:t>Ambiguity</a:t>
            </a:r>
            <a:endParaRPr lang="it-IT" dirty="0">
              <a:latin typeface="+mj-lt"/>
            </a:endParaRPr>
          </a:p>
          <a:p>
            <a:pPr algn="ctr"/>
            <a:r>
              <a:rPr lang="it-IT" sz="1000" dirty="0">
                <a:latin typeface="+mj-lt"/>
              </a:rPr>
              <a:t>(</a:t>
            </a:r>
            <a:r>
              <a:rPr lang="en-US" sz="1000" dirty="0">
                <a:latin typeface="+mj-lt"/>
              </a:rPr>
              <a:t>Boland and Collopy, 2004; Dew, 2007)</a:t>
            </a:r>
            <a:endParaRPr lang="it-IT" sz="1000" dirty="0">
              <a:latin typeface="+mj-lt"/>
            </a:endParaRPr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267B3BA7-D72F-4B88-9233-BA0A8D69BAF4}"/>
              </a:ext>
            </a:extLst>
          </p:cNvPr>
          <p:cNvSpPr>
            <a:spLocks noChangeAspect="1"/>
          </p:cNvSpPr>
          <p:nvPr/>
        </p:nvSpPr>
        <p:spPr>
          <a:xfrm>
            <a:off x="9345973" y="1607042"/>
            <a:ext cx="2160000" cy="21600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18000" rtlCol="0" anchor="ctr"/>
          <a:lstStyle/>
          <a:p>
            <a:pPr algn="ctr"/>
            <a:r>
              <a:rPr lang="it-IT" dirty="0" err="1">
                <a:latin typeface="+mj-lt"/>
              </a:rPr>
              <a:t>Optimistic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Mentality</a:t>
            </a:r>
            <a:endParaRPr lang="it-IT" dirty="0">
              <a:latin typeface="+mj-lt"/>
            </a:endParaRPr>
          </a:p>
          <a:p>
            <a:pPr algn="ctr"/>
            <a:r>
              <a:rPr lang="it-IT" sz="1000" dirty="0">
                <a:latin typeface="+mj-lt"/>
              </a:rPr>
              <a:t>(</a:t>
            </a:r>
            <a:r>
              <a:rPr lang="en-US" sz="1000" dirty="0">
                <a:latin typeface="+mj-lt"/>
              </a:rPr>
              <a:t>Brown, 2008; Fraser, 2009; </a:t>
            </a:r>
            <a:r>
              <a:rPr lang="en-US" sz="1000" dirty="0" err="1">
                <a:latin typeface="+mj-lt"/>
              </a:rPr>
              <a:t>Gloppen</a:t>
            </a:r>
            <a:r>
              <a:rPr lang="en-US" sz="1000" dirty="0">
                <a:latin typeface="+mj-lt"/>
              </a:rPr>
              <a:t>, 2009)</a:t>
            </a:r>
            <a:endParaRPr lang="it-IT" sz="1000" dirty="0">
              <a:latin typeface="+mj-lt"/>
            </a:endParaRPr>
          </a:p>
        </p:txBody>
      </p:sp>
      <p:sp>
        <p:nvSpPr>
          <p:cNvPr id="26" name="Ovale 25">
            <a:extLst>
              <a:ext uri="{FF2B5EF4-FFF2-40B4-BE49-F238E27FC236}">
                <a16:creationId xmlns:a16="http://schemas.microsoft.com/office/drawing/2014/main" id="{1208111C-6043-4470-9C33-B5EEE7F59DA8}"/>
              </a:ext>
            </a:extLst>
          </p:cNvPr>
          <p:cNvSpPr>
            <a:spLocks noChangeAspect="1"/>
          </p:cNvSpPr>
          <p:nvPr/>
        </p:nvSpPr>
        <p:spPr>
          <a:xfrm>
            <a:off x="687060" y="3796547"/>
            <a:ext cx="2160000" cy="21600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it-IT" dirty="0" err="1">
                <a:solidFill>
                  <a:srgbClr val="FF0000"/>
                </a:solidFill>
                <a:latin typeface="+mj-lt"/>
              </a:rPr>
              <a:t>Framing</a:t>
            </a:r>
            <a:r>
              <a:rPr lang="it-IT" dirty="0">
                <a:solidFill>
                  <a:srgbClr val="FF0000"/>
                </a:solidFill>
                <a:latin typeface="+mj-lt"/>
              </a:rPr>
              <a:t> and</a:t>
            </a:r>
          </a:p>
          <a:p>
            <a:pPr algn="ctr"/>
            <a:r>
              <a:rPr lang="it-IT" dirty="0">
                <a:solidFill>
                  <a:srgbClr val="FF0000"/>
                </a:solidFill>
                <a:latin typeface="+mj-lt"/>
              </a:rPr>
              <a:t>Re-</a:t>
            </a:r>
            <a:r>
              <a:rPr lang="it-IT" dirty="0" err="1">
                <a:solidFill>
                  <a:srgbClr val="FF0000"/>
                </a:solidFill>
                <a:latin typeface="+mj-lt"/>
              </a:rPr>
              <a:t>Framing</a:t>
            </a:r>
            <a:endParaRPr lang="it-IT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it-IT" sz="1000" dirty="0">
                <a:solidFill>
                  <a:srgbClr val="FF0000"/>
                </a:solidFill>
                <a:latin typeface="+mj-lt"/>
              </a:rPr>
              <a:t>(</a:t>
            </a:r>
            <a:r>
              <a:rPr lang="en-US" sz="1000" dirty="0">
                <a:solidFill>
                  <a:srgbClr val="FF0000"/>
                </a:solidFill>
                <a:latin typeface="+mj-lt"/>
              </a:rPr>
              <a:t>Boland and Collopy, 2004; Drews, 2009; </a:t>
            </a:r>
            <a:r>
              <a:rPr lang="en-US" sz="1000" dirty="0" err="1">
                <a:solidFill>
                  <a:srgbClr val="FF0000"/>
                </a:solidFill>
                <a:latin typeface="+mj-lt"/>
              </a:rPr>
              <a:t>Dorst</a:t>
            </a:r>
            <a:r>
              <a:rPr lang="en-US" sz="1000" dirty="0">
                <a:solidFill>
                  <a:srgbClr val="FF0000"/>
                </a:solidFill>
                <a:latin typeface="+mj-lt"/>
              </a:rPr>
              <a:t>, 2011)</a:t>
            </a:r>
            <a:endParaRPr lang="it-IT" sz="1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7" name="Ovale 26">
            <a:extLst>
              <a:ext uri="{FF2B5EF4-FFF2-40B4-BE49-F238E27FC236}">
                <a16:creationId xmlns:a16="http://schemas.microsoft.com/office/drawing/2014/main" id="{0ED3A2EA-B0C0-4723-BF32-549141C2C263}"/>
              </a:ext>
            </a:extLst>
          </p:cNvPr>
          <p:cNvSpPr>
            <a:spLocks noChangeAspect="1"/>
          </p:cNvSpPr>
          <p:nvPr/>
        </p:nvSpPr>
        <p:spPr>
          <a:xfrm>
            <a:off x="2840758" y="1607042"/>
            <a:ext cx="2160000" cy="21600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it-IT" dirty="0" err="1">
                <a:solidFill>
                  <a:srgbClr val="FF0000"/>
                </a:solidFill>
                <a:latin typeface="+mj-lt"/>
              </a:rPr>
              <a:t>Divergence</a:t>
            </a:r>
            <a:r>
              <a:rPr lang="it-IT" dirty="0">
                <a:solidFill>
                  <a:srgbClr val="FF0000"/>
                </a:solidFill>
                <a:latin typeface="+mj-lt"/>
              </a:rPr>
              <a:t> and</a:t>
            </a:r>
          </a:p>
          <a:p>
            <a:pPr algn="ctr"/>
            <a:r>
              <a:rPr lang="it-IT" dirty="0" err="1">
                <a:solidFill>
                  <a:srgbClr val="FF0000"/>
                </a:solidFill>
                <a:latin typeface="+mj-lt"/>
              </a:rPr>
              <a:t>Convergence</a:t>
            </a:r>
            <a:endParaRPr lang="it-IT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it-IT" sz="1000" dirty="0">
                <a:solidFill>
                  <a:srgbClr val="FF0000"/>
                </a:solidFill>
                <a:latin typeface="+mj-lt"/>
              </a:rPr>
              <a:t>(</a:t>
            </a:r>
            <a:r>
              <a:rPr lang="en-US" sz="1000" dirty="0">
                <a:solidFill>
                  <a:srgbClr val="FF0000"/>
                </a:solidFill>
                <a:latin typeface="+mj-lt"/>
              </a:rPr>
              <a:t>Boland and Collopy, 2004; </a:t>
            </a:r>
            <a:r>
              <a:rPr lang="en-US" sz="1000" dirty="0" err="1">
                <a:solidFill>
                  <a:srgbClr val="FF0000"/>
                </a:solidFill>
                <a:latin typeface="+mj-lt"/>
              </a:rPr>
              <a:t>Drews</a:t>
            </a:r>
            <a:r>
              <a:rPr lang="en-US" sz="1000" dirty="0">
                <a:solidFill>
                  <a:srgbClr val="FF0000"/>
                </a:solidFill>
                <a:latin typeface="+mj-lt"/>
              </a:rPr>
              <a:t>, 2009; Sato et al., 2010)</a:t>
            </a:r>
            <a:endParaRPr lang="it-IT" sz="1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F05BF8DD-5021-451B-845E-ABE1683082B4}"/>
              </a:ext>
            </a:extLst>
          </p:cNvPr>
          <p:cNvSpPr>
            <a:spLocks noChangeAspect="1"/>
          </p:cNvSpPr>
          <p:nvPr/>
        </p:nvSpPr>
        <p:spPr>
          <a:xfrm>
            <a:off x="5019878" y="3796547"/>
            <a:ext cx="2160000" cy="21600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it-IT" dirty="0">
                <a:solidFill>
                  <a:srgbClr val="FF0000"/>
                </a:solidFill>
                <a:latin typeface="+mj-lt"/>
              </a:rPr>
              <a:t>Trial and </a:t>
            </a:r>
            <a:r>
              <a:rPr lang="it-IT" dirty="0" err="1">
                <a:solidFill>
                  <a:srgbClr val="FF0000"/>
                </a:solidFill>
                <a:latin typeface="+mj-lt"/>
              </a:rPr>
              <a:t>Error</a:t>
            </a:r>
            <a:endParaRPr lang="it-IT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it-IT" dirty="0" err="1">
                <a:solidFill>
                  <a:srgbClr val="FF0000"/>
                </a:solidFill>
                <a:latin typeface="+mj-lt"/>
              </a:rPr>
              <a:t>Approach</a:t>
            </a:r>
            <a:endParaRPr lang="it-IT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it-IT" sz="1000" dirty="0">
                <a:solidFill>
                  <a:srgbClr val="FF0000"/>
                </a:solidFill>
                <a:latin typeface="+mj-lt"/>
              </a:rPr>
              <a:t>(</a:t>
            </a:r>
            <a:r>
              <a:rPr lang="en-US" sz="1000" dirty="0">
                <a:solidFill>
                  <a:srgbClr val="FF0000"/>
                </a:solidFill>
                <a:latin typeface="+mj-lt"/>
              </a:rPr>
              <a:t>Brown, 2008; Fraser, 2009; Holloway, 2009)</a:t>
            </a:r>
            <a:endParaRPr lang="it-IT" sz="1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9" name="Ovale 28">
            <a:extLst>
              <a:ext uri="{FF2B5EF4-FFF2-40B4-BE49-F238E27FC236}">
                <a16:creationId xmlns:a16="http://schemas.microsoft.com/office/drawing/2014/main" id="{320B0EBD-AF91-4036-ADDD-773EA5C8DCD1}"/>
              </a:ext>
            </a:extLst>
          </p:cNvPr>
          <p:cNvSpPr>
            <a:spLocks noChangeAspect="1"/>
          </p:cNvSpPr>
          <p:nvPr/>
        </p:nvSpPr>
        <p:spPr>
          <a:xfrm>
            <a:off x="7177568" y="1607042"/>
            <a:ext cx="2160000" cy="21600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it-IT" dirty="0">
                <a:solidFill>
                  <a:srgbClr val="FF0000"/>
                </a:solidFill>
                <a:latin typeface="+mj-lt"/>
              </a:rPr>
              <a:t>Learning by </a:t>
            </a:r>
            <a:r>
              <a:rPr lang="it-IT" dirty="0" err="1">
                <a:solidFill>
                  <a:srgbClr val="FF0000"/>
                </a:solidFill>
                <a:latin typeface="+mj-lt"/>
              </a:rPr>
              <a:t>Doing</a:t>
            </a:r>
            <a:endParaRPr lang="it-IT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it-IT" sz="1000" dirty="0">
                <a:solidFill>
                  <a:srgbClr val="FF0000"/>
                </a:solidFill>
                <a:latin typeface="+mj-lt"/>
              </a:rPr>
              <a:t>(</a:t>
            </a:r>
            <a:r>
              <a:rPr lang="en-US" sz="1000" dirty="0">
                <a:solidFill>
                  <a:srgbClr val="FF0000"/>
                </a:solidFill>
                <a:latin typeface="+mj-lt"/>
              </a:rPr>
              <a:t>Boland and Collopy, 2004; Lockwood, 2009; Rylander, 2009)</a:t>
            </a:r>
            <a:endParaRPr lang="it-IT" sz="1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5" name="Ovale 34">
            <a:extLst>
              <a:ext uri="{FF2B5EF4-FFF2-40B4-BE49-F238E27FC236}">
                <a16:creationId xmlns:a16="http://schemas.microsoft.com/office/drawing/2014/main" id="{22C2B091-648F-41B9-B799-B3D6C330733C}"/>
              </a:ext>
            </a:extLst>
          </p:cNvPr>
          <p:cNvSpPr>
            <a:spLocks noChangeAspect="1"/>
          </p:cNvSpPr>
          <p:nvPr/>
        </p:nvSpPr>
        <p:spPr>
          <a:xfrm>
            <a:off x="9352697" y="3796547"/>
            <a:ext cx="2160000" cy="21600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it-IT" dirty="0" err="1">
                <a:solidFill>
                  <a:srgbClr val="FF0000"/>
                </a:solidFill>
                <a:latin typeface="+mj-lt"/>
              </a:rPr>
              <a:t>Visualization</a:t>
            </a:r>
            <a:endParaRPr lang="it-IT" dirty="0">
              <a:solidFill>
                <a:srgbClr val="FF0000"/>
              </a:solidFill>
              <a:latin typeface="+mj-lt"/>
            </a:endParaRPr>
          </a:p>
          <a:p>
            <a:pPr algn="ctr"/>
            <a:endParaRPr lang="it-IT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it-IT" sz="1000" dirty="0">
                <a:solidFill>
                  <a:srgbClr val="FF0000"/>
                </a:solidFill>
                <a:latin typeface="+mj-lt"/>
              </a:rPr>
              <a:t>(</a:t>
            </a:r>
            <a:r>
              <a:rPr lang="en-US" sz="1000" dirty="0" err="1">
                <a:solidFill>
                  <a:srgbClr val="FF0000"/>
                </a:solidFill>
                <a:latin typeface="+mj-lt"/>
              </a:rPr>
              <a:t>Carr</a:t>
            </a:r>
            <a:r>
              <a:rPr lang="en-US" sz="1000" dirty="0">
                <a:solidFill>
                  <a:srgbClr val="FF0000"/>
                </a:solidFill>
                <a:latin typeface="+mj-lt"/>
              </a:rPr>
              <a:t> et al., 2010; </a:t>
            </a:r>
            <a:r>
              <a:rPr lang="en-US" sz="1000" dirty="0" err="1">
                <a:solidFill>
                  <a:srgbClr val="FF0000"/>
                </a:solidFill>
                <a:latin typeface="+mj-lt"/>
              </a:rPr>
              <a:t>Drews</a:t>
            </a:r>
            <a:r>
              <a:rPr lang="en-US" sz="1000" dirty="0">
                <a:solidFill>
                  <a:srgbClr val="FF0000"/>
                </a:solidFill>
                <a:latin typeface="+mj-lt"/>
              </a:rPr>
              <a:t>, 2009; Ward et al., 2009)</a:t>
            </a:r>
            <a:endParaRPr lang="it-IT" sz="10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3431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9123680" y="6356350"/>
            <a:ext cx="2743200" cy="365125"/>
          </a:xfrm>
        </p:spPr>
        <p:txBody>
          <a:bodyPr/>
          <a:lstStyle/>
          <a:p>
            <a:fld id="{623578AA-3103-41C6-B1BE-0764DB9ED294}" type="slidenum">
              <a:rPr lang="it-IT" smtClean="0"/>
              <a:pPr/>
              <a:t>23</a:t>
            </a:fld>
            <a:endParaRPr lang="it-IT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45439" y="1220812"/>
            <a:ext cx="11751311" cy="1056640"/>
          </a:xfrm>
        </p:spPr>
        <p:txBody>
          <a:bodyPr>
            <a:normAutofit/>
          </a:bodyPr>
          <a:lstStyle/>
          <a:p>
            <a:r>
              <a:rPr lang="it-IT" sz="2600" b="1" dirty="0">
                <a:solidFill>
                  <a:schemeClr val="accent1">
                    <a:lumMod val="50000"/>
                  </a:schemeClr>
                </a:solidFill>
              </a:rPr>
              <a:t>Creative </a:t>
            </a:r>
            <a:r>
              <a:rPr lang="it-IT" sz="2600" b="1" dirty="0" err="1">
                <a:solidFill>
                  <a:schemeClr val="accent1">
                    <a:lumMod val="50000"/>
                  </a:schemeClr>
                </a:solidFill>
              </a:rPr>
              <a:t>Problem</a:t>
            </a:r>
            <a:r>
              <a:rPr lang="it-IT" sz="2600" b="1" dirty="0">
                <a:solidFill>
                  <a:schemeClr val="accent1">
                    <a:lumMod val="50000"/>
                  </a:schemeClr>
                </a:solidFill>
              </a:rPr>
              <a:t> Solving - </a:t>
            </a:r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The </a:t>
            </a:r>
            <a:r>
              <a:rPr lang="it-IT" sz="2600" dirty="0" err="1">
                <a:solidFill>
                  <a:schemeClr val="accent1">
                    <a:lumMod val="50000"/>
                  </a:schemeClr>
                </a:solidFill>
              </a:rPr>
              <a:t>swiffer</a:t>
            </a:r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 challenge and (re-)framing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E0E6AA6-3B3E-42EB-8755-B5601112A1FF}"/>
              </a:ext>
            </a:extLst>
          </p:cNvPr>
          <p:cNvSpPr txBox="1"/>
          <p:nvPr/>
        </p:nvSpPr>
        <p:spPr>
          <a:xfrm>
            <a:off x="3412290" y="4472446"/>
            <a:ext cx="5239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Design Challenge: </a:t>
            </a:r>
          </a:p>
          <a:p>
            <a:pPr algn="just"/>
            <a:r>
              <a:rPr lang="en-US" sz="2400" i="1" dirty="0">
                <a:latin typeface="+mj-lt"/>
              </a:rPr>
              <a:t>“Provide a better cleaning tool than a mop, with less time spent cleaning”</a:t>
            </a:r>
            <a:r>
              <a:rPr lang="en-US" sz="2400" dirty="0">
                <a:latin typeface="+mj-lt"/>
              </a:rPr>
              <a:t> </a:t>
            </a:r>
            <a:endParaRPr lang="it-IT" sz="2400" dirty="0">
              <a:latin typeface="+mj-lt"/>
            </a:endParaRPr>
          </a:p>
        </p:txBody>
      </p:sp>
      <p:sp>
        <p:nvSpPr>
          <p:cNvPr id="2" name="Freccia in su 1">
            <a:extLst>
              <a:ext uri="{FF2B5EF4-FFF2-40B4-BE49-F238E27FC236}">
                <a16:creationId xmlns:a16="http://schemas.microsoft.com/office/drawing/2014/main" id="{E0A4BF62-B9F8-41DF-84ED-8043E64C0C2F}"/>
              </a:ext>
            </a:extLst>
          </p:cNvPr>
          <p:cNvSpPr/>
          <p:nvPr/>
        </p:nvSpPr>
        <p:spPr>
          <a:xfrm>
            <a:off x="5428799" y="3395301"/>
            <a:ext cx="1206111" cy="827445"/>
          </a:xfrm>
          <a:prstGeom prst="upArrow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5E16C0F-29F9-43B8-8FF4-7620DA1844AE}"/>
              </a:ext>
            </a:extLst>
          </p:cNvPr>
          <p:cNvSpPr txBox="1"/>
          <p:nvPr/>
        </p:nvSpPr>
        <p:spPr>
          <a:xfrm>
            <a:off x="2925786" y="1845800"/>
            <a:ext cx="6212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+mj-lt"/>
              </a:rPr>
              <a:t>Re-Framing: </a:t>
            </a:r>
          </a:p>
          <a:p>
            <a:pPr algn="ctr"/>
            <a:r>
              <a:rPr lang="it-IT" sz="2400" dirty="0" err="1">
                <a:latin typeface="+mj-lt"/>
              </a:rPr>
              <a:t>Attract</a:t>
            </a:r>
            <a:r>
              <a:rPr lang="it-IT" sz="2400" dirty="0">
                <a:latin typeface="+mj-lt"/>
              </a:rPr>
              <a:t> </a:t>
            </a:r>
            <a:r>
              <a:rPr lang="it-IT" sz="2400" dirty="0" err="1">
                <a:latin typeface="+mj-lt"/>
              </a:rPr>
              <a:t>dust</a:t>
            </a:r>
            <a:r>
              <a:rPr lang="it-IT" sz="2400" dirty="0">
                <a:latin typeface="+mj-lt"/>
              </a:rPr>
              <a:t> and </a:t>
            </a:r>
            <a:r>
              <a:rPr lang="it-IT" sz="2400" dirty="0" err="1">
                <a:latin typeface="+mj-lt"/>
              </a:rPr>
              <a:t>animal</a:t>
            </a:r>
            <a:r>
              <a:rPr lang="it-IT" sz="2400" dirty="0">
                <a:latin typeface="+mj-lt"/>
              </a:rPr>
              <a:t> </a:t>
            </a:r>
            <a:r>
              <a:rPr lang="it-IT" sz="2400" dirty="0" err="1">
                <a:latin typeface="+mj-lt"/>
              </a:rPr>
              <a:t>hair</a:t>
            </a:r>
            <a:endParaRPr lang="it-IT" sz="2400" dirty="0">
              <a:latin typeface="+mj-lt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F72697B0-F75D-4DC9-8C07-783BA6A7A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84" y="2237204"/>
            <a:ext cx="2659660" cy="265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1095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8"/>
          <p:cNvSpPr>
            <a:spLocks noChangeArrowheads="1"/>
          </p:cNvSpPr>
          <p:nvPr/>
        </p:nvSpPr>
        <p:spPr bwMode="auto">
          <a:xfrm>
            <a:off x="510010" y="991244"/>
            <a:ext cx="12759108" cy="478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6860" tIns="58431" rIns="116860" bIns="58431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GB" sz="26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Creative Problem Solving: </a:t>
            </a:r>
            <a:r>
              <a:rPr lang="en-GB" sz="26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Philips Design Avent</a:t>
            </a: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55736A4C-D698-5446-A958-DC76B646D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738" y="1449501"/>
            <a:ext cx="3648405" cy="1267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6860" tIns="58431" rIns="116860" bIns="58431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it-IT" sz="1867" b="1" dirty="0">
                <a:latin typeface="Raleway" panose="020B0503030101060003" pitchFamily="34" charset="77"/>
              </a:rPr>
              <a:t>Re-Framing: </a:t>
            </a:r>
          </a:p>
          <a:p>
            <a:pPr algn="ctr"/>
            <a:r>
              <a:rPr lang="it-IT" sz="1867" dirty="0" err="1">
                <a:latin typeface="Raleway" panose="020B0503030101060003" pitchFamily="34" charset="77"/>
              </a:rPr>
              <a:t>Separating</a:t>
            </a:r>
            <a:r>
              <a:rPr lang="it-IT" sz="1867" dirty="0">
                <a:latin typeface="Raleway" panose="020B0503030101060003" pitchFamily="34" charset="77"/>
              </a:rPr>
              <a:t> the «</a:t>
            </a:r>
            <a:r>
              <a:rPr lang="it-IT" sz="1867" dirty="0" err="1">
                <a:latin typeface="Raleway" panose="020B0503030101060003" pitchFamily="34" charset="77"/>
              </a:rPr>
              <a:t>producing</a:t>
            </a:r>
            <a:r>
              <a:rPr lang="it-IT" sz="1867" dirty="0">
                <a:latin typeface="Raleway" panose="020B0503030101060003" pitchFamily="34" charset="77"/>
              </a:rPr>
              <a:t> moment» from the </a:t>
            </a:r>
            <a:r>
              <a:rPr lang="it-IT" sz="1867" dirty="0" err="1">
                <a:latin typeface="Raleway" panose="020B0503030101060003" pitchFamily="34" charset="77"/>
              </a:rPr>
              <a:t>consumption</a:t>
            </a:r>
            <a:r>
              <a:rPr lang="it-IT" sz="1867" dirty="0">
                <a:latin typeface="Raleway" panose="020B0503030101060003" pitchFamily="34" charset="77"/>
              </a:rPr>
              <a:t> moment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4BC8CAB5-10F2-BB41-801C-84D44BBCB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6262" y="4022051"/>
            <a:ext cx="3648405" cy="2416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6860" tIns="58431" rIns="116860" bIns="58431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it-IT" sz="1867" dirty="0">
                <a:latin typeface="Raleway" panose="020B0503030101060003" pitchFamily="34" charset="77"/>
              </a:rPr>
              <a:t>Design Challenge: </a:t>
            </a:r>
          </a:p>
          <a:p>
            <a:pPr algn="ctr"/>
            <a:r>
              <a:rPr lang="it-IT" sz="1867" i="1" dirty="0">
                <a:latin typeface="Raleway" panose="020B0503030101060003" pitchFamily="34" charset="77"/>
              </a:rPr>
              <a:t>“</a:t>
            </a:r>
            <a:r>
              <a:rPr lang="it-IT" sz="1867" i="1" dirty="0" err="1">
                <a:latin typeface="Raleway" panose="020B0503030101060003" pitchFamily="34" charset="77"/>
              </a:rPr>
              <a:t>Provide</a:t>
            </a:r>
            <a:r>
              <a:rPr lang="it-IT" sz="1867" i="1" dirty="0">
                <a:latin typeface="Raleway" panose="020B0503030101060003" pitchFamily="34" charset="77"/>
              </a:rPr>
              <a:t> a way to help </a:t>
            </a:r>
            <a:r>
              <a:rPr lang="it-IT" sz="1867" i="1" dirty="0" err="1">
                <a:latin typeface="Raleway" panose="020B0503030101060003" pitchFamily="34" charset="77"/>
              </a:rPr>
              <a:t>mothers</a:t>
            </a:r>
            <a:r>
              <a:rPr lang="it-IT" sz="1867" i="1" dirty="0">
                <a:latin typeface="Raleway" panose="020B0503030101060003" pitchFamily="34" charset="77"/>
              </a:rPr>
              <a:t> to </a:t>
            </a:r>
            <a:r>
              <a:rPr lang="it-IT" sz="1867" i="1" dirty="0" err="1">
                <a:latin typeface="Raleway" panose="020B0503030101060003" pitchFamily="34" charset="77"/>
              </a:rPr>
              <a:t>breastfeed</a:t>
            </a:r>
            <a:r>
              <a:rPr lang="it-IT" sz="1867" i="1" dirty="0">
                <a:latin typeface="Raleway" panose="020B0503030101060003" pitchFamily="34" charset="77"/>
              </a:rPr>
              <a:t> </a:t>
            </a:r>
            <a:r>
              <a:rPr lang="it-IT" sz="1867" i="1" dirty="0" err="1">
                <a:latin typeface="Raleway" panose="020B0503030101060003" pitchFamily="34" charset="77"/>
              </a:rPr>
              <a:t>better</a:t>
            </a:r>
            <a:r>
              <a:rPr lang="it-IT" sz="1867" i="1" dirty="0">
                <a:latin typeface="Raleway" panose="020B0503030101060003" pitchFamily="34" charset="77"/>
              </a:rPr>
              <a:t> for </a:t>
            </a:r>
            <a:r>
              <a:rPr lang="it-IT" sz="1867" i="1" dirty="0" err="1">
                <a:latin typeface="Raleway" panose="020B0503030101060003" pitchFamily="34" charset="77"/>
              </a:rPr>
              <a:t>their</a:t>
            </a:r>
            <a:r>
              <a:rPr lang="it-IT" sz="1867" i="1" dirty="0">
                <a:latin typeface="Raleway" panose="020B0503030101060003" pitchFamily="34" charset="77"/>
              </a:rPr>
              <a:t> </a:t>
            </a:r>
            <a:r>
              <a:rPr lang="it-IT" sz="1867" i="1" dirty="0" err="1">
                <a:latin typeface="Raleway" panose="020B0503030101060003" pitchFamily="34" charset="77"/>
              </a:rPr>
              <a:t>children</a:t>
            </a:r>
            <a:r>
              <a:rPr lang="it-IT" sz="1867" i="1" dirty="0">
                <a:latin typeface="Raleway" panose="020B0503030101060003" pitchFamily="34" charset="77"/>
              </a:rPr>
              <a:t> </a:t>
            </a:r>
            <a:r>
              <a:rPr lang="it-IT" sz="1867" i="1" dirty="0" err="1">
                <a:latin typeface="Raleway" panose="020B0503030101060003" pitchFamily="34" charset="77"/>
              </a:rPr>
              <a:t>given</a:t>
            </a:r>
            <a:r>
              <a:rPr lang="it-IT" sz="1867" i="1" dirty="0">
                <a:latin typeface="Raleway" panose="020B0503030101060003" pitchFamily="34" charset="77"/>
              </a:rPr>
              <a:t> </a:t>
            </a:r>
            <a:r>
              <a:rPr lang="it-IT" sz="1867" i="1" dirty="0" err="1">
                <a:latin typeface="Raleway" panose="020B0503030101060003" pitchFamily="34" charset="77"/>
              </a:rPr>
              <a:t>that</a:t>
            </a:r>
            <a:r>
              <a:rPr lang="it-IT" sz="1867" i="1" dirty="0">
                <a:latin typeface="Raleway" panose="020B0503030101060003" pitchFamily="34" charset="77"/>
              </a:rPr>
              <a:t> </a:t>
            </a:r>
            <a:r>
              <a:rPr lang="it-IT" sz="1867" i="1" dirty="0" err="1">
                <a:latin typeface="Raleway" panose="020B0503030101060003" pitchFamily="34" charset="77"/>
              </a:rPr>
              <a:t>mothers</a:t>
            </a:r>
            <a:r>
              <a:rPr lang="it-IT" sz="1867" i="1" dirty="0">
                <a:latin typeface="Raleway" panose="020B0503030101060003" pitchFamily="34" charset="77"/>
              </a:rPr>
              <a:t> produce more </a:t>
            </a:r>
            <a:r>
              <a:rPr lang="it-IT" sz="1867" i="1" dirty="0" err="1">
                <a:latin typeface="Raleway" panose="020B0503030101060003" pitchFamily="34" charset="77"/>
              </a:rPr>
              <a:t>milk</a:t>
            </a:r>
            <a:r>
              <a:rPr lang="it-IT" sz="1867" i="1" dirty="0">
                <a:latin typeface="Raleway" panose="020B0503030101060003" pitchFamily="34" charset="77"/>
              </a:rPr>
              <a:t> </a:t>
            </a:r>
            <a:r>
              <a:rPr lang="it-IT" sz="1867" i="1" dirty="0" err="1">
                <a:latin typeface="Raleway" panose="020B0503030101060003" pitchFamily="34" charset="77"/>
              </a:rPr>
              <a:t>when</a:t>
            </a:r>
            <a:r>
              <a:rPr lang="it-IT" sz="1867" i="1" dirty="0">
                <a:latin typeface="Raleway" panose="020B0503030101060003" pitchFamily="34" charset="77"/>
              </a:rPr>
              <a:t> </a:t>
            </a:r>
            <a:r>
              <a:rPr lang="it-IT" sz="1867" i="1" dirty="0" err="1">
                <a:latin typeface="Raleway" panose="020B0503030101060003" pitchFamily="34" charset="77"/>
              </a:rPr>
              <a:t>they</a:t>
            </a:r>
            <a:r>
              <a:rPr lang="it-IT" sz="1867" i="1" dirty="0">
                <a:latin typeface="Raleway" panose="020B0503030101060003" pitchFamily="34" charset="77"/>
              </a:rPr>
              <a:t> stay </a:t>
            </a:r>
            <a:r>
              <a:rPr lang="it-IT" sz="1867" i="1" dirty="0" err="1">
                <a:latin typeface="Raleway" panose="020B0503030101060003" pitchFamily="34" charset="77"/>
              </a:rPr>
              <a:t>comfortable</a:t>
            </a:r>
            <a:r>
              <a:rPr lang="it-IT" sz="1867" i="1" dirty="0">
                <a:latin typeface="Raleway" panose="020B0503030101060003" pitchFamily="34" charset="77"/>
              </a:rPr>
              <a:t> and </a:t>
            </a:r>
            <a:r>
              <a:rPr lang="it-IT" sz="1867" i="1" dirty="0" err="1">
                <a:latin typeface="Raleway" panose="020B0503030101060003" pitchFamily="34" charset="77"/>
              </a:rPr>
              <a:t>relaxed</a:t>
            </a:r>
            <a:endParaRPr lang="it-IT" sz="1867" i="1" dirty="0">
              <a:latin typeface="Raleway" panose="020B0503030101060003" pitchFamily="34" charset="77"/>
            </a:endParaRPr>
          </a:p>
          <a:p>
            <a:pPr algn="ctr"/>
            <a:r>
              <a:rPr lang="it-IT" sz="1867" dirty="0">
                <a:latin typeface="Raleway" panose="020B0503030101060003" pitchFamily="34" charset="77"/>
              </a:rPr>
              <a:t>” </a:t>
            </a:r>
          </a:p>
        </p:txBody>
      </p:sp>
      <p:sp>
        <p:nvSpPr>
          <p:cNvPr id="7" name="Freccia in su 1">
            <a:extLst>
              <a:ext uri="{FF2B5EF4-FFF2-40B4-BE49-F238E27FC236}">
                <a16:creationId xmlns:a16="http://schemas.microsoft.com/office/drawing/2014/main" id="{4595E194-0A16-B14E-8E11-77BEBE62565A}"/>
              </a:ext>
            </a:extLst>
          </p:cNvPr>
          <p:cNvSpPr/>
          <p:nvPr/>
        </p:nvSpPr>
        <p:spPr>
          <a:xfrm>
            <a:off x="5281416" y="2772878"/>
            <a:ext cx="1608148" cy="1103260"/>
          </a:xfrm>
          <a:prstGeom prst="upArrow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C5B2B246-13D2-0743-8528-1C4C6E36DB1E}"/>
              </a:ext>
            </a:extLst>
          </p:cNvPr>
          <p:cNvSpPr/>
          <p:nvPr/>
        </p:nvSpPr>
        <p:spPr>
          <a:xfrm>
            <a:off x="5930143" y="2636243"/>
            <a:ext cx="2535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rgbClr val="000000"/>
                </a:solidFill>
              </a:rPr>
              <a:t> </a:t>
            </a:r>
            <a:endParaRPr lang="it-IT" sz="2400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43347C33-89AC-AD4F-9017-57EF215875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0" r="14286"/>
          <a:stretch/>
        </p:blipFill>
        <p:spPr bwMode="auto">
          <a:xfrm>
            <a:off x="385392" y="1838696"/>
            <a:ext cx="3552395" cy="367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7422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578AA-3103-41C6-B1BE-0764DB9ED294}" type="slidenum">
              <a:rPr lang="it-IT" smtClean="0"/>
              <a:pPr/>
              <a:t>25</a:t>
            </a:fld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E0E6AA6-3B3E-42EB-8755-B5601112A1FF}"/>
              </a:ext>
            </a:extLst>
          </p:cNvPr>
          <p:cNvSpPr txBox="1"/>
          <p:nvPr/>
        </p:nvSpPr>
        <p:spPr>
          <a:xfrm>
            <a:off x="3674745" y="3208134"/>
            <a:ext cx="810703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i="1" dirty="0">
                <a:latin typeface="+mj-lt"/>
              </a:rPr>
              <a:t>“</a:t>
            </a:r>
            <a:r>
              <a:rPr lang="en-US" sz="2200" b="1" i="1" dirty="0">
                <a:latin typeface="+mj-lt"/>
              </a:rPr>
              <a:t>Framing</a:t>
            </a:r>
            <a:r>
              <a:rPr lang="en-US" sz="2200" i="1" dirty="0">
                <a:latin typeface="+mj-lt"/>
              </a:rPr>
              <a:t> is, perhaps, the </a:t>
            </a:r>
            <a:r>
              <a:rPr lang="en-US" sz="2200" b="1" i="1" dirty="0">
                <a:latin typeface="+mj-lt"/>
              </a:rPr>
              <a:t>most difficult of the tasks in the innovation process. It requires taking in a lot of data, and making sense of that data</a:t>
            </a:r>
            <a:r>
              <a:rPr lang="en-US" sz="2200" i="1" dirty="0">
                <a:latin typeface="+mj-lt"/>
              </a:rPr>
              <a:t>. It requires the ability to </a:t>
            </a:r>
            <a:r>
              <a:rPr lang="en-US" sz="2200" b="1" i="1" dirty="0">
                <a:latin typeface="+mj-lt"/>
              </a:rPr>
              <a:t>see patterns</a:t>
            </a:r>
            <a:r>
              <a:rPr lang="en-US" sz="2200" i="1" dirty="0">
                <a:latin typeface="+mj-lt"/>
              </a:rPr>
              <a:t>, to parse the important information from the less important information, and to </a:t>
            </a:r>
            <a:r>
              <a:rPr lang="en-US" sz="2200" b="1" i="1" dirty="0">
                <a:latin typeface="+mj-lt"/>
              </a:rPr>
              <a:t>create models that yield insights that can be shared across an innovation team</a:t>
            </a:r>
            <a:r>
              <a:rPr lang="en-US" sz="2200" i="1" dirty="0">
                <a:latin typeface="+mj-lt"/>
              </a:rPr>
              <a:t>. It often requires an innovation team to reframe, moving it away from its original perception of what the innovation project is about to a new focus.” </a:t>
            </a:r>
            <a:r>
              <a:rPr lang="en-US" sz="2200" dirty="0">
                <a:latin typeface="+mj-lt"/>
              </a:rPr>
              <a:t>(</a:t>
            </a:r>
            <a:r>
              <a:rPr lang="en-US" sz="2200" dirty="0" err="1">
                <a:latin typeface="+mj-lt"/>
              </a:rPr>
              <a:t>Dorst</a:t>
            </a:r>
            <a:r>
              <a:rPr lang="en-US" sz="2200" dirty="0">
                <a:latin typeface="+mj-lt"/>
              </a:rPr>
              <a:t>, 2011)</a:t>
            </a:r>
            <a:endParaRPr lang="it-IT" sz="2200" dirty="0">
              <a:latin typeface="+mj-lt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26B74BC-7BA5-4A63-B229-1C63F39FF8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3" y="1285723"/>
            <a:ext cx="5506887" cy="197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0160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hermata 2017-05-09 alle 18.31.5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570" y="1400175"/>
            <a:ext cx="9144000" cy="456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0509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hermata 2017-05-09 alle 18.32.5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795" y="1605916"/>
            <a:ext cx="9144000" cy="456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8638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hermata 2017-05-09 alle 18.33.3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005" y="1445896"/>
            <a:ext cx="9144000" cy="455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5544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ermata 2017-05-09 alle 18.34.57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979" y="1628776"/>
            <a:ext cx="9144000" cy="456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5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5440" y="1137083"/>
            <a:ext cx="11846560" cy="530183"/>
          </a:xfrm>
        </p:spPr>
        <p:txBody>
          <a:bodyPr>
            <a:normAutofit/>
          </a:bodyPr>
          <a:lstStyle/>
          <a:p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2010s … </a:t>
            </a:r>
            <a:r>
              <a:rPr lang="it-IT" sz="2600" dirty="0" err="1">
                <a:solidFill>
                  <a:schemeClr val="accent1">
                    <a:lumMod val="50000"/>
                  </a:schemeClr>
                </a:solidFill>
              </a:rPr>
              <a:t>explosion</a:t>
            </a:r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 of the Design </a:t>
            </a:r>
            <a:r>
              <a:rPr lang="it-IT" sz="2600" dirty="0" err="1">
                <a:solidFill>
                  <a:schemeClr val="accent1">
                    <a:lumMod val="50000"/>
                  </a:schemeClr>
                </a:solidFill>
              </a:rPr>
              <a:t>Thinking</a:t>
            </a:r>
            <a:r>
              <a:rPr lang="en-GB" sz="2600" dirty="0">
                <a:solidFill>
                  <a:schemeClr val="accent1">
                    <a:lumMod val="50000"/>
                  </a:schemeClr>
                </a:solidFill>
              </a:rPr>
              <a:t>: Acquisitions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578AA-3103-41C6-B1BE-0764DB9ED294}" type="slidenum">
              <a:rPr lang="en-GB" smtClean="0"/>
              <a:pPr/>
              <a:t>3</a:t>
            </a:fld>
            <a:endParaRPr lang="en-GB" dirty="0"/>
          </a:p>
        </p:txBody>
      </p:sp>
      <p:grpSp>
        <p:nvGrpSpPr>
          <p:cNvPr id="3" name="Gruppo 2"/>
          <p:cNvGrpSpPr/>
          <p:nvPr/>
        </p:nvGrpSpPr>
        <p:grpSpPr>
          <a:xfrm>
            <a:off x="244886" y="3541099"/>
            <a:ext cx="11702228" cy="544152"/>
            <a:chOff x="144332" y="1629195"/>
            <a:chExt cx="11702228" cy="544152"/>
          </a:xfrm>
        </p:grpSpPr>
        <p:sp>
          <p:nvSpPr>
            <p:cNvPr id="33" name="Freccia a destra 5"/>
            <p:cNvSpPr/>
            <p:nvPr/>
          </p:nvSpPr>
          <p:spPr>
            <a:xfrm>
              <a:off x="345440" y="1629195"/>
              <a:ext cx="11501120" cy="544152"/>
            </a:xfrm>
            <a:prstGeom prst="rightArrow">
              <a:avLst>
                <a:gd name="adj1" fmla="val 64796"/>
                <a:gd name="adj2" fmla="val 73251"/>
              </a:avLst>
            </a:prstGeom>
            <a:solidFill>
              <a:srgbClr val="5488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CasellaDiTesto 37"/>
            <p:cNvSpPr txBox="1"/>
            <p:nvPr/>
          </p:nvSpPr>
          <p:spPr>
            <a:xfrm>
              <a:off x="144332" y="1716605"/>
              <a:ext cx="23915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+mj-lt"/>
                </a:rPr>
                <a:t>2011</a:t>
              </a:r>
            </a:p>
          </p:txBody>
        </p:sp>
        <p:sp>
          <p:nvSpPr>
            <p:cNvPr id="39" name="CasellaDiTesto 38"/>
            <p:cNvSpPr txBox="1"/>
            <p:nvPr/>
          </p:nvSpPr>
          <p:spPr>
            <a:xfrm>
              <a:off x="2412945" y="1716605"/>
              <a:ext cx="23915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+mj-lt"/>
                </a:rPr>
                <a:t>2012</a:t>
              </a:r>
            </a:p>
          </p:txBody>
        </p:sp>
        <p:sp>
          <p:nvSpPr>
            <p:cNvPr id="40" name="CasellaDiTesto 39"/>
            <p:cNvSpPr txBox="1"/>
            <p:nvPr/>
          </p:nvSpPr>
          <p:spPr>
            <a:xfrm>
              <a:off x="4681560" y="1716605"/>
              <a:ext cx="23915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+mj-lt"/>
                </a:rPr>
                <a:t>2013</a:t>
              </a:r>
            </a:p>
          </p:txBody>
        </p:sp>
        <p:sp>
          <p:nvSpPr>
            <p:cNvPr id="41" name="CasellaDiTesto 40"/>
            <p:cNvSpPr txBox="1"/>
            <p:nvPr/>
          </p:nvSpPr>
          <p:spPr>
            <a:xfrm>
              <a:off x="6950172" y="1716605"/>
              <a:ext cx="23915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+mj-lt"/>
                </a:rPr>
                <a:t>2014</a:t>
              </a:r>
            </a:p>
          </p:txBody>
        </p:sp>
        <p:sp>
          <p:nvSpPr>
            <p:cNvPr id="42" name="CasellaDiTesto 41"/>
            <p:cNvSpPr txBox="1"/>
            <p:nvPr/>
          </p:nvSpPr>
          <p:spPr>
            <a:xfrm>
              <a:off x="9218785" y="1716605"/>
              <a:ext cx="23915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+mj-lt"/>
                </a:rPr>
                <a:t>2015</a:t>
              </a:r>
            </a:p>
          </p:txBody>
        </p:sp>
      </p:grpSp>
      <p:pic>
        <p:nvPicPr>
          <p:cNvPr id="15" name="Immagin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151" y="2640134"/>
            <a:ext cx="1322766" cy="488162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247" y="2187317"/>
            <a:ext cx="1302574" cy="332154"/>
          </a:xfrm>
          <a:prstGeom prst="rect">
            <a:avLst/>
          </a:prstGeom>
        </p:spPr>
      </p:pic>
      <p:sp>
        <p:nvSpPr>
          <p:cNvPr id="8" name="Ovale 7"/>
          <p:cNvSpPr/>
          <p:nvPr/>
        </p:nvSpPr>
        <p:spPr>
          <a:xfrm>
            <a:off x="534534" y="1753176"/>
            <a:ext cx="1800000" cy="1620000"/>
          </a:xfrm>
          <a:prstGeom prst="ellipse">
            <a:avLst/>
          </a:prstGeom>
          <a:noFill/>
          <a:ln>
            <a:solidFill>
              <a:srgbClr val="5488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0451" y="2098707"/>
            <a:ext cx="1061440" cy="358767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5250" y="2669933"/>
            <a:ext cx="1511842" cy="252456"/>
          </a:xfrm>
          <a:prstGeom prst="rect">
            <a:avLst/>
          </a:prstGeom>
        </p:spPr>
      </p:pic>
      <p:sp>
        <p:nvSpPr>
          <p:cNvPr id="51" name="Ovale 50"/>
          <p:cNvSpPr/>
          <p:nvPr/>
        </p:nvSpPr>
        <p:spPr>
          <a:xfrm>
            <a:off x="2801171" y="1753176"/>
            <a:ext cx="1800000" cy="1620000"/>
          </a:xfrm>
          <a:prstGeom prst="ellipse">
            <a:avLst/>
          </a:prstGeom>
          <a:noFill/>
          <a:ln>
            <a:solidFill>
              <a:srgbClr val="5488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49" name="Gruppo 48"/>
          <p:cNvGrpSpPr/>
          <p:nvPr/>
        </p:nvGrpSpPr>
        <p:grpSpPr>
          <a:xfrm>
            <a:off x="9715081" y="2245952"/>
            <a:ext cx="1600615" cy="926679"/>
            <a:chOff x="9606596" y="2587524"/>
            <a:chExt cx="1600615" cy="926679"/>
          </a:xfrm>
        </p:grpSpPr>
        <p:pic>
          <p:nvPicPr>
            <p:cNvPr id="36" name="Immagine 3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06596" y="2587524"/>
              <a:ext cx="1600615" cy="200077"/>
            </a:xfrm>
            <a:prstGeom prst="rect">
              <a:avLst/>
            </a:prstGeom>
          </p:spPr>
        </p:pic>
        <p:pic>
          <p:nvPicPr>
            <p:cNvPr id="37" name="Immagine 3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07363" y="3065203"/>
              <a:ext cx="799080" cy="449000"/>
            </a:xfrm>
            <a:prstGeom prst="rect">
              <a:avLst/>
            </a:prstGeom>
          </p:spPr>
        </p:pic>
      </p:grpSp>
      <p:sp>
        <p:nvSpPr>
          <p:cNvPr id="54" name="Ovale 53"/>
          <p:cNvSpPr/>
          <p:nvPr/>
        </p:nvSpPr>
        <p:spPr>
          <a:xfrm>
            <a:off x="9615389" y="1753176"/>
            <a:ext cx="1800000" cy="1620000"/>
          </a:xfrm>
          <a:prstGeom prst="ellipse">
            <a:avLst/>
          </a:prstGeom>
          <a:noFill/>
          <a:ln>
            <a:solidFill>
              <a:srgbClr val="5488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4" name="Immagine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9280" y="4608920"/>
            <a:ext cx="972790" cy="414126"/>
          </a:xfrm>
          <a:prstGeom prst="rect">
            <a:avLst/>
          </a:prstGeom>
        </p:spPr>
      </p:pic>
      <p:pic>
        <p:nvPicPr>
          <p:cNvPr id="45" name="Immagin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4361" y="5236228"/>
            <a:ext cx="1222625" cy="230628"/>
          </a:xfrm>
          <a:prstGeom prst="rect">
            <a:avLst/>
          </a:prstGeom>
        </p:spPr>
      </p:pic>
      <p:pic>
        <p:nvPicPr>
          <p:cNvPr id="47" name="Immagine 4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5967" y="4763409"/>
            <a:ext cx="1342512" cy="263684"/>
          </a:xfrm>
          <a:prstGeom prst="rect">
            <a:avLst/>
          </a:prstGeom>
        </p:spPr>
      </p:pic>
      <p:pic>
        <p:nvPicPr>
          <p:cNvPr id="48" name="Immagine 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02072" y="5150402"/>
            <a:ext cx="1530302" cy="474394"/>
          </a:xfrm>
          <a:prstGeom prst="rect">
            <a:avLst/>
          </a:prstGeom>
        </p:spPr>
      </p:pic>
      <p:sp>
        <p:nvSpPr>
          <p:cNvPr id="50" name="Ovale 49"/>
          <p:cNvSpPr/>
          <p:nvPr/>
        </p:nvSpPr>
        <p:spPr>
          <a:xfrm>
            <a:off x="1885673" y="4312154"/>
            <a:ext cx="1800000" cy="1620000"/>
          </a:xfrm>
          <a:prstGeom prst="ellipse">
            <a:avLst/>
          </a:prstGeom>
          <a:noFill/>
          <a:ln>
            <a:solidFill>
              <a:srgbClr val="5488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" name="Ovale 56"/>
          <p:cNvSpPr/>
          <p:nvPr/>
        </p:nvSpPr>
        <p:spPr>
          <a:xfrm>
            <a:off x="4167222" y="4312154"/>
            <a:ext cx="1800000" cy="1620000"/>
          </a:xfrm>
          <a:prstGeom prst="ellipse">
            <a:avLst/>
          </a:prstGeom>
          <a:noFill/>
          <a:ln>
            <a:solidFill>
              <a:srgbClr val="5488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9" name="Immagine 5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0749" y="2042254"/>
            <a:ext cx="1033198" cy="413278"/>
          </a:xfrm>
          <a:prstGeom prst="rect">
            <a:avLst/>
          </a:prstGeom>
        </p:spPr>
      </p:pic>
      <p:pic>
        <p:nvPicPr>
          <p:cNvPr id="60" name="Immagine 5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7665" y="2702954"/>
            <a:ext cx="1339367" cy="265222"/>
          </a:xfrm>
          <a:prstGeom prst="rect">
            <a:avLst/>
          </a:prstGeom>
        </p:spPr>
      </p:pic>
      <p:sp>
        <p:nvSpPr>
          <p:cNvPr id="61" name="Ovale 60"/>
          <p:cNvSpPr/>
          <p:nvPr/>
        </p:nvSpPr>
        <p:spPr>
          <a:xfrm>
            <a:off x="5077348" y="1753176"/>
            <a:ext cx="1800000" cy="1620000"/>
          </a:xfrm>
          <a:prstGeom prst="ellipse">
            <a:avLst/>
          </a:prstGeom>
          <a:noFill/>
          <a:ln>
            <a:solidFill>
              <a:srgbClr val="5488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62" name="Gruppo 61"/>
          <p:cNvGrpSpPr/>
          <p:nvPr/>
        </p:nvGrpSpPr>
        <p:grpSpPr>
          <a:xfrm>
            <a:off x="6499557" y="4569515"/>
            <a:ext cx="1167250" cy="1004998"/>
            <a:chOff x="5358374" y="3752165"/>
            <a:chExt cx="1109530" cy="930036"/>
          </a:xfrm>
        </p:grpSpPr>
        <p:pic>
          <p:nvPicPr>
            <p:cNvPr id="63" name="Immagine 62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58374" y="3752165"/>
              <a:ext cx="1109530" cy="316216"/>
            </a:xfrm>
            <a:prstGeom prst="rect">
              <a:avLst/>
            </a:prstGeom>
          </p:spPr>
        </p:pic>
        <p:pic>
          <p:nvPicPr>
            <p:cNvPr id="64" name="Immagine 6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9025" y="4367794"/>
              <a:ext cx="805942" cy="314407"/>
            </a:xfrm>
            <a:prstGeom prst="rect">
              <a:avLst/>
            </a:prstGeom>
          </p:spPr>
        </p:pic>
      </p:grpSp>
      <p:sp>
        <p:nvSpPr>
          <p:cNvPr id="65" name="Ovale 64"/>
          <p:cNvSpPr/>
          <p:nvPr/>
        </p:nvSpPr>
        <p:spPr>
          <a:xfrm>
            <a:off x="6160645" y="4312154"/>
            <a:ext cx="1800000" cy="1620000"/>
          </a:xfrm>
          <a:prstGeom prst="ellipse">
            <a:avLst/>
          </a:prstGeom>
          <a:noFill/>
          <a:ln>
            <a:solidFill>
              <a:srgbClr val="5488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0" name="Connettore 1 9"/>
          <p:cNvCxnSpPr>
            <a:stCxn id="57" idx="0"/>
          </p:cNvCxnSpPr>
          <p:nvPr/>
        </p:nvCxnSpPr>
        <p:spPr>
          <a:xfrm flipV="1">
            <a:off x="5067222" y="3995836"/>
            <a:ext cx="900000" cy="316318"/>
          </a:xfrm>
          <a:prstGeom prst="line">
            <a:avLst/>
          </a:prstGeom>
          <a:ln>
            <a:solidFill>
              <a:srgbClr val="5488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ttore 1 65"/>
          <p:cNvCxnSpPr>
            <a:stCxn id="65" idx="0"/>
          </p:cNvCxnSpPr>
          <p:nvPr/>
        </p:nvCxnSpPr>
        <p:spPr>
          <a:xfrm flipH="1" flipV="1">
            <a:off x="5967223" y="3995835"/>
            <a:ext cx="1093422" cy="316319"/>
          </a:xfrm>
          <a:prstGeom prst="line">
            <a:avLst/>
          </a:prstGeom>
          <a:ln>
            <a:solidFill>
              <a:srgbClr val="5488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ttore 1 66"/>
          <p:cNvCxnSpPr>
            <a:stCxn id="40" idx="0"/>
            <a:endCxn id="61" idx="4"/>
          </p:cNvCxnSpPr>
          <p:nvPr/>
        </p:nvCxnSpPr>
        <p:spPr>
          <a:xfrm flipH="1" flipV="1">
            <a:off x="5977348" y="3373176"/>
            <a:ext cx="546" cy="255333"/>
          </a:xfrm>
          <a:prstGeom prst="line">
            <a:avLst/>
          </a:prstGeom>
          <a:ln>
            <a:solidFill>
              <a:srgbClr val="5488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ttore 1 67"/>
          <p:cNvCxnSpPr>
            <a:stCxn id="50" idx="0"/>
            <a:endCxn id="39" idx="2"/>
          </p:cNvCxnSpPr>
          <p:nvPr/>
        </p:nvCxnSpPr>
        <p:spPr>
          <a:xfrm flipV="1">
            <a:off x="2785673" y="3997841"/>
            <a:ext cx="923606" cy="314313"/>
          </a:xfrm>
          <a:prstGeom prst="line">
            <a:avLst/>
          </a:prstGeom>
          <a:ln>
            <a:solidFill>
              <a:srgbClr val="5488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ttore 1 68"/>
          <p:cNvCxnSpPr>
            <a:stCxn id="38" idx="0"/>
            <a:endCxn id="8" idx="4"/>
          </p:cNvCxnSpPr>
          <p:nvPr/>
        </p:nvCxnSpPr>
        <p:spPr>
          <a:xfrm flipH="1" flipV="1">
            <a:off x="1434534" y="3373176"/>
            <a:ext cx="6132" cy="255333"/>
          </a:xfrm>
          <a:prstGeom prst="line">
            <a:avLst/>
          </a:prstGeom>
          <a:ln>
            <a:solidFill>
              <a:srgbClr val="5488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ttore 1 71"/>
          <p:cNvCxnSpPr>
            <a:stCxn id="39" idx="0"/>
            <a:endCxn id="51" idx="4"/>
          </p:cNvCxnSpPr>
          <p:nvPr/>
        </p:nvCxnSpPr>
        <p:spPr>
          <a:xfrm flipH="1" flipV="1">
            <a:off x="3701171" y="3373176"/>
            <a:ext cx="8108" cy="255333"/>
          </a:xfrm>
          <a:prstGeom prst="line">
            <a:avLst/>
          </a:prstGeom>
          <a:ln>
            <a:solidFill>
              <a:srgbClr val="5488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ttore 1 77"/>
          <p:cNvCxnSpPr>
            <a:endCxn id="54" idx="4"/>
          </p:cNvCxnSpPr>
          <p:nvPr/>
        </p:nvCxnSpPr>
        <p:spPr>
          <a:xfrm flipV="1">
            <a:off x="10515389" y="3373176"/>
            <a:ext cx="0" cy="255334"/>
          </a:xfrm>
          <a:prstGeom prst="line">
            <a:avLst/>
          </a:prstGeom>
          <a:ln>
            <a:solidFill>
              <a:srgbClr val="5488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8" idx="2"/>
            <a:endCxn id="8" idx="6"/>
          </p:cNvCxnSpPr>
          <p:nvPr/>
        </p:nvCxnSpPr>
        <p:spPr>
          <a:xfrm>
            <a:off x="534534" y="2563176"/>
            <a:ext cx="1800000" cy="0"/>
          </a:xfrm>
          <a:prstGeom prst="line">
            <a:avLst/>
          </a:prstGeom>
          <a:ln>
            <a:solidFill>
              <a:srgbClr val="5488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51" idx="6"/>
            <a:endCxn id="51" idx="2"/>
          </p:cNvCxnSpPr>
          <p:nvPr/>
        </p:nvCxnSpPr>
        <p:spPr>
          <a:xfrm flipH="1">
            <a:off x="2801171" y="2563176"/>
            <a:ext cx="1800000" cy="0"/>
          </a:xfrm>
          <a:prstGeom prst="line">
            <a:avLst/>
          </a:prstGeom>
          <a:ln>
            <a:solidFill>
              <a:srgbClr val="5488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stCxn id="61" idx="2"/>
            <a:endCxn id="61" idx="6"/>
          </p:cNvCxnSpPr>
          <p:nvPr/>
        </p:nvCxnSpPr>
        <p:spPr>
          <a:xfrm>
            <a:off x="5077348" y="2563176"/>
            <a:ext cx="1800000" cy="0"/>
          </a:xfrm>
          <a:prstGeom prst="line">
            <a:avLst/>
          </a:prstGeom>
          <a:ln>
            <a:solidFill>
              <a:srgbClr val="5488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54" idx="6"/>
            <a:endCxn id="54" idx="2"/>
          </p:cNvCxnSpPr>
          <p:nvPr/>
        </p:nvCxnSpPr>
        <p:spPr>
          <a:xfrm flipH="1">
            <a:off x="9615389" y="2563176"/>
            <a:ext cx="1800000" cy="0"/>
          </a:xfrm>
          <a:prstGeom prst="line">
            <a:avLst/>
          </a:prstGeom>
          <a:ln>
            <a:solidFill>
              <a:srgbClr val="5488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65" idx="6"/>
            <a:endCxn id="65" idx="2"/>
          </p:cNvCxnSpPr>
          <p:nvPr/>
        </p:nvCxnSpPr>
        <p:spPr>
          <a:xfrm flipH="1">
            <a:off x="6160645" y="5122154"/>
            <a:ext cx="1800000" cy="0"/>
          </a:xfrm>
          <a:prstGeom prst="line">
            <a:avLst/>
          </a:prstGeom>
          <a:ln>
            <a:solidFill>
              <a:srgbClr val="5488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stCxn id="57" idx="6"/>
            <a:endCxn id="57" idx="2"/>
          </p:cNvCxnSpPr>
          <p:nvPr/>
        </p:nvCxnSpPr>
        <p:spPr>
          <a:xfrm flipH="1">
            <a:off x="4167222" y="5122154"/>
            <a:ext cx="1800000" cy="0"/>
          </a:xfrm>
          <a:prstGeom prst="line">
            <a:avLst/>
          </a:prstGeom>
          <a:ln>
            <a:solidFill>
              <a:srgbClr val="5488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50" idx="6"/>
            <a:endCxn id="50" idx="2"/>
          </p:cNvCxnSpPr>
          <p:nvPr/>
        </p:nvCxnSpPr>
        <p:spPr>
          <a:xfrm flipH="1">
            <a:off x="1885673" y="5122154"/>
            <a:ext cx="1800000" cy="0"/>
          </a:xfrm>
          <a:prstGeom prst="line">
            <a:avLst/>
          </a:prstGeom>
          <a:ln>
            <a:solidFill>
              <a:srgbClr val="5488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Ovale 7"/>
          <p:cNvSpPr/>
          <p:nvPr/>
        </p:nvSpPr>
        <p:spPr>
          <a:xfrm>
            <a:off x="10735183" y="5063173"/>
            <a:ext cx="1005684" cy="905116"/>
          </a:xfrm>
          <a:prstGeom prst="ellipse">
            <a:avLst/>
          </a:prstGeom>
          <a:noFill/>
          <a:ln>
            <a:solidFill>
              <a:srgbClr val="5488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cxnSp>
        <p:nvCxnSpPr>
          <p:cNvPr id="84" name="Straight Connector 83"/>
          <p:cNvCxnSpPr>
            <a:stCxn id="83" idx="2"/>
            <a:endCxn id="83" idx="6"/>
          </p:cNvCxnSpPr>
          <p:nvPr/>
        </p:nvCxnSpPr>
        <p:spPr>
          <a:xfrm>
            <a:off x="10735183" y="5515731"/>
            <a:ext cx="1005684" cy="0"/>
          </a:xfrm>
          <a:prstGeom prst="line">
            <a:avLst/>
          </a:prstGeom>
          <a:ln>
            <a:solidFill>
              <a:srgbClr val="5488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CasellaDiTesto 15"/>
          <p:cNvSpPr txBox="1"/>
          <p:nvPr/>
        </p:nvSpPr>
        <p:spPr>
          <a:xfrm>
            <a:off x="10516554" y="5154915"/>
            <a:ext cx="1430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+mj-lt"/>
              </a:rPr>
              <a:t>Buyer</a:t>
            </a:r>
          </a:p>
        </p:txBody>
      </p:sp>
      <p:sp>
        <p:nvSpPr>
          <p:cNvPr id="86" name="CasellaDiTesto 15"/>
          <p:cNvSpPr txBox="1"/>
          <p:nvPr/>
        </p:nvSpPr>
        <p:spPr>
          <a:xfrm>
            <a:off x="10516554" y="5516974"/>
            <a:ext cx="1430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>
                <a:latin typeface="+mj-lt"/>
              </a:rPr>
              <a:t>Acquired</a:t>
            </a:r>
            <a:endParaRPr lang="en-GB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442237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ermata 2017-05-09 alle 18.36.59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585" y="1645921"/>
            <a:ext cx="9144000" cy="4560711"/>
          </a:xfrm>
          <a:prstGeom prst="rect">
            <a:avLst/>
          </a:prstGeom>
        </p:spPr>
      </p:pic>
      <p:sp>
        <p:nvSpPr>
          <p:cNvPr id="6" name="TextBox 4"/>
          <p:cNvSpPr txBox="1"/>
          <p:nvPr/>
        </p:nvSpPr>
        <p:spPr>
          <a:xfrm>
            <a:off x="220650" y="145248"/>
            <a:ext cx="10016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From: “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Thinkpong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100 ways (and more) to innovate the game of ping pong” (Pierandrei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Associati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452598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hermata 2017-05-09 alle 18.37.5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565910"/>
            <a:ext cx="9144000" cy="456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6442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hermata 2017-05-09 alle 18.38.2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1617345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3987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578AA-3103-41C6-B1BE-0764DB9ED294}" type="slidenum">
              <a:rPr lang="it-IT" smtClean="0"/>
              <a:pPr/>
              <a:t>33</a:t>
            </a:fld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2EFE4FB-2440-4165-AD2F-CB0D1363B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909" y="1374275"/>
            <a:ext cx="4764301" cy="475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8203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578AA-3103-41C6-B1BE-0764DB9ED294}" type="slidenum">
              <a:rPr lang="it-IT" smtClean="0"/>
              <a:pPr/>
              <a:t>34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1DAD351-BBEC-41F2-ADA5-0DF5DABEB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364" y="3067821"/>
            <a:ext cx="6561871" cy="252603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35EEE6E-37A8-492E-B933-39904FCAA766}"/>
              </a:ext>
            </a:extLst>
          </p:cNvPr>
          <p:cNvSpPr txBox="1"/>
          <p:nvPr/>
        </p:nvSpPr>
        <p:spPr>
          <a:xfrm>
            <a:off x="582930" y="1474325"/>
            <a:ext cx="10492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+mj-lt"/>
              </a:rPr>
              <a:t>A co-</a:t>
            </a:r>
            <a:r>
              <a:rPr lang="it-IT" sz="2400" dirty="0" err="1">
                <a:latin typeface="+mj-lt"/>
              </a:rPr>
              <a:t>evolutionary</a:t>
            </a:r>
            <a:r>
              <a:rPr lang="it-IT" sz="2400" dirty="0">
                <a:latin typeface="+mj-lt"/>
              </a:rPr>
              <a:t> relation </a:t>
            </a:r>
            <a:r>
              <a:rPr lang="it-IT" sz="2400" dirty="0" err="1">
                <a:latin typeface="+mj-lt"/>
              </a:rPr>
              <a:t>between</a:t>
            </a:r>
            <a:r>
              <a:rPr lang="it-IT" sz="2400" dirty="0">
                <a:latin typeface="+mj-lt"/>
              </a:rPr>
              <a:t> </a:t>
            </a:r>
            <a:r>
              <a:rPr lang="it-IT" sz="2400" dirty="0" err="1">
                <a:latin typeface="+mj-lt"/>
              </a:rPr>
              <a:t>problem-space</a:t>
            </a:r>
            <a:r>
              <a:rPr lang="it-IT" sz="2400" dirty="0">
                <a:latin typeface="+mj-lt"/>
              </a:rPr>
              <a:t> and </a:t>
            </a:r>
            <a:r>
              <a:rPr lang="it-IT" sz="2400" dirty="0" err="1">
                <a:latin typeface="+mj-lt"/>
              </a:rPr>
              <a:t>solution</a:t>
            </a:r>
            <a:r>
              <a:rPr lang="it-IT" sz="2400" dirty="0">
                <a:latin typeface="+mj-lt"/>
              </a:rPr>
              <a:t> </a:t>
            </a:r>
            <a:r>
              <a:rPr lang="it-IT" sz="2400" dirty="0" err="1">
                <a:latin typeface="+mj-lt"/>
              </a:rPr>
              <a:t>space</a:t>
            </a:r>
            <a:r>
              <a:rPr lang="it-IT" sz="2400" dirty="0">
                <a:latin typeface="+mj-lt"/>
              </a:rPr>
              <a:t> (</a:t>
            </a:r>
            <a:r>
              <a:rPr lang="it-IT" sz="2400" dirty="0" err="1">
                <a:latin typeface="+mj-lt"/>
              </a:rPr>
              <a:t>Dorst</a:t>
            </a:r>
            <a:r>
              <a:rPr lang="it-IT" sz="2400" dirty="0">
                <a:latin typeface="+mj-lt"/>
              </a:rPr>
              <a:t> and Cross, 2001) </a:t>
            </a:r>
          </a:p>
        </p:txBody>
      </p:sp>
    </p:spTree>
    <p:extLst>
      <p:ext uri="{BB962C8B-B14F-4D97-AF65-F5344CB8AC3E}">
        <p14:creationId xmlns:p14="http://schemas.microsoft.com/office/powerpoint/2010/main" val="22971994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Politecnico di Bari - 22nd May 2018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578AA-3103-41C6-B1BE-0764DB9ED294}" type="slidenum">
              <a:rPr lang="it-IT" smtClean="0"/>
              <a:pPr/>
              <a:t>35</a:t>
            </a:fld>
            <a:endParaRPr lang="it-IT"/>
          </a:p>
        </p:txBody>
      </p:sp>
      <p:pic>
        <p:nvPicPr>
          <p:cNvPr id="6" name="DesignThinkingForBusiness_VideoTriang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0420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032DAE03-0387-4642-ADBA-70E440F199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dirty="0"/>
              <a:t>Thank </a:t>
            </a:r>
            <a:r>
              <a:rPr lang="it-IT" dirty="0" err="1"/>
              <a:t>you</a:t>
            </a:r>
            <a:r>
              <a:rPr lang="it-IT" dirty="0"/>
              <a:t> for </a:t>
            </a:r>
            <a:r>
              <a:rPr lang="it-IT" dirty="0" err="1"/>
              <a:t>your</a:t>
            </a:r>
            <a:r>
              <a:rPr lang="it-IT" dirty="0"/>
              <a:t> </a:t>
            </a:r>
            <a:r>
              <a:rPr lang="it-IT" dirty="0" err="1"/>
              <a:t>attention</a:t>
            </a:r>
            <a:r>
              <a:rPr lang="it-IT" dirty="0"/>
              <a:t>!</a:t>
            </a:r>
            <a:endParaRPr lang="it-GB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A4D0998-23CE-A241-8F7C-5282C99D9B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GB" dirty="0"/>
              <a:t>MASTER MEIM 2021-2022</a:t>
            </a:r>
          </a:p>
          <a:p>
            <a:endParaRPr lang="it-GB" dirty="0"/>
          </a:p>
        </p:txBody>
      </p:sp>
    </p:spTree>
    <p:extLst>
      <p:ext uri="{BB962C8B-B14F-4D97-AF65-F5344CB8AC3E}">
        <p14:creationId xmlns:p14="http://schemas.microsoft.com/office/powerpoint/2010/main" val="3136810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5440" y="1217808"/>
            <a:ext cx="11501120" cy="434339"/>
          </a:xfrm>
        </p:spPr>
        <p:txBody>
          <a:bodyPr/>
          <a:lstStyle/>
          <a:p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Agenda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45440" y="1747397"/>
            <a:ext cx="11501120" cy="4291453"/>
          </a:xfrm>
        </p:spPr>
        <p:txBody>
          <a:bodyPr/>
          <a:lstStyle/>
          <a:p>
            <a:r>
              <a:rPr lang="it-IT" dirty="0" err="1">
                <a:solidFill>
                  <a:schemeClr val="accent1">
                    <a:lumMod val="50000"/>
                  </a:schemeClr>
                </a:solidFill>
              </a:rPr>
              <a:t>Origins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 of Design Thinking</a:t>
            </a:r>
          </a:p>
          <a:p>
            <a:endParaRPr lang="it-IT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Design Thinking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</a:rPr>
              <a:t>as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 Creative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</a:rPr>
              <a:t>Problem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 Solving</a:t>
            </a:r>
          </a:p>
          <a:p>
            <a:endParaRPr lang="it-IT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it-IT" b="1" dirty="0" err="1">
                <a:solidFill>
                  <a:schemeClr val="accent1">
                    <a:lumMod val="50000"/>
                  </a:schemeClr>
                </a:solidFill>
              </a:rPr>
              <a:t>Teamworking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</a:rPr>
              <a:t>reframe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</a:rPr>
              <a:t>retailing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 in digital era</a:t>
            </a:r>
          </a:p>
          <a:p>
            <a:endParaRPr lang="it-IT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Design Thinking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</a:rPr>
              <a:t>as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 Innovation of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</a:rPr>
              <a:t>Meanings</a:t>
            </a:r>
            <a:endParaRPr lang="it-IT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it-IT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it-IT" b="1" dirty="0" err="1">
                <a:solidFill>
                  <a:schemeClr val="accent1">
                    <a:lumMod val="50000"/>
                  </a:schemeClr>
                </a:solidFill>
              </a:rPr>
              <a:t>Teamworking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</a:rPr>
              <a:t>Identify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 new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</a:rPr>
              <a:t>meanings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 in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</a:rPr>
              <a:t>leading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</a:rPr>
              <a:t>organizations</a:t>
            </a:r>
            <a:endParaRPr lang="it-IT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578AA-3103-41C6-B1BE-0764DB9ED294}" type="slidenum">
              <a:rPr lang="it-IT" smtClean="0"/>
              <a:pPr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5560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it-IT" sz="6000" dirty="0" err="1">
                <a:solidFill>
                  <a:schemeClr val="accent1">
                    <a:lumMod val="50000"/>
                  </a:schemeClr>
                </a:solidFill>
              </a:rPr>
              <a:t>What</a:t>
            </a:r>
            <a:r>
              <a:rPr lang="it-IT" sz="6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6000" dirty="0" err="1">
                <a:solidFill>
                  <a:schemeClr val="accent1">
                    <a:lumMod val="50000"/>
                  </a:schemeClr>
                </a:solidFill>
              </a:rPr>
              <a:t>is</a:t>
            </a:r>
            <a:r>
              <a:rPr lang="it-IT" sz="6000" dirty="0">
                <a:solidFill>
                  <a:schemeClr val="accent1">
                    <a:lumMod val="50000"/>
                  </a:schemeClr>
                </a:solidFill>
              </a:rPr>
              <a:t> the </a:t>
            </a:r>
            <a:r>
              <a:rPr lang="it-IT" sz="6000" dirty="0" err="1">
                <a:solidFill>
                  <a:schemeClr val="accent1">
                    <a:lumMod val="50000"/>
                  </a:schemeClr>
                </a:solidFill>
              </a:rPr>
              <a:t>most</a:t>
            </a:r>
            <a:r>
              <a:rPr lang="it-IT" sz="6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6000" dirty="0" err="1">
                <a:solidFill>
                  <a:schemeClr val="accent1">
                    <a:lumMod val="50000"/>
                  </a:schemeClr>
                </a:solidFill>
              </a:rPr>
              <a:t>diffused</a:t>
            </a:r>
            <a:endParaRPr lang="it-IT" sz="60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it-IT" sz="6000" dirty="0" err="1">
                <a:solidFill>
                  <a:schemeClr val="accent1">
                    <a:lumMod val="50000"/>
                  </a:schemeClr>
                </a:solidFill>
              </a:rPr>
              <a:t>metaphor</a:t>
            </a:r>
            <a:r>
              <a:rPr lang="it-IT" sz="6000" dirty="0">
                <a:solidFill>
                  <a:schemeClr val="accent1">
                    <a:lumMod val="50000"/>
                  </a:schemeClr>
                </a:solidFill>
              </a:rPr>
              <a:t> of </a:t>
            </a:r>
            <a:r>
              <a:rPr lang="it-IT" sz="6000" dirty="0" err="1">
                <a:solidFill>
                  <a:schemeClr val="accent1">
                    <a:lumMod val="50000"/>
                  </a:schemeClr>
                </a:solidFill>
              </a:rPr>
              <a:t>innovation</a:t>
            </a:r>
            <a:r>
              <a:rPr lang="it-IT" sz="6000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578AA-3103-41C6-B1BE-0764DB9ED294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2388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5440" y="937088"/>
            <a:ext cx="11501120" cy="365125"/>
          </a:xfrm>
        </p:spPr>
        <p:txBody>
          <a:bodyPr/>
          <a:lstStyle/>
          <a:p>
            <a:r>
              <a:rPr lang="it-IT" sz="2600" dirty="0" err="1">
                <a:solidFill>
                  <a:schemeClr val="accent1">
                    <a:lumMod val="50000"/>
                  </a:schemeClr>
                </a:solidFill>
              </a:rPr>
              <a:t>Searching</a:t>
            </a:r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 for «</a:t>
            </a:r>
            <a:r>
              <a:rPr lang="it-IT" sz="2600" dirty="0" err="1">
                <a:solidFill>
                  <a:schemeClr val="accent1">
                    <a:lumMod val="50000"/>
                  </a:schemeClr>
                </a:solidFill>
              </a:rPr>
              <a:t>innovation</a:t>
            </a:r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» by Google Images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578AA-3103-41C6-B1BE-0764DB9ED294}" type="slidenum">
              <a:rPr lang="it-IT" smtClean="0"/>
              <a:pPr/>
              <a:t>6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/>
          <a:srcRect t="8727" r="1728" b="6909"/>
          <a:stretch/>
        </p:blipFill>
        <p:spPr>
          <a:xfrm>
            <a:off x="1036328" y="1342852"/>
            <a:ext cx="10102727" cy="487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669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Politecnico di Bari - 22nd May 2018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578AA-3103-41C6-B1BE-0764DB9ED294}" type="slidenum">
              <a:rPr lang="it-IT" smtClean="0"/>
              <a:pPr/>
              <a:t>7</a:t>
            </a:fld>
            <a:endParaRPr lang="it-IT"/>
          </a:p>
        </p:txBody>
      </p:sp>
      <p:pic>
        <p:nvPicPr>
          <p:cNvPr id="3076" name="Picture 4" descr="Immagine correl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dirty="0" err="1">
                <a:solidFill>
                  <a:schemeClr val="bg1"/>
                </a:solidFill>
              </a:rPr>
              <a:t>Innovation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needs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Ideas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it-IT" dirty="0" err="1">
                <a:solidFill>
                  <a:schemeClr val="bg1"/>
                </a:solidFill>
                <a:sym typeface="Wingdings" panose="05000000000000000000" pitchFamily="2" charset="2"/>
              </a:rPr>
              <a:t>Creativity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54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578AA-3103-41C6-B1BE-0764DB9ED294}" type="slidenum">
              <a:rPr lang="it-IT" smtClean="0"/>
              <a:pPr/>
              <a:t>8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6882" y="1563508"/>
            <a:ext cx="2879998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/>
          <a:srcRect t="3090" b="15734"/>
          <a:stretch/>
        </p:blipFill>
        <p:spPr>
          <a:xfrm>
            <a:off x="345440" y="1563508"/>
            <a:ext cx="7990701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74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578AA-3103-41C6-B1BE-0764DB9ED294}" type="slidenum">
              <a:rPr lang="it-IT" smtClean="0"/>
              <a:pPr/>
              <a:t>9</a:t>
            </a:fld>
            <a:endParaRPr lang="it-IT"/>
          </a:p>
        </p:txBody>
      </p:sp>
      <p:pic>
        <p:nvPicPr>
          <p:cNvPr id="4098" name="Picture 2" descr="Risultati immagini per open innovation chesbrough 2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953" y="1565197"/>
            <a:ext cx="2860927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magine correlat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"/>
          <a:stretch/>
        </p:blipFill>
        <p:spPr bwMode="auto">
          <a:xfrm>
            <a:off x="343590" y="1565197"/>
            <a:ext cx="7906328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21419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ct val="150000"/>
          </a:lnSpc>
          <a:defRPr sz="1200" spc="100" dirty="0">
            <a:latin typeface="Arial" panose="020B0604020202020204" pitchFamily="34" charset="0"/>
            <a:ea typeface="Open Sans" panose="020B0606030504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zione standard1" id="{7ED010E2-75C0-6A46-A3A7-23127AAC8894}" vid="{CB180AE7-B54F-F34B-B2B3-130DFE485EB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di Office</Template>
  <TotalTime>409</TotalTime>
  <Words>916</Words>
  <Application>Microsoft Office PowerPoint</Application>
  <PresentationFormat>Widescreen</PresentationFormat>
  <Paragraphs>194</Paragraphs>
  <Slides>36</Slides>
  <Notes>12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36</vt:i4>
      </vt:variant>
    </vt:vector>
  </HeadingPairs>
  <TitlesOfParts>
    <vt:vector size="43" baseType="lpstr">
      <vt:lpstr>Arial</vt:lpstr>
      <vt:lpstr>Avenir Black</vt:lpstr>
      <vt:lpstr>Avenir Book</vt:lpstr>
      <vt:lpstr>Calibri</vt:lpstr>
      <vt:lpstr>Calibri Light</vt:lpstr>
      <vt:lpstr>Raleway</vt:lpstr>
      <vt:lpstr>Tema di Office</vt:lpstr>
      <vt:lpstr>Presentazione standard di PowerPoint</vt:lpstr>
      <vt:lpstr>2010s … explosion of the Design Thinking: Press</vt:lpstr>
      <vt:lpstr>2010s … explosion of the Design Thinking: Acquisitions</vt:lpstr>
      <vt:lpstr>Agenda</vt:lpstr>
      <vt:lpstr>Presentazione standard di PowerPoint</vt:lpstr>
      <vt:lpstr>Searching for «innovation» by Google Images</vt:lpstr>
      <vt:lpstr>Innovation needs Ideas  Creativity</vt:lpstr>
      <vt:lpstr>Presentazione standard di PowerPoint</vt:lpstr>
      <vt:lpstr>Presentazione standard di PowerPoint</vt:lpstr>
      <vt:lpstr>Presentazione standard di PowerPoint</vt:lpstr>
      <vt:lpstr>Design Thinking (1.0) as Creative Problem Solving</vt:lpstr>
      <vt:lpstr>Creative Problem Solving: Theoretical Background</vt:lpstr>
      <vt:lpstr>The antecedent of Design Thinking</vt:lpstr>
      <vt:lpstr>Design Thinking (1.0) as Creative Problem Solving</vt:lpstr>
      <vt:lpstr>Creative Problem Solving: the representation of CPS: the Double Diamond</vt:lpstr>
      <vt:lpstr>Creative Problem Solving: Principles and Practices</vt:lpstr>
      <vt:lpstr>Creative Problem Solving: Principles and Practices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Creative Problem Solving: Main ingredients in CPS</vt:lpstr>
      <vt:lpstr>Creative Problem Solving - The swiffer challenge and (re-)framing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Cabirio Cautela</cp:lastModifiedBy>
  <cp:revision>8</cp:revision>
  <dcterms:created xsi:type="dcterms:W3CDTF">2021-11-23T11:10:02Z</dcterms:created>
  <dcterms:modified xsi:type="dcterms:W3CDTF">2022-03-31T12:06:53Z</dcterms:modified>
</cp:coreProperties>
</file>