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30921" y="3271226"/>
            <a:ext cx="7766936" cy="1646302"/>
          </a:xfrm>
        </p:spPr>
        <p:txBody>
          <a:bodyPr/>
          <a:lstStyle/>
          <a:p>
            <a:pPr algn="ctr"/>
            <a:r>
              <a:rPr lang="it-IT" sz="7200" dirty="0" smtClean="0"/>
              <a:t>Responsabilità da fatto illecito</a:t>
            </a:r>
            <a:endParaRPr lang="it-IT" sz="7200" dirty="0"/>
          </a:p>
        </p:txBody>
      </p:sp>
    </p:spTree>
    <p:extLst>
      <p:ext uri="{BB962C8B-B14F-4D97-AF65-F5344CB8AC3E}">
        <p14:creationId xmlns:p14="http://schemas.microsoft.com/office/powerpoint/2010/main" val="27687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941" y="168537"/>
            <a:ext cx="8596668" cy="1004047"/>
          </a:xfrm>
        </p:spPr>
        <p:txBody>
          <a:bodyPr>
            <a:normAutofit/>
          </a:bodyPr>
          <a:lstStyle/>
          <a:p>
            <a:pPr algn="ctr"/>
            <a:r>
              <a:rPr lang="it-IT" sz="4400" dirty="0" smtClean="0"/>
              <a:t>Tutela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2181" y="1172583"/>
            <a:ext cx="8596668" cy="5685417"/>
          </a:xfrm>
        </p:spPr>
        <p:txBody>
          <a:bodyPr>
            <a:normAutofit fontScale="85000" lnSpcReduction="20000"/>
          </a:bodyPr>
          <a:lstStyle/>
          <a:p>
            <a:r>
              <a:rPr lang="it-IT" sz="2600" b="1" dirty="0" smtClean="0">
                <a:solidFill>
                  <a:schemeClr val="accent3"/>
                </a:solidFill>
              </a:rPr>
              <a:t>Tutela </a:t>
            </a:r>
            <a:r>
              <a:rPr lang="it-IT" sz="2600" b="1" dirty="0" smtClean="0">
                <a:solidFill>
                  <a:schemeClr val="accent3"/>
                </a:solidFill>
              </a:rPr>
              <a:t>inibitoria</a:t>
            </a:r>
            <a:r>
              <a:rPr lang="it-IT" sz="2600" dirty="0" smtClean="0">
                <a:solidFill>
                  <a:schemeClr val="tx1"/>
                </a:solidFill>
              </a:rPr>
              <a:t>: espressamente prevista in alcuni casi</a:t>
            </a:r>
            <a:endParaRPr lang="it-IT" sz="2600" dirty="0" smtClean="0">
              <a:solidFill>
                <a:schemeClr val="tx1"/>
              </a:solidFill>
            </a:endParaRPr>
          </a:p>
          <a:p>
            <a:r>
              <a:rPr lang="it-IT" sz="2600" b="1" dirty="0" smtClean="0">
                <a:solidFill>
                  <a:schemeClr val="accent3"/>
                </a:solidFill>
              </a:rPr>
              <a:t>Azione di </a:t>
            </a:r>
            <a:r>
              <a:rPr lang="it-IT" sz="2600" b="1" dirty="0" smtClean="0">
                <a:solidFill>
                  <a:schemeClr val="accent3"/>
                </a:solidFill>
              </a:rPr>
              <a:t>risarcimento del </a:t>
            </a:r>
            <a:r>
              <a:rPr lang="it-IT" sz="2600" b="1" dirty="0" smtClean="0">
                <a:solidFill>
                  <a:schemeClr val="accent3"/>
                </a:solidFill>
              </a:rPr>
              <a:t>danno</a:t>
            </a:r>
            <a:r>
              <a:rPr lang="it-IT" sz="2600" dirty="0" smtClean="0">
                <a:solidFill>
                  <a:schemeClr val="tx1"/>
                </a:solidFill>
              </a:rPr>
              <a:t>: generale</a:t>
            </a:r>
            <a:endParaRPr lang="it-IT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sz="2000" b="1" dirty="0" smtClean="0">
                <a:solidFill>
                  <a:schemeClr val="tx1"/>
                </a:solidFill>
              </a:rPr>
              <a:t>ONERE DELLA </a:t>
            </a:r>
            <a:r>
              <a:rPr lang="it-IT" sz="2000" b="1" dirty="0" smtClean="0">
                <a:solidFill>
                  <a:schemeClr val="tx1"/>
                </a:solidFill>
              </a:rPr>
              <a:t>PROVA</a:t>
            </a:r>
            <a:endParaRPr lang="it-IT" sz="2000" dirty="0" smtClean="0"/>
          </a:p>
          <a:p>
            <a:pPr marL="0" indent="0">
              <a:buNone/>
            </a:pPr>
            <a:r>
              <a:rPr lang="it-IT" sz="2000" b="1" dirty="0" smtClean="0"/>
              <a:t>Danneggiato</a:t>
            </a:r>
            <a:r>
              <a:rPr lang="it-IT" sz="2000" dirty="0" smtClean="0"/>
              <a:t>: </a:t>
            </a:r>
            <a:endParaRPr lang="it-IT" sz="2000" dirty="0"/>
          </a:p>
          <a:p>
            <a:pPr>
              <a:buFontTx/>
              <a:buChar char="-"/>
            </a:pPr>
            <a:r>
              <a:rPr lang="it-IT" sz="2000" dirty="0" smtClean="0"/>
              <a:t>tutti </a:t>
            </a:r>
            <a:r>
              <a:rPr lang="it-IT" sz="2000" dirty="0" smtClean="0"/>
              <a:t>gli elementi del fatto </a:t>
            </a:r>
            <a:r>
              <a:rPr lang="it-IT" sz="2000" dirty="0" smtClean="0"/>
              <a:t>illecito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b="1" dirty="0" smtClean="0"/>
              <a:t>Danneggiante</a:t>
            </a:r>
            <a:r>
              <a:rPr lang="it-IT" sz="2000" dirty="0" smtClean="0"/>
              <a:t>:  </a:t>
            </a:r>
          </a:p>
          <a:p>
            <a:pPr>
              <a:buFontTx/>
              <a:buChar char="-"/>
            </a:pPr>
            <a:r>
              <a:rPr lang="it-IT" sz="2000" dirty="0" smtClean="0"/>
              <a:t>incapacità  </a:t>
            </a:r>
          </a:p>
          <a:p>
            <a:pPr>
              <a:buFontTx/>
              <a:buChar char="-"/>
            </a:pPr>
            <a:r>
              <a:rPr lang="it-IT" sz="2000" dirty="0" smtClean="0"/>
              <a:t>cause di giustificazione (legittima difesa; stato di necessità; esercizio di un diritto; consenso dell’avente diritto)</a:t>
            </a:r>
          </a:p>
          <a:p>
            <a:pPr>
              <a:buFontTx/>
              <a:buChar char="-"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Regole di comune esperienza </a:t>
            </a:r>
            <a:r>
              <a:rPr lang="it-IT" sz="2000" dirty="0" smtClean="0">
                <a:sym typeface="Wingdings" panose="05000000000000000000" pitchFamily="2" charset="2"/>
              </a:rPr>
              <a:t> </a:t>
            </a:r>
            <a:r>
              <a:rPr lang="it-IT" sz="2000" dirty="0" smtClean="0"/>
              <a:t>Presunzioni </a:t>
            </a:r>
            <a:r>
              <a:rPr lang="it-IT" sz="2000" dirty="0" smtClean="0"/>
              <a:t>di </a:t>
            </a:r>
            <a:r>
              <a:rPr lang="it-IT" sz="2000" dirty="0" smtClean="0"/>
              <a:t>causalità</a:t>
            </a:r>
          </a:p>
          <a:p>
            <a:pPr marL="0" indent="0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sz="2000" b="1" dirty="0" smtClean="0"/>
              <a:t>INVERSIONE DELL’ONERE DELLA </a:t>
            </a:r>
            <a:r>
              <a:rPr lang="it-IT" sz="2000" b="1" dirty="0" smtClean="0"/>
              <a:t>PROVA</a:t>
            </a: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Presunzioni di colpevolezza</a:t>
            </a:r>
          </a:p>
          <a:p>
            <a:pPr marL="0" indent="0">
              <a:buNone/>
            </a:pPr>
            <a:r>
              <a:rPr lang="it-IT" sz="2000" dirty="0" smtClean="0"/>
              <a:t>Responsabilità c.d. </a:t>
            </a:r>
            <a:r>
              <a:rPr lang="it-IT" sz="2000" dirty="0"/>
              <a:t>oggettiva                                                   </a:t>
            </a:r>
            <a:r>
              <a:rPr lang="it-IT" sz="2000" dirty="0">
                <a:solidFill>
                  <a:schemeClr val="accent3"/>
                </a:solidFill>
              </a:rPr>
              <a:t>Prescrizione: 5 anni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098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591"/>
          </a:xfrm>
        </p:spPr>
        <p:txBody>
          <a:bodyPr/>
          <a:lstStyle/>
          <a:p>
            <a:r>
              <a:rPr lang="it-IT" dirty="0" smtClean="0"/>
              <a:t>Risarcimento del danno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77334" y="1828799"/>
            <a:ext cx="82618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2"/>
                </a:solidFill>
              </a:rPr>
              <a:t>Art. </a:t>
            </a:r>
            <a:r>
              <a:rPr lang="it-IT" b="1" dirty="0" smtClean="0">
                <a:solidFill>
                  <a:schemeClr val="accent2"/>
                </a:solidFill>
              </a:rPr>
              <a:t>2056 c.c. </a:t>
            </a:r>
            <a:r>
              <a:rPr lang="it-IT" sz="2400" b="1" dirty="0" smtClean="0">
                <a:solidFill>
                  <a:schemeClr val="accent3"/>
                </a:solidFill>
              </a:rPr>
              <a:t>Valutazione dei danni</a:t>
            </a:r>
            <a:r>
              <a:rPr lang="it-IT" sz="2400" b="1" dirty="0" smtClean="0"/>
              <a:t>: rinvio</a:t>
            </a:r>
          </a:p>
          <a:p>
            <a:endParaRPr lang="it-IT" sz="2400" b="1" dirty="0" smtClean="0"/>
          </a:p>
          <a:p>
            <a:endParaRPr lang="it-IT" sz="2400" b="1" dirty="0" smtClean="0">
              <a:solidFill>
                <a:schemeClr val="accent3"/>
              </a:solidFill>
            </a:endParaRPr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>
                <a:solidFill>
                  <a:schemeClr val="accent3"/>
                </a:solidFill>
              </a:rPr>
              <a:t>Art. </a:t>
            </a:r>
            <a:r>
              <a:rPr lang="it-IT" dirty="0" smtClean="0">
                <a:solidFill>
                  <a:schemeClr val="accent3"/>
                </a:solidFill>
              </a:rPr>
              <a:t>1223 c.c.: </a:t>
            </a:r>
            <a:r>
              <a:rPr lang="it-IT" dirty="0" smtClean="0"/>
              <a:t>Danno emergente – Lucro cessante (NO danni non patrimoniali)</a:t>
            </a:r>
          </a:p>
          <a:p>
            <a:r>
              <a:rPr lang="it-IT" dirty="0" smtClean="0">
                <a:solidFill>
                  <a:schemeClr val="accent3"/>
                </a:solidFill>
              </a:rPr>
              <a:t>Art. </a:t>
            </a:r>
            <a:r>
              <a:rPr lang="it-IT" dirty="0" smtClean="0">
                <a:solidFill>
                  <a:schemeClr val="accent3"/>
                </a:solidFill>
              </a:rPr>
              <a:t>1226 c.c.: </a:t>
            </a:r>
            <a:r>
              <a:rPr lang="it-IT" dirty="0" smtClean="0"/>
              <a:t>Valutazione equitativa del danno</a:t>
            </a:r>
            <a:endParaRPr lang="it-IT" dirty="0" smtClean="0"/>
          </a:p>
          <a:p>
            <a:r>
              <a:rPr lang="it-IT" dirty="0" smtClean="0">
                <a:solidFill>
                  <a:schemeClr val="accent3"/>
                </a:solidFill>
              </a:rPr>
              <a:t>Art. </a:t>
            </a:r>
            <a:r>
              <a:rPr lang="it-IT" dirty="0" smtClean="0">
                <a:solidFill>
                  <a:schemeClr val="accent3"/>
                </a:solidFill>
              </a:rPr>
              <a:t>1227 c.c.: </a:t>
            </a:r>
            <a:r>
              <a:rPr lang="it-IT" dirty="0" smtClean="0"/>
              <a:t>Concorso di fatto colposo del creditore</a:t>
            </a:r>
            <a:endParaRPr lang="it-IT" dirty="0" smtClean="0"/>
          </a:p>
          <a:p>
            <a:endParaRPr lang="it-IT" dirty="0"/>
          </a:p>
          <a:p>
            <a:r>
              <a:rPr lang="it-IT" sz="2400" b="1" dirty="0" smtClean="0">
                <a:solidFill>
                  <a:schemeClr val="accent2"/>
                </a:solidFill>
              </a:rPr>
              <a:t>NO</a:t>
            </a:r>
            <a:r>
              <a:rPr lang="it-IT" dirty="0" smtClean="0"/>
              <a:t> </a:t>
            </a:r>
            <a:r>
              <a:rPr lang="it-IT" dirty="0" smtClean="0">
                <a:solidFill>
                  <a:schemeClr val="accent3"/>
                </a:solidFill>
              </a:rPr>
              <a:t>art. </a:t>
            </a:r>
            <a:r>
              <a:rPr lang="it-IT" dirty="0" smtClean="0">
                <a:solidFill>
                  <a:schemeClr val="accent3"/>
                </a:solidFill>
              </a:rPr>
              <a:t>1225 c.c. </a:t>
            </a:r>
            <a:r>
              <a:rPr lang="it-IT" b="1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b="1" dirty="0" smtClean="0">
                <a:sym typeface="Wingdings" panose="05000000000000000000" pitchFamily="2" charset="2"/>
              </a:rPr>
              <a:t>TUTTI</a:t>
            </a:r>
            <a:r>
              <a:rPr lang="it-IT" dirty="0" smtClean="0">
                <a:sym typeface="Wingdings" panose="05000000000000000000" pitchFamily="2" charset="2"/>
              </a:rPr>
              <a:t> i danni, </a:t>
            </a:r>
            <a:r>
              <a:rPr lang="it-IT" b="1" dirty="0" smtClean="0">
                <a:sym typeface="Wingdings" panose="05000000000000000000" pitchFamily="2" charset="2"/>
              </a:rPr>
              <a:t>prevedibili e imprevedibili</a:t>
            </a:r>
            <a:endParaRPr lang="it-IT" b="1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Freccia in giù 7"/>
          <p:cNvSpPr/>
          <p:nvPr/>
        </p:nvSpPr>
        <p:spPr>
          <a:xfrm>
            <a:off x="4367206" y="2506532"/>
            <a:ext cx="441064" cy="796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4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algn="ctr"/>
            <a:r>
              <a:rPr lang="it-IT" dirty="0" smtClean="0"/>
              <a:t>Risarcimento del danno</a:t>
            </a:r>
            <a:endParaRPr lang="it-IT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6626710" y="2208054"/>
            <a:ext cx="4104696" cy="12323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 smtClean="0"/>
              <a:t>Risarcimento in forma specifica</a:t>
            </a:r>
          </a:p>
          <a:p>
            <a:pPr marL="0" indent="0">
              <a:buNone/>
            </a:pPr>
            <a:r>
              <a:rPr lang="it-IT" sz="2000" dirty="0" smtClean="0"/>
              <a:t>Ripristino della situazione lesa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8695" y="2208054"/>
            <a:ext cx="3711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Risarcimento </a:t>
            </a:r>
            <a:r>
              <a:rPr lang="it-IT" sz="2000" b="1" dirty="0"/>
              <a:t>per </a:t>
            </a:r>
            <a:r>
              <a:rPr lang="it-IT" sz="2000" b="1" dirty="0" smtClean="0"/>
              <a:t>equivalente</a:t>
            </a:r>
          </a:p>
          <a:p>
            <a:r>
              <a:rPr lang="it-IT" sz="2000" dirty="0" smtClean="0"/>
              <a:t>Prestazione di una somma di denaro compensativa</a:t>
            </a:r>
          </a:p>
          <a:p>
            <a:endParaRPr lang="it-IT" dirty="0"/>
          </a:p>
          <a:p>
            <a:endParaRPr lang="it-IT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2775194" y="3348724"/>
            <a:ext cx="4588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3"/>
                </a:solidFill>
              </a:rPr>
              <a:t>p</a:t>
            </a:r>
            <a:r>
              <a:rPr lang="it-IT" b="1" dirty="0" smtClean="0">
                <a:solidFill>
                  <a:schemeClr val="accent3"/>
                </a:solidFill>
              </a:rPr>
              <a:t>ossibilità per il danneggiato di chiedere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896667" y="1498564"/>
            <a:ext cx="2345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3"/>
                </a:solidFill>
              </a:rPr>
              <a:t>Art. 2058 c.c</a:t>
            </a:r>
            <a:r>
              <a:rPr lang="it-IT" sz="2400" dirty="0" smtClean="0">
                <a:solidFill>
                  <a:schemeClr val="accent3"/>
                </a:solidFill>
              </a:rPr>
              <a:t>.</a:t>
            </a:r>
            <a:endParaRPr lang="it-IT" sz="2400" dirty="0">
              <a:solidFill>
                <a:schemeClr val="accent3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498080" y="3868663"/>
            <a:ext cx="25233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SOLO SE</a:t>
            </a:r>
            <a:r>
              <a:rPr lang="it-IT" sz="1600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it-IT" sz="1600" dirty="0" smtClean="0"/>
              <a:t>in tutto o in parte possibile</a:t>
            </a:r>
          </a:p>
          <a:p>
            <a:pPr marL="285750" indent="-285750">
              <a:buFontTx/>
              <a:buChar char="-"/>
            </a:pPr>
            <a:r>
              <a:rPr lang="it-IT" sz="1600" dirty="0"/>
              <a:t>n</a:t>
            </a:r>
            <a:r>
              <a:rPr lang="it-IT" sz="1600" dirty="0" smtClean="0"/>
              <a:t>on eccessivamente oneroso per debitore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2511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0012" y="1946907"/>
            <a:ext cx="2336210" cy="1327868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Art. 2043</a:t>
            </a:r>
            <a:br>
              <a:rPr lang="it-IT" dirty="0" smtClean="0"/>
            </a:br>
            <a:r>
              <a:rPr lang="it-IT" sz="2200" dirty="0"/>
              <a:t>R</a:t>
            </a:r>
            <a:r>
              <a:rPr lang="it-IT" sz="2200" dirty="0" smtClean="0"/>
              <a:t>isarcimento per fatto illecito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26078" y="4410810"/>
            <a:ext cx="4845125" cy="7416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2000" b="1" dirty="0" smtClean="0">
                <a:solidFill>
                  <a:schemeClr val="accent3"/>
                </a:solidFill>
              </a:rPr>
              <a:t>PRINCIPIO GENERALE</a:t>
            </a:r>
          </a:p>
          <a:p>
            <a:pPr marL="0" indent="0" algn="ctr">
              <a:buNone/>
            </a:pPr>
            <a:r>
              <a:rPr lang="it-IT" dirty="0" smtClean="0"/>
              <a:t>Violazione del «</a:t>
            </a:r>
            <a:r>
              <a:rPr lang="it-IT" i="1" dirty="0" err="1" smtClean="0"/>
              <a:t>neminem</a:t>
            </a:r>
            <a:r>
              <a:rPr lang="it-IT" i="1" dirty="0" smtClean="0"/>
              <a:t> </a:t>
            </a:r>
            <a:r>
              <a:rPr lang="it-IT" i="1" dirty="0" err="1" smtClean="0"/>
              <a:t>laedere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38616" y="2010677"/>
            <a:ext cx="66739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«Qualunque fatto doloso o colposo che, che cagiona ad altri un danno ingiusto, obbliga colui che l’ha commesso  a risarcire il danno»</a:t>
            </a:r>
            <a:endParaRPr lang="it-IT" sz="2400" dirty="0"/>
          </a:p>
        </p:txBody>
      </p:sp>
      <p:sp>
        <p:nvSpPr>
          <p:cNvPr id="14" name="Freccia in giù 13"/>
          <p:cNvSpPr/>
          <p:nvPr/>
        </p:nvSpPr>
        <p:spPr>
          <a:xfrm>
            <a:off x="5026613" y="3401415"/>
            <a:ext cx="644056" cy="820728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415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/>
          <p:cNvSpPr/>
          <p:nvPr/>
        </p:nvSpPr>
        <p:spPr>
          <a:xfrm>
            <a:off x="3609891" y="210896"/>
            <a:ext cx="2464904" cy="79725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ILLECITO CIVILE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0" y="1960940"/>
            <a:ext cx="4047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Inadempimento dell’obbligazione</a:t>
            </a:r>
          </a:p>
          <a:p>
            <a:pPr algn="ctr"/>
            <a:r>
              <a:rPr lang="it-IT" dirty="0"/>
              <a:t>a</a:t>
            </a:r>
            <a:r>
              <a:rPr lang="it-IT" dirty="0" smtClean="0"/>
              <a:t>rt. 1218 c.c.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392847" y="1848981"/>
            <a:ext cx="3016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Fatto illecito</a:t>
            </a:r>
          </a:p>
          <a:p>
            <a:pPr algn="ctr"/>
            <a:r>
              <a:rPr lang="it-IT" dirty="0"/>
              <a:t>a</a:t>
            </a:r>
            <a:r>
              <a:rPr lang="it-IT" dirty="0" smtClean="0"/>
              <a:t>rt. 2043 ss. c.c.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0811" y="2557346"/>
            <a:ext cx="3625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1"/>
                </a:solidFill>
              </a:rPr>
              <a:t>Responsabilità contrattuale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5778012" y="2607271"/>
            <a:ext cx="2043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/>
                </a:solidFill>
              </a:rPr>
              <a:t>Responsabilità extracontrattuale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8020278" y="2607271"/>
            <a:ext cx="1789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/>
                </a:solidFill>
              </a:rPr>
              <a:t>Responsabilità aquiliana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392847" y="3298249"/>
            <a:ext cx="193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/>
                </a:solidFill>
              </a:rPr>
              <a:t>Responsabilità civile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7821494" y="3582882"/>
            <a:ext cx="1916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/>
                </a:solidFill>
              </a:rPr>
              <a:t>Responsabilità da fatto illecito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6" name="Parentesi graffa chiusa 15"/>
          <p:cNvSpPr/>
          <p:nvPr/>
        </p:nvSpPr>
        <p:spPr>
          <a:xfrm rot="5400000">
            <a:off x="4230093" y="1188721"/>
            <a:ext cx="1224501" cy="7561689"/>
          </a:xfrm>
          <a:prstGeom prst="righ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Parentesi graffa chiusa 16"/>
          <p:cNvSpPr/>
          <p:nvPr/>
        </p:nvSpPr>
        <p:spPr>
          <a:xfrm rot="16200000">
            <a:off x="4476584" y="-1417317"/>
            <a:ext cx="731521" cy="5820357"/>
          </a:xfrm>
          <a:prstGeom prst="rightBrace">
            <a:avLst>
              <a:gd name="adj1" fmla="val 8333"/>
              <a:gd name="adj2" fmla="val 50137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2985713" y="5694624"/>
            <a:ext cx="3713259" cy="9909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Rimedio:</a:t>
            </a:r>
          </a:p>
          <a:p>
            <a:pPr algn="ctr"/>
            <a:r>
              <a:rPr lang="it-IT" dirty="0" smtClean="0"/>
              <a:t>RISARCIMENTO DEL DANNO</a:t>
            </a:r>
          </a:p>
          <a:p>
            <a:pPr algn="ctr"/>
            <a:r>
              <a:rPr lang="it-IT" dirty="0" smtClean="0"/>
              <a:t>(obbligazione)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93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236" y="1998643"/>
            <a:ext cx="8596668" cy="988612"/>
          </a:xfrm>
        </p:spPr>
        <p:txBody>
          <a:bodyPr/>
          <a:lstStyle/>
          <a:p>
            <a:pPr algn="ctr"/>
            <a:r>
              <a:rPr lang="it-IT" dirty="0" smtClean="0"/>
              <a:t>Elementi del fatto illecito: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64229" y="3469905"/>
            <a:ext cx="8596668" cy="2509476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3"/>
                </a:solidFill>
              </a:rPr>
              <a:t>Comportamento</a:t>
            </a:r>
          </a:p>
          <a:p>
            <a:r>
              <a:rPr lang="it-IT" sz="2800" dirty="0" smtClean="0">
                <a:solidFill>
                  <a:schemeClr val="accent3"/>
                </a:solidFill>
              </a:rPr>
              <a:t>Nesso di causalità</a:t>
            </a:r>
          </a:p>
          <a:p>
            <a:r>
              <a:rPr lang="it-IT" sz="2800" dirty="0" smtClean="0">
                <a:solidFill>
                  <a:schemeClr val="accent3"/>
                </a:solidFill>
              </a:rPr>
              <a:t>Colpevolezza</a:t>
            </a:r>
          </a:p>
          <a:p>
            <a:r>
              <a:rPr lang="it-IT" sz="2800" dirty="0" smtClean="0">
                <a:solidFill>
                  <a:schemeClr val="accent3"/>
                </a:solidFill>
              </a:rPr>
              <a:t>Danno ingiusto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11942" y="869662"/>
            <a:ext cx="8070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1"/>
                </a:solidFill>
              </a:rPr>
              <a:t>Art. 2043 c.c. </a:t>
            </a:r>
            <a:r>
              <a:rPr lang="it-IT" dirty="0" smtClean="0"/>
              <a:t>«Qualunque </a:t>
            </a:r>
            <a:r>
              <a:rPr lang="it-IT" dirty="0"/>
              <a:t>fatto doloso o colposo che, che cagiona ad altri un danno ingiusto, obbliga colui che l’ha commesso  a risarcire il danno»</a:t>
            </a:r>
          </a:p>
        </p:txBody>
      </p:sp>
    </p:spTree>
    <p:extLst>
      <p:ext uri="{BB962C8B-B14F-4D97-AF65-F5344CB8AC3E}">
        <p14:creationId xmlns:p14="http://schemas.microsoft.com/office/powerpoint/2010/main" val="60893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4988" y="609600"/>
            <a:ext cx="5581815" cy="805732"/>
          </a:xfrm>
        </p:spPr>
        <p:txBody>
          <a:bodyPr>
            <a:normAutofit fontScale="90000"/>
          </a:bodyPr>
          <a:lstStyle/>
          <a:p>
            <a:r>
              <a:rPr lang="it-IT" sz="4400" dirty="0" smtClean="0">
                <a:solidFill>
                  <a:schemeClr val="accent3"/>
                </a:solidFill>
              </a:rPr>
              <a:t>Comportamento</a:t>
            </a:r>
            <a:r>
              <a:rPr lang="it-IT" sz="4000" dirty="0">
                <a:solidFill>
                  <a:schemeClr val="accent3"/>
                </a:solidFill>
              </a:rPr>
              <a:t/>
            </a:r>
            <a:br>
              <a:rPr lang="it-IT" sz="4000" dirty="0">
                <a:solidFill>
                  <a:schemeClr val="accent3"/>
                </a:solidFill>
              </a:rPr>
            </a:b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57492" y="2163562"/>
            <a:ext cx="1946597" cy="588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 smtClean="0">
                <a:solidFill>
                  <a:schemeClr val="accent4"/>
                </a:solidFill>
              </a:rPr>
              <a:t>Commissivo</a:t>
            </a:r>
            <a:endParaRPr lang="it-IT" sz="2400" b="1" dirty="0">
              <a:solidFill>
                <a:schemeClr val="accent4"/>
              </a:solidFill>
            </a:endParaRPr>
          </a:p>
        </p:txBody>
      </p:sp>
      <p:sp>
        <p:nvSpPr>
          <p:cNvPr id="5" name="Triangolo isoscele 4"/>
          <p:cNvSpPr/>
          <p:nvPr/>
        </p:nvSpPr>
        <p:spPr>
          <a:xfrm rot="5400000">
            <a:off x="811033" y="787181"/>
            <a:ext cx="337931" cy="3299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6202017" y="2163562"/>
            <a:ext cx="1510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accent4"/>
                </a:solidFill>
              </a:rPr>
              <a:t>Omissivo</a:t>
            </a:r>
            <a:endParaRPr lang="it-IT" sz="2400" b="1" dirty="0">
              <a:solidFill>
                <a:schemeClr val="accent4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64541" y="3728356"/>
            <a:ext cx="3339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3"/>
                </a:solidFill>
              </a:rPr>
              <a:t>Fatto proprio</a:t>
            </a:r>
            <a:endParaRPr lang="it-IT" sz="2800" b="1" dirty="0">
              <a:solidFill>
                <a:schemeClr val="accent3"/>
              </a:solidFill>
            </a:endParaRPr>
          </a:p>
        </p:txBody>
      </p:sp>
      <p:cxnSp>
        <p:nvCxnSpPr>
          <p:cNvPr id="10" name="Connettore 2 9"/>
          <p:cNvCxnSpPr>
            <a:stCxn id="2" idx="2"/>
            <a:endCxn id="3" idx="0"/>
          </p:cNvCxnSpPr>
          <p:nvPr/>
        </p:nvCxnSpPr>
        <p:spPr>
          <a:xfrm flipH="1">
            <a:off x="2930791" y="1415332"/>
            <a:ext cx="1005105" cy="748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2" idx="2"/>
            <a:endCxn id="6" idx="0"/>
          </p:cNvCxnSpPr>
          <p:nvPr/>
        </p:nvCxnSpPr>
        <p:spPr>
          <a:xfrm>
            <a:off x="3935896" y="1415332"/>
            <a:ext cx="3021495" cy="748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596349" y="4325510"/>
            <a:ext cx="3705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</a:t>
            </a:r>
            <a:r>
              <a:rPr lang="it-IT" dirty="0" smtClean="0"/>
              <a:t>l comportamento dell’agente è fonte di responsabilità</a:t>
            </a:r>
            <a:endParaRPr lang="it-IT" dirty="0"/>
          </a:p>
        </p:txBody>
      </p:sp>
      <p:sp>
        <p:nvSpPr>
          <p:cNvPr id="15" name="Ovale 14"/>
          <p:cNvSpPr/>
          <p:nvPr/>
        </p:nvSpPr>
        <p:spPr>
          <a:xfrm>
            <a:off x="5605902" y="3834869"/>
            <a:ext cx="3526403" cy="18924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Responsabilità per atto altrui o Responsabilità indiretta</a:t>
            </a: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Art. 2047 – 2054 c.c.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433343" y="5727278"/>
            <a:ext cx="7102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i</a:t>
            </a:r>
            <a:r>
              <a:rPr lang="it-IT" dirty="0" smtClean="0"/>
              <a:t>l legislatore reputa «fatto proprio» il comportamento materialmente attribuito a un altro </a:t>
            </a:r>
            <a:r>
              <a:rPr lang="it-IT" dirty="0" smtClean="0"/>
              <a:t>soggetto</a:t>
            </a:r>
          </a:p>
          <a:p>
            <a:pPr algn="ctr"/>
            <a:r>
              <a:rPr lang="it-IT" dirty="0" smtClean="0"/>
              <a:t>Posizione ricoperta </a:t>
            </a:r>
            <a:r>
              <a:rPr lang="it-IT" dirty="0" smtClean="0">
                <a:sym typeface="Wingdings" panose="05000000000000000000" pitchFamily="2" charset="2"/>
              </a:rPr>
              <a:t>imputazione oggettiva presunzione di colpa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280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658" y="611832"/>
            <a:ext cx="4268377" cy="861391"/>
          </a:xfrm>
        </p:spPr>
        <p:txBody>
          <a:bodyPr>
            <a:noAutofit/>
          </a:bodyPr>
          <a:lstStyle/>
          <a:p>
            <a:r>
              <a:rPr lang="it-IT" sz="4000" dirty="0" smtClean="0">
                <a:solidFill>
                  <a:schemeClr val="accent3"/>
                </a:solidFill>
              </a:rPr>
              <a:t>Nesso di causalità</a:t>
            </a:r>
            <a:endParaRPr lang="it-IT" sz="4000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4249" y="1862366"/>
            <a:ext cx="1930694" cy="683813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Comportamento</a:t>
            </a:r>
            <a:endParaRPr lang="it-IT" b="1" dirty="0"/>
          </a:p>
        </p:txBody>
      </p:sp>
      <p:sp>
        <p:nvSpPr>
          <p:cNvPr id="4" name="Triangolo isoscele 3"/>
          <p:cNvSpPr/>
          <p:nvPr/>
        </p:nvSpPr>
        <p:spPr>
          <a:xfrm rot="5400000">
            <a:off x="515679" y="824016"/>
            <a:ext cx="326004" cy="27034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106602" y="1884459"/>
            <a:ext cx="3697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Evento lesivo del bene tutelato</a:t>
            </a:r>
          </a:p>
          <a:p>
            <a:pPr algn="ctr"/>
            <a:r>
              <a:rPr lang="it-IT" dirty="0" smtClean="0"/>
              <a:t>(danno)</a:t>
            </a:r>
            <a:endParaRPr lang="it-IT" dirty="0"/>
          </a:p>
        </p:txBody>
      </p:sp>
      <p:sp>
        <p:nvSpPr>
          <p:cNvPr id="6" name="Freccia a destra 5"/>
          <p:cNvSpPr/>
          <p:nvPr/>
        </p:nvSpPr>
        <p:spPr>
          <a:xfrm>
            <a:off x="2819475" y="1884459"/>
            <a:ext cx="3350737" cy="421419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069204" y="2346124"/>
            <a:ext cx="2798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NESSO DI CAUSALITA’</a:t>
            </a:r>
            <a:endParaRPr lang="it-IT" sz="20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341658" y="2889065"/>
            <a:ext cx="6993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della </a:t>
            </a:r>
            <a:r>
              <a:rPr lang="it-IT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 sine qua non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di adeguatezza causale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38458" y="4352536"/>
            <a:ext cx="8696371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47 c.p. </a:t>
            </a:r>
            <a:r>
              <a:rPr lang="it-IT" sz="15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it-IT" sz="1500" dirty="0" smtClean="0">
                <a:solidFill>
                  <a:schemeClr val="tx2"/>
                </a:solidFill>
              </a:rPr>
              <a:t>Il </a:t>
            </a:r>
            <a:r>
              <a:rPr lang="it-IT" sz="1500" dirty="0">
                <a:solidFill>
                  <a:schemeClr val="tx2"/>
                </a:solidFill>
              </a:rPr>
              <a:t>concorso di </a:t>
            </a:r>
            <a:r>
              <a:rPr lang="it-IT" sz="1500" b="1" dirty="0">
                <a:solidFill>
                  <a:schemeClr val="tx2"/>
                </a:solidFill>
              </a:rPr>
              <a:t>cause preesistenti o simultanee o sopravvenute</a:t>
            </a:r>
            <a:r>
              <a:rPr lang="it-IT" sz="1500" dirty="0">
                <a:solidFill>
                  <a:schemeClr val="tx2"/>
                </a:solidFill>
              </a:rPr>
              <a:t>, anche se indipendenti dall'azione od omissione del colpevole, non esclude il rapporto di causalità fra l'azione od omissione e l'evento</a:t>
            </a:r>
            <a:r>
              <a:rPr lang="it-IT" sz="1500" dirty="0" smtClean="0">
                <a:solidFill>
                  <a:schemeClr val="tx2"/>
                </a:solidFill>
              </a:rPr>
              <a:t>.</a:t>
            </a:r>
            <a:endParaRPr lang="it-IT" sz="1500" dirty="0">
              <a:solidFill>
                <a:schemeClr val="tx2"/>
              </a:solidFill>
            </a:endParaRPr>
          </a:p>
          <a:p>
            <a:r>
              <a:rPr lang="it-IT" sz="1500" dirty="0">
                <a:solidFill>
                  <a:schemeClr val="tx2"/>
                </a:solidFill>
              </a:rPr>
              <a:t>Le cause sopravvenute escludono il rapporto di causalità quando sono state da sole sufficienti a determinare l'evento. In tal caso, se l'azione od omissione precedentemente commessa costituisce per sé un reato, si applica la pena per questo stabilita</a:t>
            </a:r>
            <a:r>
              <a:rPr lang="it-IT" sz="1500" dirty="0" smtClean="0">
                <a:solidFill>
                  <a:schemeClr val="tx2"/>
                </a:solidFill>
              </a:rPr>
              <a:t>.</a:t>
            </a:r>
            <a:endParaRPr lang="it-IT" sz="1500" dirty="0">
              <a:solidFill>
                <a:schemeClr val="tx2"/>
              </a:solidFill>
            </a:endParaRPr>
          </a:p>
          <a:p>
            <a:r>
              <a:rPr lang="it-IT" sz="1500" dirty="0">
                <a:solidFill>
                  <a:schemeClr val="tx2"/>
                </a:solidFill>
              </a:rPr>
              <a:t>Le disposizioni precedenti si applicano anche quando la causa preesistente o simultanea o sopravvenuta consiste nel fatto illecito </a:t>
            </a:r>
            <a:r>
              <a:rPr lang="it-IT" sz="1500" dirty="0" smtClean="0">
                <a:solidFill>
                  <a:schemeClr val="tx2"/>
                </a:solidFill>
              </a:rPr>
              <a:t>altrui</a:t>
            </a:r>
            <a:r>
              <a:rPr lang="it-IT" sz="15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487872" y="636021"/>
            <a:ext cx="3212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1"/>
                </a:solidFill>
              </a:rPr>
              <a:t>Imputazione </a:t>
            </a:r>
            <a:r>
              <a:rPr lang="it-IT" b="1" dirty="0" smtClean="0">
                <a:solidFill>
                  <a:schemeClr val="accent1"/>
                </a:solidFill>
              </a:rPr>
              <a:t>materiale</a:t>
            </a:r>
            <a:r>
              <a:rPr lang="it-IT" dirty="0" smtClean="0">
                <a:solidFill>
                  <a:schemeClr val="accent1"/>
                </a:solidFill>
              </a:rPr>
              <a:t> del fatto all’autore</a:t>
            </a:r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1" name="Parentesi graffa chiusa 10"/>
          <p:cNvSpPr/>
          <p:nvPr/>
        </p:nvSpPr>
        <p:spPr>
          <a:xfrm>
            <a:off x="4817754" y="509462"/>
            <a:ext cx="606508" cy="943638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123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54497" y="210491"/>
            <a:ext cx="3291840" cy="797781"/>
          </a:xfrm>
        </p:spPr>
        <p:txBody>
          <a:bodyPr/>
          <a:lstStyle/>
          <a:p>
            <a:r>
              <a:rPr lang="it-IT" sz="4000" dirty="0" smtClean="0">
                <a:solidFill>
                  <a:schemeClr val="accent3"/>
                </a:solidFill>
              </a:rPr>
              <a:t>Colpevolezza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3127" y="1078722"/>
            <a:ext cx="9786420" cy="5779278"/>
          </a:xfrm>
        </p:spPr>
        <p:txBody>
          <a:bodyPr>
            <a:normAutofit lnSpcReduction="10000"/>
          </a:bodyPr>
          <a:lstStyle/>
          <a:p>
            <a:r>
              <a:rPr lang="it-IT" sz="2400" b="1" dirty="0" smtClean="0">
                <a:solidFill>
                  <a:schemeClr val="accent5"/>
                </a:solidFill>
              </a:rPr>
              <a:t>DOLO</a:t>
            </a:r>
            <a:r>
              <a:rPr lang="it-IT" sz="2400" dirty="0" smtClean="0"/>
              <a:t>: volontà di produrre l’evento lesivo</a:t>
            </a: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r>
              <a:rPr lang="it-IT" sz="2400" b="1" dirty="0" smtClean="0">
                <a:solidFill>
                  <a:schemeClr val="accent4"/>
                </a:solidFill>
              </a:rPr>
              <a:t>COLPA</a:t>
            </a:r>
            <a:r>
              <a:rPr lang="it-IT" sz="2400" dirty="0" smtClean="0"/>
              <a:t>: </a:t>
            </a:r>
            <a:r>
              <a:rPr lang="it-I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</a:t>
            </a:r>
            <a:r>
              <a:rPr lang="it-IT" sz="2400" dirty="0" smtClean="0"/>
              <a:t> c’è volontà di causare l’evento lesivo</a:t>
            </a:r>
          </a:p>
          <a:p>
            <a:pPr>
              <a:buFontTx/>
              <a:buChar char="-"/>
            </a:pPr>
            <a:r>
              <a:rPr lang="it-IT" sz="1600" dirty="0" smtClean="0"/>
              <a:t>Colpa in senso stretto</a:t>
            </a:r>
          </a:p>
          <a:p>
            <a:pPr>
              <a:buFontTx/>
              <a:buChar char="-"/>
            </a:pPr>
            <a:r>
              <a:rPr lang="it-IT" sz="1600" dirty="0" smtClean="0"/>
              <a:t>Colpa con previsione</a:t>
            </a:r>
          </a:p>
          <a:p>
            <a:pPr>
              <a:buFontTx/>
              <a:buChar char="-"/>
            </a:pPr>
            <a:endParaRPr lang="it-IT" sz="1600" dirty="0"/>
          </a:p>
          <a:p>
            <a:pPr marL="0" indent="0">
              <a:buNone/>
            </a:pPr>
            <a:r>
              <a:rPr lang="it-IT" sz="1600" dirty="0" smtClean="0">
                <a:solidFill>
                  <a:schemeClr val="accent4"/>
                </a:solidFill>
              </a:rPr>
              <a:t>Art. 43 c.p. </a:t>
            </a:r>
            <a:r>
              <a:rPr lang="it-IT" sz="1600" dirty="0" smtClean="0">
                <a:solidFill>
                  <a:schemeClr val="tx1"/>
                </a:solidFill>
              </a:rPr>
              <a:t>Il delitto è: (…)</a:t>
            </a:r>
            <a:r>
              <a:rPr lang="it-IT" sz="1600" dirty="0">
                <a:solidFill>
                  <a:schemeClr val="tx1"/>
                </a:solidFill>
              </a:rPr>
              <a:t> </a:t>
            </a:r>
            <a:r>
              <a:rPr lang="it-IT" sz="1600" dirty="0" smtClean="0">
                <a:solidFill>
                  <a:schemeClr val="tx1"/>
                </a:solidFill>
              </a:rPr>
              <a:t>colposo, </a:t>
            </a:r>
            <a:r>
              <a:rPr lang="it-IT" sz="1600" dirty="0">
                <a:solidFill>
                  <a:schemeClr val="tx1"/>
                </a:solidFill>
              </a:rPr>
              <a:t>o contro l'intenzione, quando l'evento, anche se preveduto, non è voluto dall'agente e si verifica a causa di </a:t>
            </a:r>
            <a:r>
              <a:rPr lang="it-IT" sz="1600" dirty="0" smtClean="0">
                <a:solidFill>
                  <a:schemeClr val="accent4"/>
                </a:solidFill>
              </a:rPr>
              <a:t>negligenza</a:t>
            </a:r>
            <a:r>
              <a:rPr lang="it-IT" sz="1600" dirty="0">
                <a:solidFill>
                  <a:schemeClr val="tx1"/>
                </a:solidFill>
              </a:rPr>
              <a:t> </a:t>
            </a:r>
            <a:r>
              <a:rPr lang="it-IT" sz="1600" dirty="0" smtClean="0">
                <a:solidFill>
                  <a:schemeClr val="tx1"/>
                </a:solidFill>
              </a:rPr>
              <a:t>o</a:t>
            </a:r>
            <a:r>
              <a:rPr lang="it-IT" sz="1600" dirty="0">
                <a:solidFill>
                  <a:schemeClr val="tx1"/>
                </a:solidFill>
              </a:rPr>
              <a:t> </a:t>
            </a:r>
            <a:r>
              <a:rPr lang="it-IT" sz="1600" dirty="0" smtClean="0">
                <a:solidFill>
                  <a:schemeClr val="accent4"/>
                </a:solidFill>
              </a:rPr>
              <a:t>imprudenza</a:t>
            </a:r>
            <a:r>
              <a:rPr lang="it-IT" sz="1600" dirty="0">
                <a:solidFill>
                  <a:schemeClr val="tx1"/>
                </a:solidFill>
              </a:rPr>
              <a:t> </a:t>
            </a:r>
            <a:r>
              <a:rPr lang="it-IT" sz="1600" dirty="0" smtClean="0">
                <a:solidFill>
                  <a:schemeClr val="tx1"/>
                </a:solidFill>
              </a:rPr>
              <a:t>o</a:t>
            </a:r>
            <a:r>
              <a:rPr lang="it-IT" sz="1600" dirty="0">
                <a:solidFill>
                  <a:schemeClr val="tx1"/>
                </a:solidFill>
              </a:rPr>
              <a:t> </a:t>
            </a:r>
            <a:r>
              <a:rPr lang="it-IT" sz="1600" dirty="0">
                <a:solidFill>
                  <a:schemeClr val="accent4"/>
                </a:solidFill>
              </a:rPr>
              <a:t>imperizia</a:t>
            </a:r>
            <a:r>
              <a:rPr lang="it-IT" sz="1600" dirty="0">
                <a:solidFill>
                  <a:schemeClr val="tx1"/>
                </a:solidFill>
              </a:rPr>
              <a:t>, ovvero per </a:t>
            </a:r>
            <a:r>
              <a:rPr lang="it-IT" sz="1600" dirty="0">
                <a:solidFill>
                  <a:schemeClr val="accent4"/>
                </a:solidFill>
              </a:rPr>
              <a:t>inosservanza di leggi, regolamenti, ordini o discipline</a:t>
            </a:r>
            <a:r>
              <a:rPr lang="it-IT" sz="16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it-IT" sz="1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it-IT" sz="1600" dirty="0" smtClean="0"/>
              <a:t>Colpa lieve: violazione di regole di ordinaria diligenza (di solito, NO responsabilità)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sz="2400" b="1" dirty="0" smtClean="0">
                <a:solidFill>
                  <a:schemeClr val="accent2"/>
                </a:solidFill>
              </a:rPr>
              <a:t>CAPACITA’ DI INTENDERE E DI VOLERE</a:t>
            </a:r>
            <a:r>
              <a:rPr lang="it-IT" sz="2400" b="1" dirty="0" smtClean="0">
                <a:solidFill>
                  <a:schemeClr val="tx1"/>
                </a:solidFill>
              </a:rPr>
              <a:t>: </a:t>
            </a:r>
            <a:r>
              <a:rPr lang="it-IT" sz="2400" dirty="0" smtClean="0">
                <a:solidFill>
                  <a:schemeClr val="tx1"/>
                </a:solidFill>
              </a:rPr>
              <a:t>capacità di comprendere gli effetti dannosi del proprio comportamento</a:t>
            </a:r>
          </a:p>
          <a:p>
            <a:pPr marL="0" indent="0" algn="ctr">
              <a:buNone/>
            </a:pPr>
            <a:r>
              <a:rPr lang="it-IT" sz="2400" dirty="0" smtClean="0">
                <a:solidFill>
                  <a:schemeClr val="accent2"/>
                </a:solidFill>
              </a:rPr>
              <a:t>Art. 2046 c.c.</a:t>
            </a:r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4" name="Triangolo isoscele 3"/>
          <p:cNvSpPr/>
          <p:nvPr/>
        </p:nvSpPr>
        <p:spPr>
          <a:xfrm rot="5400000">
            <a:off x="1478125" y="474423"/>
            <a:ext cx="265043" cy="2385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453486" y="270526"/>
            <a:ext cx="3355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4"/>
                </a:solidFill>
              </a:rPr>
              <a:t>Imputazione </a:t>
            </a:r>
            <a:r>
              <a:rPr lang="it-IT" b="1" dirty="0" smtClean="0">
                <a:solidFill>
                  <a:schemeClr val="accent4"/>
                </a:solidFill>
              </a:rPr>
              <a:t>morale</a:t>
            </a:r>
            <a:r>
              <a:rPr lang="it-IT" dirty="0" smtClean="0">
                <a:solidFill>
                  <a:schemeClr val="accent4"/>
                </a:solidFill>
              </a:rPr>
              <a:t> del fatto all’autore</a:t>
            </a:r>
            <a:endParaRPr lang="it-IT" dirty="0">
              <a:solidFill>
                <a:schemeClr val="accent4"/>
              </a:solidFill>
            </a:endParaRPr>
          </a:p>
        </p:txBody>
      </p:sp>
      <p:sp>
        <p:nvSpPr>
          <p:cNvPr id="6" name="Parentesi graffa chiusa 5"/>
          <p:cNvSpPr/>
          <p:nvPr/>
        </p:nvSpPr>
        <p:spPr>
          <a:xfrm>
            <a:off x="4761723" y="205589"/>
            <a:ext cx="691763" cy="776203"/>
          </a:xfrm>
          <a:prstGeom prst="rightBrace">
            <a:avLst>
              <a:gd name="adj1" fmla="val 8333"/>
              <a:gd name="adj2" fmla="val 48975"/>
            </a:avLst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7363642" y="5961676"/>
            <a:ext cx="2456953" cy="78320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i="1" dirty="0" err="1" smtClean="0"/>
              <a:t>Actiones</a:t>
            </a:r>
            <a:r>
              <a:rPr lang="it-IT" i="1" dirty="0" smtClean="0"/>
              <a:t> </a:t>
            </a:r>
            <a:r>
              <a:rPr lang="it-IT" i="1" dirty="0" err="1" smtClean="0"/>
              <a:t>liberae</a:t>
            </a:r>
            <a:r>
              <a:rPr lang="it-IT" i="1" dirty="0" smtClean="0"/>
              <a:t> in causa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2102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8033" y="534186"/>
            <a:ext cx="4677091" cy="813847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accent3"/>
                </a:solidFill>
              </a:rPr>
              <a:t>Danno ingiusto</a:t>
            </a:r>
            <a:endParaRPr lang="it-IT" sz="4000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7334" y="1325237"/>
            <a:ext cx="8853165" cy="9120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/>
              <a:t>l</a:t>
            </a:r>
            <a:r>
              <a:rPr lang="it-IT" sz="2400" b="1" dirty="0" smtClean="0"/>
              <a:t>esione, </a:t>
            </a:r>
            <a:r>
              <a:rPr lang="it-IT" sz="2400" b="1" dirty="0"/>
              <a:t>a</a:t>
            </a:r>
            <a:r>
              <a:rPr lang="it-IT" sz="2400" b="1" dirty="0" smtClean="0"/>
              <a:t>lterazione </a:t>
            </a:r>
            <a:r>
              <a:rPr lang="it-IT" sz="2400" b="1" i="1" dirty="0" smtClean="0"/>
              <a:t>in </a:t>
            </a:r>
            <a:r>
              <a:rPr lang="it-IT" sz="2400" b="1" i="1" dirty="0" err="1" smtClean="0"/>
              <a:t>peius</a:t>
            </a:r>
            <a:r>
              <a:rPr lang="it-IT" sz="2400" b="1" dirty="0" smtClean="0"/>
              <a:t>, di una situazione giuridica soggettiva tutelata dall’ordinamento</a:t>
            </a:r>
            <a:endParaRPr lang="it-IT" sz="2400" b="1" dirty="0"/>
          </a:p>
        </p:txBody>
      </p:sp>
      <p:sp>
        <p:nvSpPr>
          <p:cNvPr id="4" name="Triangolo isoscele 3"/>
          <p:cNvSpPr/>
          <p:nvPr/>
        </p:nvSpPr>
        <p:spPr>
          <a:xfrm rot="5400000">
            <a:off x="1036947" y="744719"/>
            <a:ext cx="302446" cy="3197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419225" y="2151169"/>
            <a:ext cx="47982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Situazioni giuridiche tutelate: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Diritti soggettivi assoluti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Diritti di credito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Diffusione di informazioni inesatte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Lesione di interessi legittimi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Perdita di «chance»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94755" y="5161388"/>
            <a:ext cx="3061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Norma secondaria</a:t>
            </a:r>
          </a:p>
          <a:p>
            <a:pPr algn="ctr"/>
            <a:r>
              <a:rPr lang="it-IT" dirty="0" smtClean="0"/>
              <a:t>Funzione sanzionatoria di comportamenti illeciti</a:t>
            </a:r>
          </a:p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155245" y="5161388"/>
            <a:ext cx="2997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Norma primaria</a:t>
            </a:r>
          </a:p>
          <a:p>
            <a:pPr algn="ctr"/>
            <a:r>
              <a:rPr lang="it-IT" dirty="0" smtClean="0"/>
              <a:t>Funzione </a:t>
            </a:r>
            <a:r>
              <a:rPr lang="it-IT" dirty="0" err="1" smtClean="0"/>
              <a:t>riparatroria</a:t>
            </a:r>
            <a:r>
              <a:rPr lang="it-IT" dirty="0" smtClean="0"/>
              <a:t> del danno ingiusto</a:t>
            </a:r>
          </a:p>
          <a:p>
            <a:pPr algn="ctr"/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103916" y="6211669"/>
            <a:ext cx="4818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LESIONE DI UNA SITUAZIONE GIURIDICA SOGGETTIVA TUTELATA DALL’ORDINAMENTO</a:t>
            </a: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3956007" y="4656480"/>
            <a:ext cx="2321781" cy="1009815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/>
              <a:t>Art. 2043 c.c.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289976" y="4060628"/>
            <a:ext cx="6472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Atipicità dell’illecito </a:t>
            </a:r>
            <a:r>
              <a:rPr lang="it-IT" dirty="0" smtClean="0">
                <a:sym typeface="Wingdings" panose="05000000000000000000" pitchFamily="2" charset="2"/>
              </a:rPr>
              <a:t> l’interprete valuta della lesione di quali interessi altrui si può essere chiamati a rispondere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773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Danno patrimoniale e non patrimoniale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35789" y="1494845"/>
            <a:ext cx="5612148" cy="217070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sz="4200" b="1" dirty="0" smtClean="0">
                <a:solidFill>
                  <a:schemeClr val="accent3"/>
                </a:solidFill>
              </a:rPr>
              <a:t>NATURA DELL’INTERESSE LESO</a:t>
            </a:r>
          </a:p>
          <a:p>
            <a:pPr marL="0" indent="0" algn="ctr">
              <a:buNone/>
            </a:pPr>
            <a:r>
              <a:rPr lang="it-IT" sz="4200" dirty="0" smtClean="0"/>
              <a:t>≠</a:t>
            </a:r>
            <a:endParaRPr lang="it-IT" sz="4200" dirty="0"/>
          </a:p>
          <a:p>
            <a:pPr marL="0" indent="0" algn="ctr">
              <a:buNone/>
            </a:pPr>
            <a:r>
              <a:rPr lang="it-IT" sz="4200" dirty="0"/>
              <a:t>b</a:t>
            </a:r>
            <a:r>
              <a:rPr lang="it-IT" sz="4200" dirty="0" smtClean="0"/>
              <a:t>ene</a:t>
            </a:r>
          </a:p>
          <a:p>
            <a:pPr marL="0" indent="0" algn="ctr">
              <a:buNone/>
            </a:pPr>
            <a:r>
              <a:rPr lang="it-IT" sz="2000" dirty="0" smtClean="0"/>
              <a:t>(bene non patrimoniale: reputazione del professionista </a:t>
            </a:r>
            <a:r>
              <a:rPr lang="it-IT" sz="2000" dirty="0" smtClean="0">
                <a:sym typeface="Wingdings" panose="05000000000000000000" pitchFamily="2" charset="2"/>
              </a:rPr>
              <a:t> lesione di interessi non patrimoniali e patrimoniali)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24501" y="5144494"/>
            <a:ext cx="25523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Art. 2059 c.c.</a:t>
            </a:r>
            <a:endParaRPr lang="it-IT" sz="28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22505" y="5263764"/>
            <a:ext cx="264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Art. 2043 c.c.</a:t>
            </a:r>
            <a:endParaRPr lang="it-IT" sz="2800" b="1" dirty="0"/>
          </a:p>
        </p:txBody>
      </p:sp>
      <p:sp>
        <p:nvSpPr>
          <p:cNvPr id="7" name="Ovale 6"/>
          <p:cNvSpPr/>
          <p:nvPr/>
        </p:nvSpPr>
        <p:spPr>
          <a:xfrm>
            <a:off x="3420452" y="3631568"/>
            <a:ext cx="3427012" cy="151292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Tutela di situazioni giuridiche esistenziali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10424" y="5807938"/>
            <a:ext cx="3973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3"/>
                </a:solidFill>
              </a:rPr>
              <a:t>2059 + </a:t>
            </a:r>
            <a:r>
              <a:rPr lang="it-IT" dirty="0" err="1" smtClean="0">
                <a:solidFill>
                  <a:schemeClr val="accent3"/>
                </a:solidFill>
              </a:rPr>
              <a:t>Cost</a:t>
            </a:r>
            <a:r>
              <a:rPr lang="it-IT" dirty="0" smtClean="0">
                <a:solidFill>
                  <a:schemeClr val="accent3"/>
                </a:solidFill>
              </a:rPr>
              <a:t>. danni non patrimoniali</a:t>
            </a:r>
            <a:endParaRPr lang="it-IT" dirty="0" smtClean="0">
              <a:solidFill>
                <a:schemeClr val="accent3"/>
              </a:solidFill>
            </a:endParaRPr>
          </a:p>
          <a:p>
            <a:endParaRPr lang="it-IT" dirty="0" smtClean="0">
              <a:solidFill>
                <a:schemeClr val="accent3"/>
              </a:solidFill>
            </a:endParaRPr>
          </a:p>
          <a:p>
            <a:r>
              <a:rPr lang="it-IT" dirty="0" smtClean="0">
                <a:solidFill>
                  <a:srgbClr val="00B050"/>
                </a:solidFill>
              </a:rPr>
              <a:t>danno morale soggettivo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884433" y="5807938"/>
            <a:ext cx="45827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3"/>
                </a:solidFill>
              </a:rPr>
              <a:t>Danni patrimoniali</a:t>
            </a:r>
          </a:p>
          <a:p>
            <a:endParaRPr lang="it-IT" dirty="0"/>
          </a:p>
          <a:p>
            <a:r>
              <a:rPr lang="it-IT" dirty="0" smtClean="0">
                <a:solidFill>
                  <a:schemeClr val="accent2"/>
                </a:solidFill>
              </a:rPr>
              <a:t>Danni patrimoniali e non patrimoniali</a:t>
            </a:r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93637" y="3551860"/>
            <a:ext cx="273244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smtClean="0"/>
              <a:t>      </a:t>
            </a:r>
            <a:r>
              <a:rPr lang="it-IT" sz="1100" dirty="0" smtClean="0"/>
              <a:t>Ogni </a:t>
            </a:r>
            <a:r>
              <a:rPr lang="it-IT" sz="1100" dirty="0"/>
              <a:t>reato obbliga alle restituzioni, a norma delle leggi civili.</a:t>
            </a:r>
          </a:p>
          <a:p>
            <a:r>
              <a:rPr lang="it-IT" sz="1100" dirty="0"/>
              <a:t>Ogni reato, che abbia cagionato un danno patrimoniale o non patrimoniale, obbliga al risarcimento il colpevole e le persone che, a norma delle leggi civili, debbono rispondere per il fatto di lui.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90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D541C67724E41871C92FA35CC2BDD" ma:contentTypeVersion="2" ma:contentTypeDescription="Create a new document." ma:contentTypeScope="" ma:versionID="972c25624c7783ebc61424d85cca73d0">
  <xsd:schema xmlns:xsd="http://www.w3.org/2001/XMLSchema" xmlns:xs="http://www.w3.org/2001/XMLSchema" xmlns:p="http://schemas.microsoft.com/office/2006/metadata/properties" xmlns:ns2="5b09ce9a-5b30-4a51-bfb1-7710c4ea1340" targetNamespace="http://schemas.microsoft.com/office/2006/metadata/properties" ma:root="true" ma:fieldsID="4196b27a5badd73799f500bc127362a7" ns2:_="">
    <xsd:import namespace="5b09ce9a-5b30-4a51-bfb1-7710c4ea13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9ce9a-5b30-4a51-bfb1-7710c4ea13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EF7A5C-DC1D-4F9F-8C03-6C053B2E34BD}"/>
</file>

<file path=customXml/itemProps2.xml><?xml version="1.0" encoding="utf-8"?>
<ds:datastoreItem xmlns:ds="http://schemas.openxmlformats.org/officeDocument/2006/customXml" ds:itemID="{5B302BE8-5368-4B31-89D8-2190D275CCCE}"/>
</file>

<file path=customXml/itemProps3.xml><?xml version="1.0" encoding="utf-8"?>
<ds:datastoreItem xmlns:ds="http://schemas.openxmlformats.org/officeDocument/2006/customXml" ds:itemID="{E075B529-E2D1-4D4B-B6D0-600EFE94425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6235</TotalTime>
  <Words>718</Words>
  <Application>Microsoft Office PowerPoint</Application>
  <PresentationFormat>Widescreen</PresentationFormat>
  <Paragraphs>132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Sfaccettatura</vt:lpstr>
      <vt:lpstr>Responsabilità da fatto illecito</vt:lpstr>
      <vt:lpstr>Art. 2043 Risarcimento per fatto illecito</vt:lpstr>
      <vt:lpstr>Presentazione standard di PowerPoint</vt:lpstr>
      <vt:lpstr>Elementi del fatto illecito:</vt:lpstr>
      <vt:lpstr>Comportamento </vt:lpstr>
      <vt:lpstr>Nesso di causalità</vt:lpstr>
      <vt:lpstr>Colpevolezza</vt:lpstr>
      <vt:lpstr>Danno ingiusto</vt:lpstr>
      <vt:lpstr>Danno patrimoniale e non patrimoniale</vt:lpstr>
      <vt:lpstr>Tutela</vt:lpstr>
      <vt:lpstr>Risarcimento del danno</vt:lpstr>
      <vt:lpstr>Risarcimento del danno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Responsabilità da fatto illecito</dc:title>
  <dc:creator>Margherita Magaldi</dc:creator>
  <cp:lastModifiedBy>Margherita Magaldi</cp:lastModifiedBy>
  <cp:revision>36</cp:revision>
  <dcterms:created xsi:type="dcterms:W3CDTF">2020-05-03T10:36:48Z</dcterms:created>
  <dcterms:modified xsi:type="dcterms:W3CDTF">2020-05-08T09:10:18Z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0x010100F67D541C67724E41871C92FA35CC2BDD</vt:lpwstr>
  </property>
</Properties>
</file>