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92" r:id="rId3"/>
    <p:sldId id="261" r:id="rId4"/>
    <p:sldId id="308" r:id="rId5"/>
    <p:sldId id="309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40"/>
    <p:restoredTop sz="94762"/>
  </p:normalViewPr>
  <p:slideViewPr>
    <p:cSldViewPr>
      <p:cViewPr varScale="1">
        <p:scale>
          <a:sx n="117" d="100"/>
          <a:sy n="117" d="100"/>
        </p:scale>
        <p:origin x="172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551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592B1C7-9F55-7E4D-B499-9B0B011AD8E8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45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75A7798C-0881-5644-B917-801AD8DB81F1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965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/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Anno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Accademico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Crediti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6 CFU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Docente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Giampaolo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Ferraioli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16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Demodulazione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7745387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Il segnale DSB viene demodulato prima moltiplicandolo per un segnale sinusoidale generato localmente</a:t>
            </a:r>
          </a:p>
        </p:txBody>
      </p:sp>
      <p:sp>
        <p:nvSpPr>
          <p:cNvPr id="27652" name="Line 6"/>
          <p:cNvSpPr>
            <a:spLocks noChangeShapeType="1"/>
          </p:cNvSpPr>
          <p:nvPr/>
        </p:nvSpPr>
        <p:spPr bwMode="auto">
          <a:xfrm>
            <a:off x="2755900" y="27082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7653" name="Oval 7"/>
          <p:cNvSpPr>
            <a:spLocks noChangeArrowheads="1"/>
          </p:cNvSpPr>
          <p:nvPr/>
        </p:nvSpPr>
        <p:spPr bwMode="auto">
          <a:xfrm>
            <a:off x="3908425" y="2492375"/>
            <a:ext cx="433388" cy="431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pSp>
        <p:nvGrpSpPr>
          <p:cNvPr id="27654" name="Group 8"/>
          <p:cNvGrpSpPr>
            <a:grpSpLocks/>
          </p:cNvGrpSpPr>
          <p:nvPr/>
        </p:nvGrpSpPr>
        <p:grpSpPr bwMode="auto">
          <a:xfrm>
            <a:off x="4035425" y="2617788"/>
            <a:ext cx="179388" cy="179387"/>
            <a:chOff x="1020" y="1888"/>
            <a:chExt cx="113" cy="113"/>
          </a:xfrm>
        </p:grpSpPr>
        <p:sp>
          <p:nvSpPr>
            <p:cNvPr id="27668" name="Line 9"/>
            <p:cNvSpPr>
              <a:spLocks noChangeShapeType="1"/>
            </p:cNvSpPr>
            <p:nvPr/>
          </p:nvSpPr>
          <p:spPr bwMode="auto">
            <a:xfrm flipV="1">
              <a:off x="1020" y="1888"/>
              <a:ext cx="113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27669" name="Line 10"/>
            <p:cNvSpPr>
              <a:spLocks noChangeShapeType="1"/>
            </p:cNvSpPr>
            <p:nvPr/>
          </p:nvSpPr>
          <p:spPr bwMode="auto">
            <a:xfrm>
              <a:off x="1020" y="1888"/>
              <a:ext cx="113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27655" name="Line 11"/>
          <p:cNvSpPr>
            <a:spLocks noChangeShapeType="1"/>
          </p:cNvSpPr>
          <p:nvPr/>
        </p:nvSpPr>
        <p:spPr bwMode="auto">
          <a:xfrm flipV="1">
            <a:off x="4124325" y="29241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7656" name="Oval 12"/>
          <p:cNvSpPr>
            <a:spLocks noChangeArrowheads="1"/>
          </p:cNvSpPr>
          <p:nvPr/>
        </p:nvSpPr>
        <p:spPr bwMode="auto">
          <a:xfrm>
            <a:off x="3908425" y="3500438"/>
            <a:ext cx="433388" cy="431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3908425" y="3427413"/>
            <a:ext cx="431800" cy="5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/>
              <a:t>~</a:t>
            </a:r>
          </a:p>
        </p:txBody>
      </p:sp>
      <p:sp>
        <p:nvSpPr>
          <p:cNvPr id="27660" name="Line 16"/>
          <p:cNvSpPr>
            <a:spLocks noChangeShapeType="1"/>
          </p:cNvSpPr>
          <p:nvPr/>
        </p:nvSpPr>
        <p:spPr bwMode="auto">
          <a:xfrm>
            <a:off x="4346575" y="270827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7661" name="Rectangle 17"/>
          <p:cNvSpPr>
            <a:spLocks noChangeArrowheads="1"/>
          </p:cNvSpPr>
          <p:nvPr/>
        </p:nvSpPr>
        <p:spPr bwMode="auto">
          <a:xfrm>
            <a:off x="6219825" y="2132013"/>
            <a:ext cx="1368425" cy="1152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7662" name="Text Box 18"/>
          <p:cNvSpPr txBox="1">
            <a:spLocks noChangeArrowheads="1"/>
          </p:cNvSpPr>
          <p:nvPr/>
        </p:nvSpPr>
        <p:spPr bwMode="auto">
          <a:xfrm>
            <a:off x="6435725" y="2492375"/>
            <a:ext cx="93662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LPF</a:t>
            </a:r>
          </a:p>
        </p:txBody>
      </p:sp>
      <p:sp>
        <p:nvSpPr>
          <p:cNvPr id="27663" name="Line 19"/>
          <p:cNvSpPr>
            <a:spLocks noChangeShapeType="1"/>
          </p:cNvSpPr>
          <p:nvPr/>
        </p:nvSpPr>
        <p:spPr bwMode="auto">
          <a:xfrm>
            <a:off x="7588250" y="27082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7665" name="Rectangle 21"/>
          <p:cNvSpPr>
            <a:spLocks noChangeArrowheads="1"/>
          </p:cNvSpPr>
          <p:nvPr/>
        </p:nvSpPr>
        <p:spPr bwMode="auto">
          <a:xfrm>
            <a:off x="3556000" y="1916113"/>
            <a:ext cx="4464050" cy="21605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7666" name="Text Box 22"/>
          <p:cNvSpPr txBox="1">
            <a:spLocks noChangeArrowheads="1"/>
          </p:cNvSpPr>
          <p:nvPr/>
        </p:nvSpPr>
        <p:spPr bwMode="auto">
          <a:xfrm>
            <a:off x="4635500" y="3571875"/>
            <a:ext cx="3313113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Ricevitore DSB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ttangolo 22"/>
              <p:cNvSpPr/>
              <p:nvPr/>
            </p:nvSpPr>
            <p:spPr>
              <a:xfrm>
                <a:off x="343201" y="2222500"/>
                <a:ext cx="2960106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𝑢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cos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⁡(2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ttango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01" y="2222500"/>
                <a:ext cx="2960106" cy="407163"/>
              </a:xfrm>
              <a:prstGeom prst="rect">
                <a:avLst/>
              </a:prstGeom>
              <a:blipFill rotWithShape="0">
                <a:blip r:embed="rId3"/>
                <a:stretch>
                  <a:fillRect t="-112121" b="-1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ttangolo 23"/>
              <p:cNvSpPr/>
              <p:nvPr/>
            </p:nvSpPr>
            <p:spPr>
              <a:xfrm>
                <a:off x="4214813" y="2896327"/>
                <a:ext cx="1561838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cos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⁡(2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ttango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813" y="2896327"/>
                <a:ext cx="1561838" cy="407163"/>
              </a:xfrm>
              <a:prstGeom prst="rect">
                <a:avLst/>
              </a:prstGeom>
              <a:blipFill rotWithShape="0">
                <a:blip r:embed="rId4"/>
                <a:stretch>
                  <a:fillRect t="-110448" b="-138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tangolo 24"/>
              <p:cNvSpPr/>
              <p:nvPr/>
            </p:nvSpPr>
            <p:spPr>
              <a:xfrm>
                <a:off x="4645592" y="2254923"/>
                <a:ext cx="755720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𝑟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ttango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592" y="2254923"/>
                <a:ext cx="755720" cy="40716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tangolo 25"/>
              <p:cNvSpPr/>
              <p:nvPr/>
            </p:nvSpPr>
            <p:spPr>
              <a:xfrm>
                <a:off x="8069237" y="2222500"/>
                <a:ext cx="980332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𝑟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𝐿𝑃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ttango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237" y="2222500"/>
                <a:ext cx="980332" cy="407163"/>
              </a:xfrm>
              <a:prstGeom prst="rect">
                <a:avLst/>
              </a:prstGeom>
              <a:blipFill rotWithShape="0">
                <a:blip r:embed="rId6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tangolo 26"/>
              <p:cNvSpPr/>
              <p:nvPr/>
            </p:nvSpPr>
            <p:spPr>
              <a:xfrm>
                <a:off x="1791842" y="4703762"/>
                <a:ext cx="5010089" cy="1311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𝑟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func>
                        <m:func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200" b="0" i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func>
                        <m:func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200" b="0" i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it-IT" sz="2200" b="0" i="1" dirty="0">
                  <a:solidFill>
                    <a:schemeClr val="tx1"/>
                  </a:solidFill>
                  <a:latin typeface="Cambria Math" charset="0"/>
                </a:endParaRPr>
              </a:p>
              <a:p>
                <a:endParaRPr lang="it-IT" sz="2200" b="0" i="1" dirty="0">
                  <a:solidFill>
                    <a:schemeClr val="tx1"/>
                  </a:solidFill>
                  <a:latin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func>
                        <m:func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200" b="0" i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4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f>
                        <m:fPr>
                          <m:ctrlPr>
                            <a:rPr lang="bg-BG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ttango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842" y="4703762"/>
                <a:ext cx="5010089" cy="131144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Modulazione</a:t>
            </a:r>
            <a:r>
              <a:rPr lang="en-US" dirty="0"/>
              <a:t> </a:t>
            </a:r>
            <a:r>
              <a:rPr lang="en-US" dirty="0" err="1"/>
              <a:t>Analogica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1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30"/>
          <p:cNvSpPr txBox="1">
            <a:spLocks noChangeArrowheads="1"/>
          </p:cNvSpPr>
          <p:nvPr/>
        </p:nvSpPr>
        <p:spPr bwMode="auto">
          <a:xfrm>
            <a:off x="173833" y="2601619"/>
            <a:ext cx="878522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Passaggio per un filtro passabasso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H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LP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avente banda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W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699" name="Line 32"/>
          <p:cNvSpPr>
            <a:spLocks noChangeShapeType="1"/>
          </p:cNvSpPr>
          <p:nvPr/>
        </p:nvSpPr>
        <p:spPr bwMode="auto">
          <a:xfrm>
            <a:off x="755525" y="2079634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29700" name="Group 33"/>
          <p:cNvGrpSpPr>
            <a:grpSpLocks/>
          </p:cNvGrpSpPr>
          <p:nvPr/>
        </p:nvGrpSpPr>
        <p:grpSpPr bwMode="auto">
          <a:xfrm>
            <a:off x="825375" y="1431934"/>
            <a:ext cx="1008063" cy="647700"/>
            <a:chOff x="1383" y="754"/>
            <a:chExt cx="635" cy="408"/>
          </a:xfrm>
        </p:grpSpPr>
        <p:sp>
          <p:nvSpPr>
            <p:cNvPr id="29745" name="Freeform 34"/>
            <p:cNvSpPr>
              <a:spLocks/>
            </p:cNvSpPr>
            <p:nvPr/>
          </p:nvSpPr>
          <p:spPr bwMode="auto">
            <a:xfrm>
              <a:off x="1383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  <p:grpSp>
          <p:nvGrpSpPr>
            <p:cNvPr id="29746" name="Group 35"/>
            <p:cNvGrpSpPr>
              <a:grpSpLocks/>
            </p:cNvGrpSpPr>
            <p:nvPr/>
          </p:nvGrpSpPr>
          <p:grpSpPr bwMode="auto">
            <a:xfrm>
              <a:off x="1564" y="754"/>
              <a:ext cx="272" cy="181"/>
              <a:chOff x="1746" y="708"/>
              <a:chExt cx="544" cy="227"/>
            </a:xfrm>
          </p:grpSpPr>
          <p:sp>
            <p:nvSpPr>
              <p:cNvPr id="29748" name="Freeform 36"/>
              <p:cNvSpPr>
                <a:spLocks/>
              </p:cNvSpPr>
              <p:nvPr/>
            </p:nvSpPr>
            <p:spPr bwMode="auto">
              <a:xfrm>
                <a:off x="1746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29749" name="Freeform 37"/>
              <p:cNvSpPr>
                <a:spLocks/>
              </p:cNvSpPr>
              <p:nvPr/>
            </p:nvSpPr>
            <p:spPr bwMode="auto">
              <a:xfrm flipH="1">
                <a:off x="2018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747" name="Freeform 38"/>
            <p:cNvSpPr>
              <a:spLocks/>
            </p:cNvSpPr>
            <p:nvPr/>
          </p:nvSpPr>
          <p:spPr bwMode="auto">
            <a:xfrm flipH="1">
              <a:off x="1837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29701" name="Line 39"/>
          <p:cNvSpPr>
            <a:spLocks noChangeShapeType="1"/>
          </p:cNvSpPr>
          <p:nvPr/>
        </p:nvSpPr>
        <p:spPr bwMode="auto">
          <a:xfrm>
            <a:off x="1330200" y="200819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9702" name="Text Box 40"/>
          <p:cNvSpPr txBox="1">
            <a:spLocks noChangeArrowheads="1"/>
          </p:cNvSpPr>
          <p:nvPr/>
        </p:nvSpPr>
        <p:spPr bwMode="auto">
          <a:xfrm>
            <a:off x="969838" y="2054234"/>
            <a:ext cx="72072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-</a:t>
            </a:r>
            <a:r>
              <a:rPr lang="it-IT" altLang="it-IT" sz="1800"/>
              <a:t>2</a:t>
            </a:r>
            <a:r>
              <a:rPr lang="it-IT" altLang="it-IT" sz="1800" i="1"/>
              <a:t>f</a:t>
            </a:r>
            <a:r>
              <a:rPr lang="it-IT" altLang="it-IT" sz="1800" i="1" baseline="-25000"/>
              <a:t>c</a:t>
            </a:r>
          </a:p>
        </p:txBody>
      </p:sp>
      <p:grpSp>
        <p:nvGrpSpPr>
          <p:cNvPr id="29703" name="Group 41"/>
          <p:cNvGrpSpPr>
            <a:grpSpLocks/>
          </p:cNvGrpSpPr>
          <p:nvPr/>
        </p:nvGrpSpPr>
        <p:grpSpPr bwMode="auto">
          <a:xfrm>
            <a:off x="7307138" y="1431934"/>
            <a:ext cx="1008062" cy="647700"/>
            <a:chOff x="1383" y="754"/>
            <a:chExt cx="635" cy="408"/>
          </a:xfrm>
        </p:grpSpPr>
        <p:sp>
          <p:nvSpPr>
            <p:cNvPr id="29740" name="Freeform 42"/>
            <p:cNvSpPr>
              <a:spLocks/>
            </p:cNvSpPr>
            <p:nvPr/>
          </p:nvSpPr>
          <p:spPr bwMode="auto">
            <a:xfrm>
              <a:off x="1383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  <p:grpSp>
          <p:nvGrpSpPr>
            <p:cNvPr id="29741" name="Group 43"/>
            <p:cNvGrpSpPr>
              <a:grpSpLocks/>
            </p:cNvGrpSpPr>
            <p:nvPr/>
          </p:nvGrpSpPr>
          <p:grpSpPr bwMode="auto">
            <a:xfrm>
              <a:off x="1564" y="754"/>
              <a:ext cx="272" cy="181"/>
              <a:chOff x="1746" y="708"/>
              <a:chExt cx="544" cy="227"/>
            </a:xfrm>
          </p:grpSpPr>
          <p:sp>
            <p:nvSpPr>
              <p:cNvPr id="29743" name="Freeform 44"/>
              <p:cNvSpPr>
                <a:spLocks/>
              </p:cNvSpPr>
              <p:nvPr/>
            </p:nvSpPr>
            <p:spPr bwMode="auto">
              <a:xfrm>
                <a:off x="1746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29744" name="Freeform 45"/>
              <p:cNvSpPr>
                <a:spLocks/>
              </p:cNvSpPr>
              <p:nvPr/>
            </p:nvSpPr>
            <p:spPr bwMode="auto">
              <a:xfrm flipH="1">
                <a:off x="2018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742" name="Freeform 46"/>
            <p:cNvSpPr>
              <a:spLocks/>
            </p:cNvSpPr>
            <p:nvPr/>
          </p:nvSpPr>
          <p:spPr bwMode="auto">
            <a:xfrm flipH="1">
              <a:off x="1837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29704" name="Line 47"/>
          <p:cNvSpPr>
            <a:spLocks noChangeShapeType="1"/>
          </p:cNvSpPr>
          <p:nvPr/>
        </p:nvSpPr>
        <p:spPr bwMode="auto">
          <a:xfrm>
            <a:off x="7810375" y="200819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9705" name="Text Box 48"/>
          <p:cNvSpPr txBox="1">
            <a:spLocks noChangeArrowheads="1"/>
          </p:cNvSpPr>
          <p:nvPr/>
        </p:nvSpPr>
        <p:spPr bwMode="auto">
          <a:xfrm>
            <a:off x="7451600" y="2054234"/>
            <a:ext cx="72072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2</a:t>
            </a:r>
            <a:r>
              <a:rPr lang="it-IT" altLang="it-IT" sz="1800" i="1"/>
              <a:t>f</a:t>
            </a:r>
            <a:r>
              <a:rPr lang="it-IT" altLang="it-IT" sz="1800" i="1" baseline="-25000"/>
              <a:t>c</a:t>
            </a:r>
          </a:p>
        </p:txBody>
      </p:sp>
      <p:sp>
        <p:nvSpPr>
          <p:cNvPr id="29707" name="Text Box 50"/>
          <p:cNvSpPr txBox="1">
            <a:spLocks noChangeArrowheads="1"/>
          </p:cNvSpPr>
          <p:nvPr/>
        </p:nvSpPr>
        <p:spPr bwMode="auto">
          <a:xfrm>
            <a:off x="6802313" y="2260187"/>
            <a:ext cx="108108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/>
              <a:t>2</a:t>
            </a:r>
            <a:r>
              <a:rPr lang="it-IT" altLang="it-IT" sz="1800" i="1" dirty="0"/>
              <a:t>f</a:t>
            </a:r>
            <a:r>
              <a:rPr lang="it-IT" altLang="it-IT" sz="1800" i="1" baseline="-25000" dirty="0"/>
              <a:t>c</a:t>
            </a:r>
            <a:r>
              <a:rPr lang="it-IT" altLang="it-IT" sz="1800" dirty="0"/>
              <a:t>-</a:t>
            </a:r>
            <a:r>
              <a:rPr lang="it-IT" altLang="it-IT" sz="1800" i="1" dirty="0"/>
              <a:t>W</a:t>
            </a:r>
          </a:p>
        </p:txBody>
      </p:sp>
      <p:sp>
        <p:nvSpPr>
          <p:cNvPr id="29708" name="Text Box 51"/>
          <p:cNvSpPr txBox="1">
            <a:spLocks noChangeArrowheads="1"/>
          </p:cNvSpPr>
          <p:nvPr/>
        </p:nvSpPr>
        <p:spPr bwMode="auto">
          <a:xfrm>
            <a:off x="7738938" y="2260187"/>
            <a:ext cx="108108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2</a:t>
            </a:r>
            <a:r>
              <a:rPr lang="it-IT" altLang="it-IT" sz="1800" i="1"/>
              <a:t>f</a:t>
            </a:r>
            <a:r>
              <a:rPr lang="it-IT" altLang="it-IT" sz="1800" i="1" baseline="-25000"/>
              <a:t>c</a:t>
            </a:r>
            <a:r>
              <a:rPr lang="it-IT" altLang="it-IT" sz="1800"/>
              <a:t>+</a:t>
            </a:r>
            <a:r>
              <a:rPr lang="it-IT" altLang="it-IT" sz="1800" i="1"/>
              <a:t>W</a:t>
            </a:r>
          </a:p>
        </p:txBody>
      </p:sp>
      <p:sp>
        <p:nvSpPr>
          <p:cNvPr id="29709" name="Text Box 52"/>
          <p:cNvSpPr txBox="1">
            <a:spLocks noChangeArrowheads="1"/>
          </p:cNvSpPr>
          <p:nvPr/>
        </p:nvSpPr>
        <p:spPr bwMode="auto">
          <a:xfrm>
            <a:off x="1257175" y="2260187"/>
            <a:ext cx="108108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-</a:t>
            </a:r>
            <a:r>
              <a:rPr lang="it-IT" altLang="it-IT" sz="1800"/>
              <a:t>2</a:t>
            </a:r>
            <a:r>
              <a:rPr lang="it-IT" altLang="it-IT" sz="1800" i="1"/>
              <a:t>f</a:t>
            </a:r>
            <a:r>
              <a:rPr lang="it-IT" altLang="it-IT" sz="1800" i="1" baseline="-25000"/>
              <a:t>c</a:t>
            </a:r>
            <a:r>
              <a:rPr lang="it-IT" altLang="it-IT" sz="1800"/>
              <a:t>+</a:t>
            </a:r>
            <a:r>
              <a:rPr lang="it-IT" altLang="it-IT" sz="1800" i="1"/>
              <a:t>W</a:t>
            </a:r>
          </a:p>
        </p:txBody>
      </p:sp>
      <p:sp>
        <p:nvSpPr>
          <p:cNvPr id="29710" name="Text Box 53"/>
          <p:cNvSpPr txBox="1">
            <a:spLocks noChangeArrowheads="1"/>
          </p:cNvSpPr>
          <p:nvPr/>
        </p:nvSpPr>
        <p:spPr bwMode="auto">
          <a:xfrm>
            <a:off x="250700" y="2260187"/>
            <a:ext cx="108108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-</a:t>
            </a:r>
            <a:r>
              <a:rPr lang="it-IT" altLang="it-IT" sz="1800"/>
              <a:t>2</a:t>
            </a:r>
            <a:r>
              <a:rPr lang="it-IT" altLang="it-IT" sz="1800" i="1"/>
              <a:t>f</a:t>
            </a:r>
            <a:r>
              <a:rPr lang="it-IT" altLang="it-IT" sz="1800" i="1" baseline="-25000"/>
              <a:t>c</a:t>
            </a:r>
            <a:r>
              <a:rPr lang="it-IT" altLang="it-IT" sz="1800"/>
              <a:t>-</a:t>
            </a:r>
            <a:r>
              <a:rPr lang="it-IT" altLang="it-IT" sz="1800" i="1"/>
              <a:t>W</a:t>
            </a:r>
          </a:p>
        </p:txBody>
      </p:sp>
      <p:sp>
        <p:nvSpPr>
          <p:cNvPr id="29711" name="Line 54"/>
          <p:cNvSpPr>
            <a:spLocks noChangeShapeType="1"/>
          </p:cNvSpPr>
          <p:nvPr/>
        </p:nvSpPr>
        <p:spPr bwMode="auto">
          <a:xfrm flipH="1" flipV="1">
            <a:off x="4568700" y="1124744"/>
            <a:ext cx="3175" cy="10628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9712" name="Line 68"/>
          <p:cNvSpPr>
            <a:spLocks noChangeShapeType="1"/>
          </p:cNvSpPr>
          <p:nvPr/>
        </p:nvSpPr>
        <p:spPr bwMode="auto">
          <a:xfrm>
            <a:off x="1833438" y="200819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9713" name="Line 69"/>
          <p:cNvSpPr>
            <a:spLocks noChangeShapeType="1"/>
          </p:cNvSpPr>
          <p:nvPr/>
        </p:nvSpPr>
        <p:spPr bwMode="auto">
          <a:xfrm>
            <a:off x="825375" y="200819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9714" name="Line 70"/>
          <p:cNvSpPr>
            <a:spLocks noChangeShapeType="1"/>
          </p:cNvSpPr>
          <p:nvPr/>
        </p:nvSpPr>
        <p:spPr bwMode="auto">
          <a:xfrm>
            <a:off x="8315200" y="200819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29715" name="Line 71"/>
          <p:cNvSpPr>
            <a:spLocks noChangeShapeType="1"/>
          </p:cNvSpPr>
          <p:nvPr/>
        </p:nvSpPr>
        <p:spPr bwMode="auto">
          <a:xfrm>
            <a:off x="7307138" y="200819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29716" name="Group 73"/>
          <p:cNvGrpSpPr>
            <a:grpSpLocks/>
          </p:cNvGrpSpPr>
          <p:nvPr/>
        </p:nvGrpSpPr>
        <p:grpSpPr bwMode="auto">
          <a:xfrm>
            <a:off x="4067050" y="1343565"/>
            <a:ext cx="1008063" cy="736069"/>
            <a:chOff x="1383" y="754"/>
            <a:chExt cx="635" cy="408"/>
          </a:xfrm>
        </p:grpSpPr>
        <p:sp>
          <p:nvSpPr>
            <p:cNvPr id="29735" name="Freeform 74"/>
            <p:cNvSpPr>
              <a:spLocks/>
            </p:cNvSpPr>
            <p:nvPr/>
          </p:nvSpPr>
          <p:spPr bwMode="auto">
            <a:xfrm>
              <a:off x="1383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  <p:grpSp>
          <p:nvGrpSpPr>
            <p:cNvPr id="29736" name="Group 75"/>
            <p:cNvGrpSpPr>
              <a:grpSpLocks/>
            </p:cNvGrpSpPr>
            <p:nvPr/>
          </p:nvGrpSpPr>
          <p:grpSpPr bwMode="auto">
            <a:xfrm>
              <a:off x="1564" y="754"/>
              <a:ext cx="272" cy="181"/>
              <a:chOff x="1746" y="708"/>
              <a:chExt cx="544" cy="227"/>
            </a:xfrm>
          </p:grpSpPr>
          <p:sp>
            <p:nvSpPr>
              <p:cNvPr id="29738" name="Freeform 76"/>
              <p:cNvSpPr>
                <a:spLocks/>
              </p:cNvSpPr>
              <p:nvPr/>
            </p:nvSpPr>
            <p:spPr bwMode="auto">
              <a:xfrm>
                <a:off x="1746" y="708"/>
                <a:ext cx="272" cy="231"/>
              </a:xfrm>
              <a:custGeom>
                <a:avLst/>
                <a:gdLst>
                  <a:gd name="T0" fmla="*/ 0 w 272"/>
                  <a:gd name="T1" fmla="*/ 247 h 227"/>
                  <a:gd name="T2" fmla="*/ 136 w 272"/>
                  <a:gd name="T3" fmla="*/ 51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29739" name="Freeform 77"/>
              <p:cNvSpPr>
                <a:spLocks/>
              </p:cNvSpPr>
              <p:nvPr/>
            </p:nvSpPr>
            <p:spPr bwMode="auto">
              <a:xfrm flipH="1">
                <a:off x="2018" y="708"/>
                <a:ext cx="272" cy="231"/>
              </a:xfrm>
              <a:custGeom>
                <a:avLst/>
                <a:gdLst>
                  <a:gd name="T0" fmla="*/ 0 w 272"/>
                  <a:gd name="T1" fmla="*/ 247 h 227"/>
                  <a:gd name="T2" fmla="*/ 136 w 272"/>
                  <a:gd name="T3" fmla="*/ 51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737" name="Freeform 78"/>
            <p:cNvSpPr>
              <a:spLocks/>
            </p:cNvSpPr>
            <p:nvPr/>
          </p:nvSpPr>
          <p:spPr bwMode="auto">
            <a:xfrm flipH="1">
              <a:off x="1837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29720" name="Text Box 82"/>
          <p:cNvSpPr txBox="1">
            <a:spLocks noChangeArrowheads="1"/>
          </p:cNvSpPr>
          <p:nvPr/>
        </p:nvSpPr>
        <p:spPr bwMode="auto">
          <a:xfrm>
            <a:off x="3562225" y="2054234"/>
            <a:ext cx="108108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-</a:t>
            </a:r>
            <a:r>
              <a:rPr lang="it-IT" altLang="it-IT" sz="1800" i="1"/>
              <a:t>W</a:t>
            </a:r>
          </a:p>
        </p:txBody>
      </p:sp>
      <p:sp>
        <p:nvSpPr>
          <p:cNvPr id="29721" name="Text Box 83"/>
          <p:cNvSpPr txBox="1">
            <a:spLocks noChangeArrowheads="1"/>
          </p:cNvSpPr>
          <p:nvPr/>
        </p:nvSpPr>
        <p:spPr bwMode="auto">
          <a:xfrm>
            <a:off x="4500438" y="2054234"/>
            <a:ext cx="108108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W</a:t>
            </a:r>
          </a:p>
        </p:txBody>
      </p:sp>
      <p:sp>
        <p:nvSpPr>
          <p:cNvPr id="29722" name="Text Box 84"/>
          <p:cNvSpPr txBox="1">
            <a:spLocks noChangeArrowheads="1"/>
          </p:cNvSpPr>
          <p:nvPr/>
        </p:nvSpPr>
        <p:spPr bwMode="auto">
          <a:xfrm>
            <a:off x="140494" y="791461"/>
            <a:ext cx="25923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cui spettro è:</a:t>
            </a:r>
          </a:p>
        </p:txBody>
      </p:sp>
      <p:sp>
        <p:nvSpPr>
          <p:cNvPr id="29723" name="Line 86"/>
          <p:cNvSpPr>
            <a:spLocks noChangeShapeType="1"/>
          </p:cNvSpPr>
          <p:nvPr/>
        </p:nvSpPr>
        <p:spPr bwMode="auto">
          <a:xfrm>
            <a:off x="755650" y="3967931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24" name="Text Box 103"/>
          <p:cNvSpPr txBox="1">
            <a:spLocks noChangeArrowheads="1"/>
          </p:cNvSpPr>
          <p:nvPr/>
        </p:nvSpPr>
        <p:spPr bwMode="auto">
          <a:xfrm>
            <a:off x="3301657" y="2975744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|H</a:t>
            </a:r>
            <a:r>
              <a:rPr lang="it-IT" altLang="it-IT" sz="1800" i="1" baseline="-25000"/>
              <a:t>LP </a:t>
            </a:r>
            <a:r>
              <a:rPr lang="it-IT" altLang="it-IT" sz="1800"/>
              <a:t>(</a:t>
            </a:r>
            <a:r>
              <a:rPr lang="it-IT" altLang="it-IT" sz="1800" i="1" dirty="0" err="1"/>
              <a:t>f</a:t>
            </a:r>
            <a:r>
              <a:rPr lang="it-IT" altLang="it-IT" sz="1800" dirty="0"/>
              <a:t>)|</a:t>
            </a:r>
            <a:endParaRPr lang="it-IT" altLang="it-IT" sz="1800" baseline="-25000" dirty="0"/>
          </a:p>
        </p:txBody>
      </p:sp>
      <p:sp>
        <p:nvSpPr>
          <p:cNvPr id="29725" name="Line 108"/>
          <p:cNvSpPr>
            <a:spLocks noChangeShapeType="1"/>
          </p:cNvSpPr>
          <p:nvPr/>
        </p:nvSpPr>
        <p:spPr bwMode="auto">
          <a:xfrm flipV="1">
            <a:off x="4572000" y="2924944"/>
            <a:ext cx="0" cy="125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26" name="Text Box 122"/>
          <p:cNvSpPr txBox="1">
            <a:spLocks noChangeArrowheads="1"/>
          </p:cNvSpPr>
          <p:nvPr/>
        </p:nvSpPr>
        <p:spPr bwMode="auto">
          <a:xfrm>
            <a:off x="3562350" y="3942531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/>
              <a:t>-</a:t>
            </a:r>
            <a:r>
              <a:rPr lang="it-IT" altLang="it-IT" sz="1800" i="1" dirty="0" err="1"/>
              <a:t>W</a:t>
            </a:r>
            <a:endParaRPr lang="it-IT" altLang="it-IT" sz="1800" i="1" dirty="0"/>
          </a:p>
        </p:txBody>
      </p:sp>
      <p:sp>
        <p:nvSpPr>
          <p:cNvPr id="29727" name="Text Box 123"/>
          <p:cNvSpPr txBox="1">
            <a:spLocks noChangeArrowheads="1"/>
          </p:cNvSpPr>
          <p:nvPr/>
        </p:nvSpPr>
        <p:spPr bwMode="auto">
          <a:xfrm>
            <a:off x="4500563" y="3942531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W</a:t>
            </a:r>
          </a:p>
        </p:txBody>
      </p:sp>
      <p:sp>
        <p:nvSpPr>
          <p:cNvPr id="29728" name="Text Box 124"/>
          <p:cNvSpPr txBox="1">
            <a:spLocks noChangeArrowheads="1"/>
          </p:cNvSpPr>
          <p:nvPr/>
        </p:nvSpPr>
        <p:spPr bwMode="auto">
          <a:xfrm>
            <a:off x="8243763" y="2055821"/>
            <a:ext cx="72072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f</a:t>
            </a:r>
            <a:endParaRPr lang="it-IT" altLang="it-IT" sz="1800" i="1" baseline="-25000"/>
          </a:p>
        </p:txBody>
      </p:sp>
      <p:sp>
        <p:nvSpPr>
          <p:cNvPr id="29729" name="Text Box 125"/>
          <p:cNvSpPr txBox="1">
            <a:spLocks noChangeArrowheads="1"/>
          </p:cNvSpPr>
          <p:nvPr/>
        </p:nvSpPr>
        <p:spPr bwMode="auto">
          <a:xfrm>
            <a:off x="8243888" y="405192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f</a:t>
            </a:r>
            <a:endParaRPr lang="it-IT" altLang="it-IT" sz="1800" i="1" baseline="-25000"/>
          </a:p>
        </p:txBody>
      </p:sp>
      <p:sp>
        <p:nvSpPr>
          <p:cNvPr id="29730" name="Line 126"/>
          <p:cNvSpPr>
            <a:spLocks noChangeShapeType="1"/>
          </p:cNvSpPr>
          <p:nvPr/>
        </p:nvSpPr>
        <p:spPr bwMode="auto">
          <a:xfrm>
            <a:off x="4067175" y="3534544"/>
            <a:ext cx="10096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31" name="Line 127"/>
          <p:cNvSpPr>
            <a:spLocks noChangeShapeType="1"/>
          </p:cNvSpPr>
          <p:nvPr/>
        </p:nvSpPr>
        <p:spPr bwMode="auto">
          <a:xfrm>
            <a:off x="5076825" y="3534544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32" name="Line 128"/>
          <p:cNvSpPr>
            <a:spLocks noChangeShapeType="1"/>
          </p:cNvSpPr>
          <p:nvPr/>
        </p:nvSpPr>
        <p:spPr bwMode="auto">
          <a:xfrm>
            <a:off x="4067175" y="3534544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33" name="Text Box 129"/>
          <p:cNvSpPr txBox="1">
            <a:spLocks noChangeArrowheads="1"/>
          </p:cNvSpPr>
          <p:nvPr/>
        </p:nvSpPr>
        <p:spPr bwMode="auto">
          <a:xfrm>
            <a:off x="4500563" y="3174181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ttangolo 54"/>
              <p:cNvSpPr/>
              <p:nvPr/>
            </p:nvSpPr>
            <p:spPr>
              <a:xfrm>
                <a:off x="5557916" y="6125235"/>
                <a:ext cx="1892890" cy="628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𝑟</m:t>
                          </m:r>
                        </m:e>
                        <m:sub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𝐿𝑃</m:t>
                          </m:r>
                        </m:sub>
                      </m:sSub>
                      <m:d>
                        <m:dPr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ttangolo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916" y="6125235"/>
                <a:ext cx="1892890" cy="6281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ttangolo 56"/>
              <p:cNvSpPr/>
              <p:nvPr/>
            </p:nvSpPr>
            <p:spPr>
              <a:xfrm>
                <a:off x="4527207" y="908128"/>
                <a:ext cx="951158" cy="3785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|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𝑅</m:t>
                      </m:r>
                      <m:d>
                        <m:dPr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|</m:t>
                      </m:r>
                    </m:oMath>
                  </m:oMathPara>
                </a14:m>
                <a:endParaRPr lang="it-IT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ettangolo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207" y="908128"/>
                <a:ext cx="951158" cy="378565"/>
              </a:xfrm>
              <a:prstGeom prst="rect">
                <a:avLst/>
              </a:prstGeom>
              <a:blipFill rotWithShape="0">
                <a:blip r:embed="rId4"/>
                <a:stretch>
                  <a:fillRect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 Box 84"/>
          <p:cNvSpPr txBox="1">
            <a:spLocks noChangeArrowheads="1"/>
          </p:cNvSpPr>
          <p:nvPr/>
        </p:nvSpPr>
        <p:spPr bwMode="auto">
          <a:xfrm>
            <a:off x="173833" y="4289677"/>
            <a:ext cx="4543393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Lo spettro del 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segnale filtrato è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>
            <a:off x="755650" y="5416581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80" name="Line 54"/>
          <p:cNvSpPr>
            <a:spLocks noChangeShapeType="1"/>
          </p:cNvSpPr>
          <p:nvPr/>
        </p:nvSpPr>
        <p:spPr bwMode="auto">
          <a:xfrm flipH="1" flipV="1">
            <a:off x="4566446" y="4509120"/>
            <a:ext cx="6348" cy="9649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85" name="Group 73"/>
          <p:cNvGrpSpPr>
            <a:grpSpLocks/>
          </p:cNvGrpSpPr>
          <p:nvPr/>
        </p:nvGrpSpPr>
        <p:grpSpPr bwMode="auto">
          <a:xfrm>
            <a:off x="4067175" y="4725502"/>
            <a:ext cx="1008063" cy="691079"/>
            <a:chOff x="1383" y="754"/>
            <a:chExt cx="635" cy="408"/>
          </a:xfrm>
        </p:grpSpPr>
        <p:sp>
          <p:nvSpPr>
            <p:cNvPr id="86" name="Freeform 74"/>
            <p:cNvSpPr>
              <a:spLocks/>
            </p:cNvSpPr>
            <p:nvPr/>
          </p:nvSpPr>
          <p:spPr bwMode="auto">
            <a:xfrm>
              <a:off x="1383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  <p:grpSp>
          <p:nvGrpSpPr>
            <p:cNvPr id="87" name="Group 75"/>
            <p:cNvGrpSpPr>
              <a:grpSpLocks/>
            </p:cNvGrpSpPr>
            <p:nvPr/>
          </p:nvGrpSpPr>
          <p:grpSpPr bwMode="auto">
            <a:xfrm>
              <a:off x="1564" y="754"/>
              <a:ext cx="272" cy="181"/>
              <a:chOff x="1746" y="708"/>
              <a:chExt cx="544" cy="227"/>
            </a:xfrm>
          </p:grpSpPr>
          <p:sp>
            <p:nvSpPr>
              <p:cNvPr id="89" name="Freeform 76"/>
              <p:cNvSpPr>
                <a:spLocks/>
              </p:cNvSpPr>
              <p:nvPr/>
            </p:nvSpPr>
            <p:spPr bwMode="auto">
              <a:xfrm>
                <a:off x="1746" y="708"/>
                <a:ext cx="272" cy="231"/>
              </a:xfrm>
              <a:custGeom>
                <a:avLst/>
                <a:gdLst>
                  <a:gd name="T0" fmla="*/ 0 w 272"/>
                  <a:gd name="T1" fmla="*/ 247 h 227"/>
                  <a:gd name="T2" fmla="*/ 136 w 272"/>
                  <a:gd name="T3" fmla="*/ 51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Freeform 77"/>
              <p:cNvSpPr>
                <a:spLocks/>
              </p:cNvSpPr>
              <p:nvPr/>
            </p:nvSpPr>
            <p:spPr bwMode="auto">
              <a:xfrm flipH="1">
                <a:off x="2018" y="708"/>
                <a:ext cx="272" cy="231"/>
              </a:xfrm>
              <a:custGeom>
                <a:avLst/>
                <a:gdLst>
                  <a:gd name="T0" fmla="*/ 0 w 272"/>
                  <a:gd name="T1" fmla="*/ 247 h 227"/>
                  <a:gd name="T2" fmla="*/ 136 w 272"/>
                  <a:gd name="T3" fmla="*/ 51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8" name="Freeform 78"/>
            <p:cNvSpPr>
              <a:spLocks/>
            </p:cNvSpPr>
            <p:nvPr/>
          </p:nvSpPr>
          <p:spPr bwMode="auto">
            <a:xfrm flipH="1">
              <a:off x="1837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tx1"/>
                </a:solidFill>
              </a:endParaRPr>
            </a:p>
          </p:txBody>
        </p:sp>
      </p:grpSp>
      <p:sp>
        <p:nvSpPr>
          <p:cNvPr id="91" name="Text Box 82"/>
          <p:cNvSpPr txBox="1">
            <a:spLocks noChangeArrowheads="1"/>
          </p:cNvSpPr>
          <p:nvPr/>
        </p:nvSpPr>
        <p:spPr bwMode="auto">
          <a:xfrm>
            <a:off x="3562350" y="5473454"/>
            <a:ext cx="108108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/>
              <a:t>-</a:t>
            </a:r>
            <a:r>
              <a:rPr lang="it-IT" altLang="it-IT" sz="1800" i="1" dirty="0" err="1"/>
              <a:t>W</a:t>
            </a:r>
            <a:endParaRPr lang="it-IT" altLang="it-IT" sz="1800" i="1" dirty="0"/>
          </a:p>
        </p:txBody>
      </p:sp>
      <p:sp>
        <p:nvSpPr>
          <p:cNvPr id="92" name="Text Box 83"/>
          <p:cNvSpPr txBox="1">
            <a:spLocks noChangeArrowheads="1"/>
          </p:cNvSpPr>
          <p:nvPr/>
        </p:nvSpPr>
        <p:spPr bwMode="auto">
          <a:xfrm>
            <a:off x="4500563" y="5473454"/>
            <a:ext cx="108108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W</a:t>
            </a:r>
          </a:p>
        </p:txBody>
      </p:sp>
      <p:sp>
        <p:nvSpPr>
          <p:cNvPr id="93" name="Text Box 124"/>
          <p:cNvSpPr txBox="1">
            <a:spLocks noChangeArrowheads="1"/>
          </p:cNvSpPr>
          <p:nvPr/>
        </p:nvSpPr>
        <p:spPr bwMode="auto">
          <a:xfrm>
            <a:off x="8243888" y="5475041"/>
            <a:ext cx="72072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f</a:t>
            </a:r>
            <a:endParaRPr lang="it-IT" altLang="it-IT" sz="1800" i="1" baseline="-25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ttangolo 93"/>
              <p:cNvSpPr/>
              <p:nvPr/>
            </p:nvSpPr>
            <p:spPr>
              <a:xfrm>
                <a:off x="4570844" y="4581128"/>
                <a:ext cx="1178721" cy="3785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|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𝐿𝑃</m:t>
                          </m:r>
                        </m:sub>
                      </m:sSub>
                      <m:d>
                        <m:dPr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|</m:t>
                      </m:r>
                    </m:oMath>
                  </m:oMathPara>
                </a14:m>
                <a:endParaRPr lang="it-IT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4" name="Rettangolo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844" y="4581128"/>
                <a:ext cx="1178721" cy="378565"/>
              </a:xfrm>
              <a:prstGeom prst="rect">
                <a:avLst/>
              </a:prstGeom>
              <a:blipFill rotWithShape="0">
                <a:blip r:embed="rId5"/>
                <a:stretch>
                  <a:fillRect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 Box 84"/>
          <p:cNvSpPr txBox="1">
            <a:spLocks noChangeArrowheads="1"/>
          </p:cNvSpPr>
          <p:nvPr/>
        </p:nvSpPr>
        <p:spPr bwMode="auto">
          <a:xfrm>
            <a:off x="247540" y="5794062"/>
            <a:ext cx="6629369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cui espressione nel dominio del tempo è: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Modulazione</a:t>
            </a:r>
            <a:r>
              <a:rPr lang="en-US" dirty="0"/>
              <a:t> </a:t>
            </a:r>
            <a:r>
              <a:rPr lang="en-US" dirty="0" err="1"/>
              <a:t>Analogica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66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176</Words>
  <Application>Microsoft Macintosh PowerPoint</Application>
  <PresentationFormat>Presentazione su schermo (4:3)</PresentationFormat>
  <Paragraphs>48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Modulazione Analogica</vt:lpstr>
      <vt:lpstr>Modulazione Analogica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104</cp:revision>
  <cp:lastPrinted>1601-01-01T00:00:00Z</cp:lastPrinted>
  <dcterms:created xsi:type="dcterms:W3CDTF">2014-02-26T18:00:47Z</dcterms:created>
  <dcterms:modified xsi:type="dcterms:W3CDTF">2022-09-30T08:46:44Z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