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57" r:id="rId3"/>
    <p:sldId id="258" r:id="rId4"/>
    <p:sldId id="262" r:id="rId5"/>
    <p:sldId id="284" r:id="rId6"/>
    <p:sldId id="264" r:id="rId7"/>
    <p:sldId id="267" r:id="rId8"/>
    <p:sldId id="268" r:id="rId9"/>
    <p:sldId id="263" r:id="rId10"/>
    <p:sldId id="265" r:id="rId11"/>
    <p:sldId id="266" r:id="rId12"/>
    <p:sldId id="269" r:id="rId13"/>
    <p:sldId id="270" r:id="rId14"/>
    <p:sldId id="271" r:id="rId15"/>
    <p:sldId id="259" r:id="rId16"/>
    <p:sldId id="260" r:id="rId17"/>
    <p:sldId id="272" r:id="rId18"/>
    <p:sldId id="273" r:id="rId19"/>
    <p:sldId id="274" r:id="rId20"/>
    <p:sldId id="275" r:id="rId21"/>
    <p:sldId id="278" r:id="rId22"/>
    <p:sldId id="276" r:id="rId23"/>
    <p:sldId id="277" r:id="rId24"/>
    <p:sldId id="279" r:id="rId25"/>
    <p:sldId id="280" r:id="rId26"/>
    <p:sldId id="281" r:id="rId27"/>
    <p:sldId id="283" r:id="rId28"/>
    <p:sldId id="282" r:id="rId29"/>
    <p:sldId id="285" r:id="rId30"/>
    <p:sldId id="286" r:id="rId31"/>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4FCE034-8F8D-0FA8-3130-5CD3C4AC4146}" v="4" dt="2023-03-05T12:11:08.096"/>
    <p1510:client id="{FCE35B0F-86D3-7021-8F4B-6C8E1A5F9C23}" v="32" dt="2023-03-05T12:03:47.64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6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ena Chianese" userId="S::elena.chianese@uniparthenope.it::0ecc1a1a-8227-4358-bb17-8fdd79992b0e" providerId="AD" clId="Web-{FCE35B0F-86D3-7021-8F4B-6C8E1A5F9C23}"/>
    <pc:docChg chg="modSld">
      <pc:chgData name="Elena Chianese" userId="S::elena.chianese@uniparthenope.it::0ecc1a1a-8227-4358-bb17-8fdd79992b0e" providerId="AD" clId="Web-{FCE35B0F-86D3-7021-8F4B-6C8E1A5F9C23}" dt="2023-03-05T12:03:47.641" v="17" actId="20577"/>
      <pc:docMkLst>
        <pc:docMk/>
      </pc:docMkLst>
      <pc:sldChg chg="delSp modSp">
        <pc:chgData name="Elena Chianese" userId="S::elena.chianese@uniparthenope.it::0ecc1a1a-8227-4358-bb17-8fdd79992b0e" providerId="AD" clId="Web-{FCE35B0F-86D3-7021-8F4B-6C8E1A5F9C23}" dt="2023-03-05T12:03:10.968" v="13" actId="20577"/>
        <pc:sldMkLst>
          <pc:docMk/>
          <pc:sldMk cId="1503021766" sldId="256"/>
        </pc:sldMkLst>
        <pc:spChg chg="mod">
          <ac:chgData name="Elena Chianese" userId="S::elena.chianese@uniparthenope.it::0ecc1a1a-8227-4358-bb17-8fdd79992b0e" providerId="AD" clId="Web-{FCE35B0F-86D3-7021-8F4B-6C8E1A5F9C23}" dt="2023-03-05T12:02:57.639" v="7" actId="20577"/>
          <ac:spMkLst>
            <pc:docMk/>
            <pc:sldMk cId="1503021766" sldId="256"/>
            <ac:spMk id="4" creationId="{00000000-0000-0000-0000-000000000000}"/>
          </ac:spMkLst>
        </pc:spChg>
        <pc:spChg chg="del mod">
          <ac:chgData name="Elena Chianese" userId="S::elena.chianese@uniparthenope.it::0ecc1a1a-8227-4358-bb17-8fdd79992b0e" providerId="AD" clId="Web-{FCE35B0F-86D3-7021-8F4B-6C8E1A5F9C23}" dt="2023-03-05T12:03:04.655" v="10"/>
          <ac:spMkLst>
            <pc:docMk/>
            <pc:sldMk cId="1503021766" sldId="256"/>
            <ac:spMk id="5" creationId="{00000000-0000-0000-0000-000000000000}"/>
          </ac:spMkLst>
        </pc:spChg>
        <pc:spChg chg="mod">
          <ac:chgData name="Elena Chianese" userId="S::elena.chianese@uniparthenope.it::0ecc1a1a-8227-4358-bb17-8fdd79992b0e" providerId="AD" clId="Web-{FCE35B0F-86D3-7021-8F4B-6C8E1A5F9C23}" dt="2023-03-05T12:03:10.968" v="13" actId="20577"/>
          <ac:spMkLst>
            <pc:docMk/>
            <pc:sldMk cId="1503021766" sldId="256"/>
            <ac:spMk id="6" creationId="{00000000-0000-0000-0000-000000000000}"/>
          </ac:spMkLst>
        </pc:spChg>
      </pc:sldChg>
      <pc:sldChg chg="modSp">
        <pc:chgData name="Elena Chianese" userId="S::elena.chianese@uniparthenope.it::0ecc1a1a-8227-4358-bb17-8fdd79992b0e" providerId="AD" clId="Web-{FCE35B0F-86D3-7021-8F4B-6C8E1A5F9C23}" dt="2023-03-05T12:03:47.641" v="17" actId="20577"/>
        <pc:sldMkLst>
          <pc:docMk/>
          <pc:sldMk cId="2932825941" sldId="257"/>
        </pc:sldMkLst>
        <pc:spChg chg="mod">
          <ac:chgData name="Elena Chianese" userId="S::elena.chianese@uniparthenope.it::0ecc1a1a-8227-4358-bb17-8fdd79992b0e" providerId="AD" clId="Web-{FCE35B0F-86D3-7021-8F4B-6C8E1A5F9C23}" dt="2023-03-05T12:03:47.641" v="17" actId="20577"/>
          <ac:spMkLst>
            <pc:docMk/>
            <pc:sldMk cId="2932825941" sldId="257"/>
            <ac:spMk id="8" creationId="{00000000-0000-0000-0000-000000000000}"/>
          </ac:spMkLst>
        </pc:spChg>
      </pc:sldChg>
    </pc:docChg>
  </pc:docChgLst>
  <pc:docChgLst>
    <pc:chgData name="Elena Chianese" userId="S::elena.chianese@uniparthenope.it::0ecc1a1a-8227-4358-bb17-8fdd79992b0e" providerId="AD" clId="Web-{D4FCE034-8F8D-0FA8-3130-5CD3C4AC4146}"/>
    <pc:docChg chg="modSld">
      <pc:chgData name="Elena Chianese" userId="S::elena.chianese@uniparthenope.it::0ecc1a1a-8227-4358-bb17-8fdd79992b0e" providerId="AD" clId="Web-{D4FCE034-8F8D-0FA8-3130-5CD3C4AC4146}" dt="2023-03-05T12:11:04.955" v="0" actId="20577"/>
      <pc:docMkLst>
        <pc:docMk/>
      </pc:docMkLst>
      <pc:sldChg chg="modSp">
        <pc:chgData name="Elena Chianese" userId="S::elena.chianese@uniparthenope.it::0ecc1a1a-8227-4358-bb17-8fdd79992b0e" providerId="AD" clId="Web-{D4FCE034-8F8D-0FA8-3130-5CD3C4AC4146}" dt="2023-03-05T12:11:04.955" v="0" actId="20577"/>
        <pc:sldMkLst>
          <pc:docMk/>
          <pc:sldMk cId="1503021766" sldId="256"/>
        </pc:sldMkLst>
        <pc:spChg chg="mod">
          <ac:chgData name="Elena Chianese" userId="S::elena.chianese@uniparthenope.it::0ecc1a1a-8227-4358-bb17-8fdd79992b0e" providerId="AD" clId="Web-{D4FCE034-8F8D-0FA8-3130-5CD3C4AC4146}" dt="2023-03-05T12:11:04.955" v="0" actId="20577"/>
          <ac:spMkLst>
            <pc:docMk/>
            <pc:sldMk cId="1503021766" sldId="256"/>
            <ac:spMk id="6"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FF453F-7502-4B04-9B7C-4EEBD07B2485}" type="datetimeFigureOut">
              <a:rPr lang="it-IT" smtClean="0"/>
              <a:t>12/03/2023</a:t>
            </a:fld>
            <a:endParaRPr lang="it-IT"/>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8F3E82-493D-4C77-BE80-131C2A50AEA0}" type="slidenum">
              <a:rPr lang="it-IT" smtClean="0"/>
              <a:t>‹#›</a:t>
            </a:fld>
            <a:endParaRPr lang="it-IT"/>
          </a:p>
        </p:txBody>
      </p:sp>
    </p:spTree>
    <p:extLst>
      <p:ext uri="{BB962C8B-B14F-4D97-AF65-F5344CB8AC3E}">
        <p14:creationId xmlns:p14="http://schemas.microsoft.com/office/powerpoint/2010/main" val="2641095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10"/>
          </p:nvPr>
        </p:nvSpPr>
        <p:spPr/>
        <p:txBody>
          <a:bodyPr/>
          <a:lstStyle/>
          <a:p>
            <a:fld id="{098F3E82-493D-4C77-BE80-131C2A50AEA0}" type="slidenum">
              <a:rPr lang="it-IT" smtClean="0"/>
              <a:t>1</a:t>
            </a:fld>
            <a:endParaRPr lang="it-IT"/>
          </a:p>
        </p:txBody>
      </p:sp>
    </p:spTree>
    <p:extLst>
      <p:ext uri="{BB962C8B-B14F-4D97-AF65-F5344CB8AC3E}">
        <p14:creationId xmlns:p14="http://schemas.microsoft.com/office/powerpoint/2010/main" val="41556769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it-IT" altLang="it-IT"/>
          </a:p>
        </p:txBody>
      </p:sp>
      <p:sp>
        <p:nvSpPr>
          <p:cNvPr id="35844"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fld id="{01DB106B-B269-4EAA-8A68-E3D5DA6AE072}" type="slidenum">
              <a:rPr lang="it-IT" altLang="it-IT" sz="1200"/>
              <a:pPr/>
              <a:t>7</a:t>
            </a:fld>
            <a:endParaRPr lang="it-IT" altLang="it-IT" sz="1200"/>
          </a:p>
        </p:txBody>
      </p:sp>
    </p:spTree>
    <p:extLst>
      <p:ext uri="{BB962C8B-B14F-4D97-AF65-F5344CB8AC3E}">
        <p14:creationId xmlns:p14="http://schemas.microsoft.com/office/powerpoint/2010/main" val="4259296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fld id="{098F3E82-493D-4C77-BE80-131C2A50AEA0}" type="slidenum">
              <a:rPr lang="it-IT" smtClean="0"/>
              <a:t>23</a:t>
            </a:fld>
            <a:endParaRPr lang="it-IT"/>
          </a:p>
        </p:txBody>
      </p:sp>
    </p:spTree>
    <p:extLst>
      <p:ext uri="{BB962C8B-B14F-4D97-AF65-F5344CB8AC3E}">
        <p14:creationId xmlns:p14="http://schemas.microsoft.com/office/powerpoint/2010/main" val="6985511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t-IT"/>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t-IT"/>
          </a:p>
        </p:txBody>
      </p:sp>
      <p:sp>
        <p:nvSpPr>
          <p:cNvPr id="4" name="Date Placeholder 3"/>
          <p:cNvSpPr>
            <a:spLocks noGrp="1"/>
          </p:cNvSpPr>
          <p:nvPr>
            <p:ph type="dt" sz="half" idx="10"/>
          </p:nvPr>
        </p:nvSpPr>
        <p:spPr/>
        <p:txBody>
          <a:bodyPr/>
          <a:lstStyle/>
          <a:p>
            <a:fld id="{992D6063-8BA5-4377-AAB7-308750D010B4}" type="datetime1">
              <a:rPr lang="it-IT" smtClean="0"/>
              <a:t>12/03/2023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0D630363-F47A-4D24-8CDA-6A349110FD99}" type="slidenum">
              <a:rPr lang="it-IT" smtClean="0"/>
              <a:t>‹#›</a:t>
            </a:fld>
            <a:endParaRPr lang="it-IT"/>
          </a:p>
        </p:txBody>
      </p:sp>
    </p:spTree>
    <p:extLst>
      <p:ext uri="{BB962C8B-B14F-4D97-AF65-F5344CB8AC3E}">
        <p14:creationId xmlns:p14="http://schemas.microsoft.com/office/powerpoint/2010/main" val="6832932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t-IT"/>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p:cNvSpPr>
            <a:spLocks noGrp="1"/>
          </p:cNvSpPr>
          <p:nvPr>
            <p:ph type="dt" sz="half" idx="10"/>
          </p:nvPr>
        </p:nvSpPr>
        <p:spPr/>
        <p:txBody>
          <a:bodyPr/>
          <a:lstStyle/>
          <a:p>
            <a:fld id="{DEC7C1C6-8B6B-44DB-881E-41FF183A199A}" type="datetime1">
              <a:rPr lang="it-IT" smtClean="0"/>
              <a:t>12/03/2023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0D630363-F47A-4D24-8CDA-6A349110FD99}" type="slidenum">
              <a:rPr lang="it-IT" smtClean="0"/>
              <a:t>‹#›</a:t>
            </a:fld>
            <a:endParaRPr lang="it-IT"/>
          </a:p>
        </p:txBody>
      </p:sp>
    </p:spTree>
    <p:extLst>
      <p:ext uri="{BB962C8B-B14F-4D97-AF65-F5344CB8AC3E}">
        <p14:creationId xmlns:p14="http://schemas.microsoft.com/office/powerpoint/2010/main" val="40840562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it-IT"/>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p:cNvSpPr>
            <a:spLocks noGrp="1"/>
          </p:cNvSpPr>
          <p:nvPr>
            <p:ph type="dt" sz="half" idx="10"/>
          </p:nvPr>
        </p:nvSpPr>
        <p:spPr/>
        <p:txBody>
          <a:bodyPr/>
          <a:lstStyle/>
          <a:p>
            <a:fld id="{94C3B386-3833-4906-8F6B-4F46B5950F64}" type="datetime1">
              <a:rPr lang="it-IT" smtClean="0"/>
              <a:t>12/03/2023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0D630363-F47A-4D24-8CDA-6A349110FD99}" type="slidenum">
              <a:rPr lang="it-IT" smtClean="0"/>
              <a:t>‹#›</a:t>
            </a:fld>
            <a:endParaRPr lang="it-IT"/>
          </a:p>
        </p:txBody>
      </p:sp>
    </p:spTree>
    <p:extLst>
      <p:ext uri="{BB962C8B-B14F-4D97-AF65-F5344CB8AC3E}">
        <p14:creationId xmlns:p14="http://schemas.microsoft.com/office/powerpoint/2010/main" val="3659321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t-IT"/>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p:cNvSpPr>
            <a:spLocks noGrp="1"/>
          </p:cNvSpPr>
          <p:nvPr>
            <p:ph type="dt" sz="half" idx="10"/>
          </p:nvPr>
        </p:nvSpPr>
        <p:spPr/>
        <p:txBody>
          <a:bodyPr/>
          <a:lstStyle/>
          <a:p>
            <a:fld id="{40A56F00-1A9F-4A66-BEB3-7F00BC6260BC}" type="datetime1">
              <a:rPr lang="it-IT" smtClean="0"/>
              <a:t>12/03/2023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0D630363-F47A-4D24-8CDA-6A349110FD99}" type="slidenum">
              <a:rPr lang="it-IT" smtClean="0"/>
              <a:t>‹#›</a:t>
            </a:fld>
            <a:endParaRPr lang="it-IT"/>
          </a:p>
        </p:txBody>
      </p:sp>
    </p:spTree>
    <p:extLst>
      <p:ext uri="{BB962C8B-B14F-4D97-AF65-F5344CB8AC3E}">
        <p14:creationId xmlns:p14="http://schemas.microsoft.com/office/powerpoint/2010/main" val="194484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it-IT"/>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B80DFB-F2C0-4EF7-A87F-7A7DF1A0D5B7}" type="datetime1">
              <a:rPr lang="it-IT" smtClean="0"/>
              <a:t>12/03/2023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0D630363-F47A-4D24-8CDA-6A349110FD99}" type="slidenum">
              <a:rPr lang="it-IT" smtClean="0"/>
              <a:t>‹#›</a:t>
            </a:fld>
            <a:endParaRPr lang="it-IT"/>
          </a:p>
        </p:txBody>
      </p:sp>
    </p:spTree>
    <p:extLst>
      <p:ext uri="{BB962C8B-B14F-4D97-AF65-F5344CB8AC3E}">
        <p14:creationId xmlns:p14="http://schemas.microsoft.com/office/powerpoint/2010/main" val="143815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t-IT"/>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Date Placeholder 4"/>
          <p:cNvSpPr>
            <a:spLocks noGrp="1"/>
          </p:cNvSpPr>
          <p:nvPr>
            <p:ph type="dt" sz="half" idx="10"/>
          </p:nvPr>
        </p:nvSpPr>
        <p:spPr/>
        <p:txBody>
          <a:bodyPr/>
          <a:lstStyle/>
          <a:p>
            <a:fld id="{6D011564-3515-4A29-84FC-C4D73C5C45FE}" type="datetime1">
              <a:rPr lang="it-IT" smtClean="0"/>
              <a:t>12/03/2023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0D630363-F47A-4D24-8CDA-6A349110FD99}" type="slidenum">
              <a:rPr lang="it-IT" smtClean="0"/>
              <a:t>‹#›</a:t>
            </a:fld>
            <a:endParaRPr lang="it-IT"/>
          </a:p>
        </p:txBody>
      </p:sp>
    </p:spTree>
    <p:extLst>
      <p:ext uri="{BB962C8B-B14F-4D97-AF65-F5344CB8AC3E}">
        <p14:creationId xmlns:p14="http://schemas.microsoft.com/office/powerpoint/2010/main" val="16971834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it-IT"/>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7" name="Date Placeholder 6"/>
          <p:cNvSpPr>
            <a:spLocks noGrp="1"/>
          </p:cNvSpPr>
          <p:nvPr>
            <p:ph type="dt" sz="half" idx="10"/>
          </p:nvPr>
        </p:nvSpPr>
        <p:spPr/>
        <p:txBody>
          <a:bodyPr/>
          <a:lstStyle/>
          <a:p>
            <a:fld id="{3590EF87-BCA4-4C48-8C89-CB66735C2293}" type="datetime1">
              <a:rPr lang="it-IT" smtClean="0"/>
              <a:t>12/03/2023</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0D630363-F47A-4D24-8CDA-6A349110FD99}" type="slidenum">
              <a:rPr lang="it-IT" smtClean="0"/>
              <a:t>‹#›</a:t>
            </a:fld>
            <a:endParaRPr lang="it-IT"/>
          </a:p>
        </p:txBody>
      </p:sp>
    </p:spTree>
    <p:extLst>
      <p:ext uri="{BB962C8B-B14F-4D97-AF65-F5344CB8AC3E}">
        <p14:creationId xmlns:p14="http://schemas.microsoft.com/office/powerpoint/2010/main" val="1069914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t-IT"/>
          </a:p>
        </p:txBody>
      </p:sp>
      <p:sp>
        <p:nvSpPr>
          <p:cNvPr id="3" name="Date Placeholder 2"/>
          <p:cNvSpPr>
            <a:spLocks noGrp="1"/>
          </p:cNvSpPr>
          <p:nvPr>
            <p:ph type="dt" sz="half" idx="10"/>
          </p:nvPr>
        </p:nvSpPr>
        <p:spPr/>
        <p:txBody>
          <a:bodyPr/>
          <a:lstStyle/>
          <a:p>
            <a:fld id="{85A41125-9561-4901-9ACF-A927B4C352EC}" type="datetime1">
              <a:rPr lang="it-IT" smtClean="0"/>
              <a:t>12/03/2023</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0D630363-F47A-4D24-8CDA-6A349110FD99}" type="slidenum">
              <a:rPr lang="it-IT" smtClean="0"/>
              <a:t>‹#›</a:t>
            </a:fld>
            <a:endParaRPr lang="it-IT"/>
          </a:p>
        </p:txBody>
      </p:sp>
    </p:spTree>
    <p:extLst>
      <p:ext uri="{BB962C8B-B14F-4D97-AF65-F5344CB8AC3E}">
        <p14:creationId xmlns:p14="http://schemas.microsoft.com/office/powerpoint/2010/main" val="3703724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6FB1D-1B0F-4EBE-8FCB-346B97C90427}" type="datetime1">
              <a:rPr lang="it-IT" smtClean="0"/>
              <a:t>12/03/2023</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0D630363-F47A-4D24-8CDA-6A349110FD99}" type="slidenum">
              <a:rPr lang="it-IT" smtClean="0"/>
              <a:t>‹#›</a:t>
            </a:fld>
            <a:endParaRPr lang="it-IT"/>
          </a:p>
        </p:txBody>
      </p:sp>
    </p:spTree>
    <p:extLst>
      <p:ext uri="{BB962C8B-B14F-4D97-AF65-F5344CB8AC3E}">
        <p14:creationId xmlns:p14="http://schemas.microsoft.com/office/powerpoint/2010/main" val="2286830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t-IT"/>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361B1D7-5FD6-4B2B-8DC8-62C479699474}" type="datetime1">
              <a:rPr lang="it-IT" smtClean="0"/>
              <a:t>12/03/2023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0D630363-F47A-4D24-8CDA-6A349110FD99}" type="slidenum">
              <a:rPr lang="it-IT" smtClean="0"/>
              <a:t>‹#›</a:t>
            </a:fld>
            <a:endParaRPr lang="it-IT"/>
          </a:p>
        </p:txBody>
      </p:sp>
    </p:spTree>
    <p:extLst>
      <p:ext uri="{BB962C8B-B14F-4D97-AF65-F5344CB8AC3E}">
        <p14:creationId xmlns:p14="http://schemas.microsoft.com/office/powerpoint/2010/main" val="468253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t-IT"/>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A6F3AF9-86AE-4431-AEB1-40623B196E2A}" type="datetime1">
              <a:rPr lang="it-IT" smtClean="0"/>
              <a:t>12/03/2023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0D630363-F47A-4D24-8CDA-6A349110FD99}" type="slidenum">
              <a:rPr lang="it-IT" smtClean="0"/>
              <a:t>‹#›</a:t>
            </a:fld>
            <a:endParaRPr lang="it-IT"/>
          </a:p>
        </p:txBody>
      </p:sp>
    </p:spTree>
    <p:extLst>
      <p:ext uri="{BB962C8B-B14F-4D97-AF65-F5344CB8AC3E}">
        <p14:creationId xmlns:p14="http://schemas.microsoft.com/office/powerpoint/2010/main" val="926456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it-IT"/>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52CAE9-885D-4B5E-9C06-E9778CABE1FB}" type="datetime1">
              <a:rPr lang="it-IT" smtClean="0"/>
              <a:t>12/03/2023</a:t>
            </a:fld>
            <a:endParaRPr lang="it-IT"/>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630363-F47A-4D24-8CDA-6A349110FD99}" type="slidenum">
              <a:rPr lang="it-IT" smtClean="0"/>
              <a:t>‹#›</a:t>
            </a:fld>
            <a:endParaRPr lang="it-IT"/>
          </a:p>
        </p:txBody>
      </p:sp>
    </p:spTree>
    <p:extLst>
      <p:ext uri="{BB962C8B-B14F-4D97-AF65-F5344CB8AC3E}">
        <p14:creationId xmlns:p14="http://schemas.microsoft.com/office/powerpoint/2010/main" val="25271825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xml"/><Relationship Id="rId5" Type="http://schemas.openxmlformats.org/officeDocument/2006/relationships/image" Target="../media/image24.jpg"/><Relationship Id="rId4" Type="http://schemas.openxmlformats.org/officeDocument/2006/relationships/image" Target="../media/image23.jpg"/></Relationships>
</file>

<file path=ppt/slides/_rels/slide2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2.xml"/><Relationship Id="rId5" Type="http://schemas.openxmlformats.org/officeDocument/2006/relationships/image" Target="../media/image28.jpg"/><Relationship Id="rId4" Type="http://schemas.openxmlformats.org/officeDocument/2006/relationships/image" Target="../media/image27.jpg"/></Relationships>
</file>

<file path=ppt/slides/_rels/slide22.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2.xml"/><Relationship Id="rId4" Type="http://schemas.openxmlformats.org/officeDocument/2006/relationships/image" Target="../media/image32.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4" name="TextBox 3"/>
          <p:cNvSpPr txBox="1"/>
          <p:nvPr/>
        </p:nvSpPr>
        <p:spPr>
          <a:xfrm>
            <a:off x="1045030" y="966651"/>
            <a:ext cx="9666514" cy="615553"/>
          </a:xfrm>
          <a:prstGeom prst="rect">
            <a:avLst/>
          </a:prstGeom>
          <a:noFill/>
        </p:spPr>
        <p:txBody>
          <a:bodyPr wrap="square" lIns="91440" tIns="45720" rIns="91440" bIns="45720" rtlCol="0" anchor="t">
            <a:spAutoFit/>
          </a:bodyPr>
          <a:lstStyle/>
          <a:p>
            <a:pPr algn="ctr"/>
            <a:r>
              <a:rPr lang="it-IT" sz="3400" dirty="0">
                <a:latin typeface="Adobe Devanagari"/>
                <a:cs typeface="Adobe Devanagari" panose="02040503050201020203" pitchFamily="18" charset="0"/>
              </a:rPr>
              <a:t>Corso di Chimica </a:t>
            </a:r>
            <a:r>
              <a:rPr lang="it-IT" sz="3400" dirty="0" err="1">
                <a:latin typeface="Adobe Devanagari"/>
                <a:cs typeface="Adobe Devanagari" panose="02040503050201020203" pitchFamily="18" charset="0"/>
              </a:rPr>
              <a:t>Bioanalitica</a:t>
            </a:r>
            <a:endParaRPr lang="it-IT" sz="3400" dirty="0" err="1">
              <a:latin typeface="Adobe Devanagari" panose="02040503050201020203" pitchFamily="18" charset="0"/>
              <a:cs typeface="Adobe Devanagari" panose="02040503050201020203" pitchFamily="18" charset="0"/>
            </a:endParaRPr>
          </a:p>
        </p:txBody>
      </p:sp>
      <p:sp>
        <p:nvSpPr>
          <p:cNvPr id="6" name="TextBox 5"/>
          <p:cNvSpPr txBox="1"/>
          <p:nvPr/>
        </p:nvSpPr>
        <p:spPr>
          <a:xfrm>
            <a:off x="757646" y="4084320"/>
            <a:ext cx="5059680" cy="923330"/>
          </a:xfrm>
          <a:prstGeom prst="rect">
            <a:avLst/>
          </a:prstGeom>
          <a:noFill/>
        </p:spPr>
        <p:txBody>
          <a:bodyPr wrap="square" lIns="91440" tIns="45720" rIns="91440" bIns="45720" rtlCol="0" anchor="t">
            <a:spAutoFit/>
          </a:bodyPr>
          <a:lstStyle/>
          <a:p>
            <a:r>
              <a:rPr lang="it-IT" dirty="0"/>
              <a:t>Docente </a:t>
            </a:r>
          </a:p>
          <a:p>
            <a:r>
              <a:rPr lang="it-IT" dirty="0"/>
              <a:t>Prof. </a:t>
            </a:r>
            <a:r>
              <a:rPr lang="it-IT" dirty="0" err="1"/>
              <a:t>ssa</a:t>
            </a:r>
            <a:r>
              <a:rPr lang="it-IT" dirty="0"/>
              <a:t> Elena Chianese</a:t>
            </a:r>
            <a:endParaRPr lang="it-IT" dirty="0">
              <a:cs typeface="Calibri"/>
            </a:endParaRPr>
          </a:p>
          <a:p>
            <a:endParaRPr lang="it-IT" dirty="0"/>
          </a:p>
        </p:txBody>
      </p:sp>
      <p:sp>
        <p:nvSpPr>
          <p:cNvPr id="7" name="Slide Number Placeholder 6"/>
          <p:cNvSpPr>
            <a:spLocks noGrp="1"/>
          </p:cNvSpPr>
          <p:nvPr>
            <p:ph type="sldNum" sz="quarter" idx="12"/>
          </p:nvPr>
        </p:nvSpPr>
        <p:spPr/>
        <p:txBody>
          <a:bodyPr/>
          <a:lstStyle/>
          <a:p>
            <a:fld id="{0D630363-F47A-4D24-8CDA-6A349110FD99}" type="slidenum">
              <a:rPr lang="it-IT" smtClean="0"/>
              <a:t>1</a:t>
            </a:fld>
            <a:endParaRPr lang="it-IT"/>
          </a:p>
        </p:txBody>
      </p:sp>
    </p:spTree>
    <p:extLst>
      <p:ext uri="{BB962C8B-B14F-4D97-AF65-F5344CB8AC3E}">
        <p14:creationId xmlns:p14="http://schemas.microsoft.com/office/powerpoint/2010/main" val="15030217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D630363-F47A-4D24-8CDA-6A349110FD99}" type="slidenum">
              <a:rPr lang="it-IT" smtClean="0"/>
              <a:t>10</a:t>
            </a:fld>
            <a:endParaRPr lang="it-IT"/>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4184" y="308551"/>
            <a:ext cx="9929379" cy="345123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8875" y="3993864"/>
            <a:ext cx="2143125" cy="809625"/>
          </a:xfrm>
          <a:prstGeom prst="rect">
            <a:avLst/>
          </a:prstGeom>
        </p:spPr>
      </p:pic>
      <p:sp>
        <p:nvSpPr>
          <p:cNvPr id="7" name="TextBox 6"/>
          <p:cNvSpPr txBox="1"/>
          <p:nvPr/>
        </p:nvSpPr>
        <p:spPr>
          <a:xfrm>
            <a:off x="3615891" y="5652654"/>
            <a:ext cx="4765963" cy="369332"/>
          </a:xfrm>
          <a:prstGeom prst="rect">
            <a:avLst/>
          </a:prstGeom>
          <a:noFill/>
        </p:spPr>
        <p:txBody>
          <a:bodyPr wrap="square" rtlCol="0">
            <a:spAutoFit/>
          </a:bodyPr>
          <a:lstStyle/>
          <a:p>
            <a:r>
              <a:rPr lang="it-IT" dirty="0"/>
              <a:t>…riguardiamo gli esercizi di chimica generale!!</a:t>
            </a:r>
          </a:p>
        </p:txBody>
      </p:sp>
    </p:spTree>
    <p:extLst>
      <p:ext uri="{BB962C8B-B14F-4D97-AF65-F5344CB8AC3E}">
        <p14:creationId xmlns:p14="http://schemas.microsoft.com/office/powerpoint/2010/main" val="4694363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D630363-F47A-4D24-8CDA-6A349110FD99}" type="slidenum">
              <a:rPr lang="it-IT" smtClean="0"/>
              <a:t>11</a:t>
            </a:fld>
            <a:endParaRPr lang="it-IT" dirty="0"/>
          </a:p>
        </p:txBody>
      </p:sp>
      <p:sp>
        <p:nvSpPr>
          <p:cNvPr id="5" name="TextBox 4"/>
          <p:cNvSpPr txBox="1"/>
          <p:nvPr/>
        </p:nvSpPr>
        <p:spPr>
          <a:xfrm>
            <a:off x="711200" y="295563"/>
            <a:ext cx="10446328" cy="923330"/>
          </a:xfrm>
          <a:prstGeom prst="rect">
            <a:avLst/>
          </a:prstGeom>
          <a:noFill/>
        </p:spPr>
        <p:txBody>
          <a:bodyPr wrap="square" rtlCol="0">
            <a:spAutoFit/>
          </a:bodyPr>
          <a:lstStyle/>
          <a:p>
            <a:pPr algn="ctr"/>
            <a:r>
              <a:rPr lang="it-IT" dirty="0">
                <a:latin typeface="Adobe Garamond Pro" panose="02020502060506020403" pitchFamily="18" charset="0"/>
              </a:rPr>
              <a:t>Un problema tipico di un laboratorio di chimica analitica è l’ottenimento di soluzioni a titolo (concentrazione) diversa rispetto ad una soluzione di partenza (soluzione madre). Nel caso in cui otteniamo soluzioni a concentrazione più bassa, parliamo di diluizione. </a:t>
            </a:r>
          </a:p>
        </p:txBody>
      </p:sp>
      <p:sp>
        <p:nvSpPr>
          <p:cNvPr id="6" name="TextBox 5"/>
          <p:cNvSpPr txBox="1"/>
          <p:nvPr/>
        </p:nvSpPr>
        <p:spPr>
          <a:xfrm>
            <a:off x="711200" y="1801091"/>
            <a:ext cx="10972800" cy="646331"/>
          </a:xfrm>
          <a:prstGeom prst="rect">
            <a:avLst/>
          </a:prstGeom>
          <a:noFill/>
        </p:spPr>
        <p:txBody>
          <a:bodyPr wrap="square" rtlCol="0">
            <a:spAutoFit/>
          </a:bodyPr>
          <a:lstStyle/>
          <a:p>
            <a:pPr algn="ctr"/>
            <a:r>
              <a:rPr lang="it-IT" dirty="0">
                <a:latin typeface="Adobe Garamond Pro" panose="02020502060506020403" pitchFamily="18" charset="0"/>
              </a:rPr>
              <a:t>V</a:t>
            </a:r>
            <a:r>
              <a:rPr lang="it-IT" baseline="-25000" dirty="0">
                <a:latin typeface="Adobe Garamond Pro" panose="02020502060506020403" pitchFamily="18" charset="0"/>
              </a:rPr>
              <a:t>1</a:t>
            </a:r>
            <a:r>
              <a:rPr lang="it-IT" dirty="0">
                <a:latin typeface="Adobe Garamond Pro" panose="02020502060506020403" pitchFamily="18" charset="0"/>
              </a:rPr>
              <a:t>, C</a:t>
            </a:r>
            <a:r>
              <a:rPr lang="it-IT" baseline="-25000" dirty="0">
                <a:latin typeface="Adobe Garamond Pro" panose="02020502060506020403" pitchFamily="18" charset="0"/>
              </a:rPr>
              <a:t>1</a:t>
            </a:r>
            <a:r>
              <a:rPr lang="it-IT" dirty="0">
                <a:latin typeface="Adobe Garamond Pro" panose="02020502060506020403" pitchFamily="18" charset="0"/>
              </a:rPr>
              <a:t> volume e concentrazione della soluzione di partenza</a:t>
            </a:r>
          </a:p>
          <a:p>
            <a:pPr algn="ctr"/>
            <a:r>
              <a:rPr lang="it-IT" dirty="0">
                <a:latin typeface="Adobe Garamond Pro" panose="02020502060506020403" pitchFamily="18" charset="0"/>
              </a:rPr>
              <a:t>V</a:t>
            </a:r>
            <a:r>
              <a:rPr lang="it-IT" baseline="-25000" dirty="0">
                <a:latin typeface="Adobe Garamond Pro" panose="02020502060506020403" pitchFamily="18" charset="0"/>
              </a:rPr>
              <a:t>2</a:t>
            </a:r>
            <a:r>
              <a:rPr lang="it-IT" dirty="0">
                <a:latin typeface="Adobe Garamond Pro" panose="02020502060506020403" pitchFamily="18" charset="0"/>
              </a:rPr>
              <a:t>, C</a:t>
            </a:r>
            <a:r>
              <a:rPr lang="it-IT" baseline="-25000" dirty="0">
                <a:latin typeface="Adobe Garamond Pro" panose="02020502060506020403" pitchFamily="18" charset="0"/>
              </a:rPr>
              <a:t>2</a:t>
            </a:r>
            <a:r>
              <a:rPr lang="it-IT" dirty="0">
                <a:latin typeface="Adobe Garamond Pro" panose="02020502060506020403" pitchFamily="18" charset="0"/>
              </a:rPr>
              <a:t> volume e concentrazione della soluzione finale (più diluita). </a:t>
            </a:r>
          </a:p>
        </p:txBody>
      </p:sp>
      <p:sp>
        <p:nvSpPr>
          <p:cNvPr id="7" name="TextBox 6"/>
          <p:cNvSpPr txBox="1"/>
          <p:nvPr/>
        </p:nvSpPr>
        <p:spPr>
          <a:xfrm>
            <a:off x="794327" y="2798618"/>
            <a:ext cx="10806545" cy="1200329"/>
          </a:xfrm>
          <a:prstGeom prst="rect">
            <a:avLst/>
          </a:prstGeom>
          <a:noFill/>
        </p:spPr>
        <p:txBody>
          <a:bodyPr wrap="square" rtlCol="0">
            <a:spAutoFit/>
          </a:bodyPr>
          <a:lstStyle/>
          <a:p>
            <a:pPr algn="ctr"/>
            <a:r>
              <a:rPr lang="it-IT" dirty="0">
                <a:latin typeface="Adobe Garamond Pro" panose="02020502060506020403" pitchFamily="18" charset="0"/>
              </a:rPr>
              <a:t>Dobbiamo ricordare che anche aggiungendo una maggiore quantità di solvente, la quantità assoluta (in massa o in moli) di soluto resta invariata, pertanto vale la relazione: </a:t>
            </a:r>
          </a:p>
          <a:p>
            <a:pPr algn="ctr"/>
            <a:endParaRPr lang="it-IT" dirty="0">
              <a:latin typeface="Adobe Garamond Pro" panose="02020502060506020403" pitchFamily="18" charset="0"/>
            </a:endParaRPr>
          </a:p>
          <a:p>
            <a:pPr algn="ctr"/>
            <a:r>
              <a:rPr lang="it-IT" dirty="0">
                <a:latin typeface="Adobe Garamond Pro" panose="02020502060506020403" pitchFamily="18" charset="0"/>
              </a:rPr>
              <a:t>V</a:t>
            </a:r>
            <a:r>
              <a:rPr lang="it-IT" baseline="-25000" dirty="0">
                <a:latin typeface="Adobe Garamond Pro" panose="02020502060506020403" pitchFamily="18" charset="0"/>
              </a:rPr>
              <a:t>1</a:t>
            </a:r>
            <a:r>
              <a:rPr lang="it-IT" dirty="0">
                <a:latin typeface="Adobe Garamond Pro" panose="02020502060506020403" pitchFamily="18" charset="0"/>
              </a:rPr>
              <a:t> x C</a:t>
            </a:r>
            <a:r>
              <a:rPr lang="it-IT" baseline="-25000" dirty="0">
                <a:latin typeface="Adobe Garamond Pro" panose="02020502060506020403" pitchFamily="18" charset="0"/>
              </a:rPr>
              <a:t>1</a:t>
            </a:r>
            <a:r>
              <a:rPr lang="it-IT" dirty="0">
                <a:latin typeface="Adobe Garamond Pro" panose="02020502060506020403" pitchFamily="18" charset="0"/>
              </a:rPr>
              <a:t>= V</a:t>
            </a:r>
            <a:r>
              <a:rPr lang="it-IT" baseline="-25000" dirty="0">
                <a:latin typeface="Adobe Garamond Pro" panose="02020502060506020403" pitchFamily="18" charset="0"/>
              </a:rPr>
              <a:t>2</a:t>
            </a:r>
            <a:r>
              <a:rPr lang="it-IT" dirty="0">
                <a:latin typeface="Adobe Garamond Pro" panose="02020502060506020403" pitchFamily="18" charset="0"/>
              </a:rPr>
              <a:t> x C</a:t>
            </a:r>
            <a:r>
              <a:rPr lang="it-IT" baseline="-25000" dirty="0">
                <a:latin typeface="Adobe Garamond Pro" panose="02020502060506020403" pitchFamily="18" charset="0"/>
              </a:rPr>
              <a:t>2</a:t>
            </a:r>
          </a:p>
        </p:txBody>
      </p:sp>
      <p:sp>
        <p:nvSpPr>
          <p:cNvPr id="8" name="TextBox 7"/>
          <p:cNvSpPr txBox="1"/>
          <p:nvPr/>
        </p:nvSpPr>
        <p:spPr>
          <a:xfrm>
            <a:off x="572655" y="4304145"/>
            <a:ext cx="3583709" cy="923330"/>
          </a:xfrm>
          <a:prstGeom prst="rect">
            <a:avLst/>
          </a:prstGeom>
          <a:noFill/>
        </p:spPr>
        <p:txBody>
          <a:bodyPr wrap="square" rtlCol="0">
            <a:spAutoFit/>
          </a:bodyPr>
          <a:lstStyle/>
          <a:p>
            <a:pPr algn="ctr"/>
            <a:r>
              <a:rPr lang="it-IT" dirty="0">
                <a:latin typeface="Adobe Garamond Pro" panose="02020502060506020403" pitchFamily="18" charset="0"/>
              </a:rPr>
              <a:t>Possiamo affermare che questa è la relazione fondamentale della chimica analitica!!</a:t>
            </a:r>
          </a:p>
        </p:txBody>
      </p:sp>
      <p:cxnSp>
        <p:nvCxnSpPr>
          <p:cNvPr id="10" name="Straight Arrow Connector 9"/>
          <p:cNvCxnSpPr/>
          <p:nvPr/>
        </p:nvCxnSpPr>
        <p:spPr>
          <a:xfrm flipV="1">
            <a:off x="4064000" y="3998947"/>
            <a:ext cx="1524000" cy="4714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407564" y="4304145"/>
            <a:ext cx="4017818" cy="1200329"/>
          </a:xfrm>
          <a:prstGeom prst="rect">
            <a:avLst/>
          </a:prstGeom>
          <a:noFill/>
        </p:spPr>
        <p:txBody>
          <a:bodyPr wrap="square" rtlCol="0">
            <a:spAutoFit/>
          </a:bodyPr>
          <a:lstStyle/>
          <a:p>
            <a:r>
              <a:rPr lang="it-IT" dirty="0">
                <a:latin typeface="Adobe Garamond Pro" panose="02020502060506020403" pitchFamily="18" charset="0"/>
              </a:rPr>
              <a:t>Se voglio conoscere il volume della soluzione finale per avere una concentrazione C</a:t>
            </a:r>
            <a:r>
              <a:rPr lang="it-IT" baseline="-25000" dirty="0">
                <a:latin typeface="Adobe Garamond Pro" panose="02020502060506020403" pitchFamily="18" charset="0"/>
              </a:rPr>
              <a:t>2</a:t>
            </a:r>
            <a:r>
              <a:rPr lang="it-IT" dirty="0">
                <a:latin typeface="Adobe Garamond Pro" panose="02020502060506020403" pitchFamily="18" charset="0"/>
              </a:rPr>
              <a:t>, uso la relazione: </a:t>
            </a:r>
          </a:p>
          <a:p>
            <a:endParaRPr lang="it-IT" dirty="0">
              <a:latin typeface="Adobe Garamond Pro" panose="02020502060506020403" pitchFamily="18" charset="0"/>
            </a:endParaRPr>
          </a:p>
        </p:txBody>
      </p:sp>
      <p:sp>
        <p:nvSpPr>
          <p:cNvPr id="12" name="Rectangle 11"/>
          <p:cNvSpPr/>
          <p:nvPr/>
        </p:nvSpPr>
        <p:spPr>
          <a:xfrm>
            <a:off x="6197599" y="5227475"/>
            <a:ext cx="6096000" cy="646331"/>
          </a:xfrm>
          <a:prstGeom prst="rect">
            <a:avLst/>
          </a:prstGeom>
        </p:spPr>
        <p:txBody>
          <a:bodyPr>
            <a:spAutoFit/>
          </a:bodyPr>
          <a:lstStyle/>
          <a:p>
            <a:pPr algn="ctr"/>
            <a:endParaRPr lang="it-IT" dirty="0">
              <a:latin typeface="Adobe Garamond Pro" panose="02020502060506020403" pitchFamily="18" charset="0"/>
            </a:endParaRPr>
          </a:p>
          <a:p>
            <a:pPr algn="ctr"/>
            <a:r>
              <a:rPr lang="it-IT" dirty="0">
                <a:latin typeface="Adobe Garamond Pro" panose="02020502060506020403" pitchFamily="18" charset="0"/>
              </a:rPr>
              <a:t>V</a:t>
            </a:r>
            <a:r>
              <a:rPr lang="it-IT" baseline="-25000" dirty="0">
                <a:latin typeface="Adobe Garamond Pro" panose="02020502060506020403" pitchFamily="18" charset="0"/>
              </a:rPr>
              <a:t>1</a:t>
            </a:r>
            <a:r>
              <a:rPr lang="it-IT" dirty="0">
                <a:latin typeface="Adobe Garamond Pro" panose="02020502060506020403" pitchFamily="18" charset="0"/>
              </a:rPr>
              <a:t> x C</a:t>
            </a:r>
            <a:r>
              <a:rPr lang="it-IT" baseline="-25000" dirty="0">
                <a:latin typeface="Adobe Garamond Pro" panose="02020502060506020403" pitchFamily="18" charset="0"/>
              </a:rPr>
              <a:t>1</a:t>
            </a:r>
            <a:r>
              <a:rPr lang="it-IT" dirty="0">
                <a:latin typeface="Adobe Garamond Pro" panose="02020502060506020403" pitchFamily="18" charset="0"/>
              </a:rPr>
              <a:t>= V</a:t>
            </a:r>
            <a:r>
              <a:rPr lang="it-IT" baseline="-25000" dirty="0">
                <a:latin typeface="Adobe Garamond Pro" panose="02020502060506020403" pitchFamily="18" charset="0"/>
              </a:rPr>
              <a:t>2</a:t>
            </a:r>
            <a:r>
              <a:rPr lang="it-IT" dirty="0">
                <a:latin typeface="Adobe Garamond Pro" panose="02020502060506020403" pitchFamily="18" charset="0"/>
              </a:rPr>
              <a:t> </a:t>
            </a:r>
            <a:endParaRPr lang="it-IT" baseline="-25000" dirty="0">
              <a:latin typeface="Adobe Garamond Pro" panose="02020502060506020403" pitchFamily="18" charset="0"/>
            </a:endParaRPr>
          </a:p>
        </p:txBody>
      </p:sp>
      <p:cxnSp>
        <p:nvCxnSpPr>
          <p:cNvPr id="14" name="Straight Connector 13"/>
          <p:cNvCxnSpPr/>
          <p:nvPr/>
        </p:nvCxnSpPr>
        <p:spPr>
          <a:xfrm>
            <a:off x="8802252" y="5836862"/>
            <a:ext cx="535708"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8850742" y="5836862"/>
            <a:ext cx="487218" cy="369332"/>
          </a:xfrm>
          <a:prstGeom prst="rect">
            <a:avLst/>
          </a:prstGeom>
        </p:spPr>
        <p:txBody>
          <a:bodyPr wrap="square">
            <a:spAutoFit/>
          </a:bodyPr>
          <a:lstStyle/>
          <a:p>
            <a:pPr algn="ctr"/>
            <a:r>
              <a:rPr lang="it-IT" dirty="0">
                <a:latin typeface="Adobe Garamond Pro" panose="02020502060506020403" pitchFamily="18" charset="0"/>
              </a:rPr>
              <a:t>C</a:t>
            </a:r>
            <a:r>
              <a:rPr lang="it-IT" baseline="-25000" dirty="0">
                <a:latin typeface="Adobe Garamond Pro" panose="02020502060506020403" pitchFamily="18" charset="0"/>
              </a:rPr>
              <a:t>2</a:t>
            </a:r>
          </a:p>
        </p:txBody>
      </p:sp>
      <p:sp>
        <p:nvSpPr>
          <p:cNvPr id="17" name="TextBox 16"/>
          <p:cNvSpPr txBox="1"/>
          <p:nvPr/>
        </p:nvSpPr>
        <p:spPr>
          <a:xfrm>
            <a:off x="230909" y="6132669"/>
            <a:ext cx="10714182" cy="646331"/>
          </a:xfrm>
          <a:prstGeom prst="rect">
            <a:avLst/>
          </a:prstGeom>
          <a:noFill/>
        </p:spPr>
        <p:txBody>
          <a:bodyPr wrap="square" rtlCol="0">
            <a:spAutoFit/>
          </a:bodyPr>
          <a:lstStyle/>
          <a:p>
            <a:pPr algn="ctr"/>
            <a:r>
              <a:rPr lang="it-IT" dirty="0">
                <a:latin typeface="Adobe Garamond Pro" panose="02020502060506020403" pitchFamily="18" charset="0"/>
              </a:rPr>
              <a:t>Aggiungeremo al volume V</a:t>
            </a:r>
            <a:r>
              <a:rPr lang="it-IT" baseline="-25000" dirty="0">
                <a:latin typeface="Adobe Garamond Pro" panose="02020502060506020403" pitchFamily="18" charset="0"/>
              </a:rPr>
              <a:t>1</a:t>
            </a:r>
            <a:r>
              <a:rPr lang="it-IT" dirty="0">
                <a:latin typeface="Adobe Garamond Pro" panose="02020502060506020403" pitchFamily="18" charset="0"/>
              </a:rPr>
              <a:t> prelevato, tanto solvente da arrivare al volume V</a:t>
            </a:r>
            <a:r>
              <a:rPr lang="it-IT" baseline="-25000" dirty="0">
                <a:latin typeface="Adobe Garamond Pro" panose="02020502060506020403" pitchFamily="18" charset="0"/>
              </a:rPr>
              <a:t>2</a:t>
            </a:r>
            <a:r>
              <a:rPr lang="it-IT" dirty="0">
                <a:latin typeface="Adobe Garamond Pro" panose="02020502060506020403" pitchFamily="18" charset="0"/>
              </a:rPr>
              <a:t> così calcolato, ottenendo la concentrazione finale C</a:t>
            </a:r>
            <a:r>
              <a:rPr lang="it-IT" baseline="-25000" dirty="0">
                <a:latin typeface="Adobe Garamond Pro" panose="02020502060506020403" pitchFamily="18" charset="0"/>
              </a:rPr>
              <a:t>2</a:t>
            </a:r>
          </a:p>
        </p:txBody>
      </p:sp>
      <p:sp>
        <p:nvSpPr>
          <p:cNvPr id="2" name="TextBox 1"/>
          <p:cNvSpPr txBox="1"/>
          <p:nvPr/>
        </p:nvSpPr>
        <p:spPr>
          <a:xfrm>
            <a:off x="5588000" y="3925025"/>
            <a:ext cx="1976846" cy="369332"/>
          </a:xfrm>
          <a:prstGeom prst="rect">
            <a:avLst/>
          </a:prstGeom>
          <a:noFill/>
        </p:spPr>
        <p:txBody>
          <a:bodyPr wrap="square" rtlCol="0">
            <a:spAutoFit/>
          </a:bodyPr>
          <a:lstStyle/>
          <a:p>
            <a:r>
              <a:rPr lang="it-IT" i="1" dirty="0"/>
              <a:t>m di soluto</a:t>
            </a:r>
          </a:p>
        </p:txBody>
      </p:sp>
    </p:spTree>
    <p:extLst>
      <p:ext uri="{BB962C8B-B14F-4D97-AF65-F5344CB8AC3E}">
        <p14:creationId xmlns:p14="http://schemas.microsoft.com/office/powerpoint/2010/main" val="8680071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D630363-F47A-4D24-8CDA-6A349110FD99}" type="slidenum">
              <a:rPr lang="it-IT" smtClean="0"/>
              <a:t>12</a:t>
            </a:fld>
            <a:endParaRPr lang="it-IT"/>
          </a:p>
        </p:txBody>
      </p:sp>
      <p:sp>
        <p:nvSpPr>
          <p:cNvPr id="5" name="TextBox 4"/>
          <p:cNvSpPr txBox="1"/>
          <p:nvPr/>
        </p:nvSpPr>
        <p:spPr>
          <a:xfrm>
            <a:off x="187036" y="193964"/>
            <a:ext cx="11166764" cy="369332"/>
          </a:xfrm>
          <a:prstGeom prst="rect">
            <a:avLst/>
          </a:prstGeom>
          <a:noFill/>
        </p:spPr>
        <p:txBody>
          <a:bodyPr wrap="square" rtlCol="0">
            <a:spAutoFit/>
          </a:bodyPr>
          <a:lstStyle/>
          <a:p>
            <a:r>
              <a:rPr lang="it-IT" dirty="0">
                <a:latin typeface="Adobe Garamond Pro" panose="02020502060506020403" pitchFamily="18" charset="0"/>
              </a:rPr>
              <a:t>Mettiamo in pratica questa relazione!</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0643" y="905740"/>
            <a:ext cx="10058400" cy="3097763"/>
          </a:xfrm>
          <a:prstGeom prst="rect">
            <a:avLst/>
          </a:prstGeom>
        </p:spPr>
      </p:pic>
      <p:sp>
        <p:nvSpPr>
          <p:cNvPr id="8" name="TextBox 7"/>
          <p:cNvSpPr txBox="1"/>
          <p:nvPr/>
        </p:nvSpPr>
        <p:spPr>
          <a:xfrm>
            <a:off x="683491" y="4682836"/>
            <a:ext cx="10670309" cy="646331"/>
          </a:xfrm>
          <a:prstGeom prst="rect">
            <a:avLst/>
          </a:prstGeom>
          <a:noFill/>
        </p:spPr>
        <p:txBody>
          <a:bodyPr wrap="square" rtlCol="0">
            <a:spAutoFit/>
          </a:bodyPr>
          <a:lstStyle/>
          <a:p>
            <a:r>
              <a:rPr lang="it-IT" dirty="0"/>
              <a:t>Partendo da queste informazioni, la prima cosa che dobbiamo fare, è ottenere la concentrazione espressa come Molarità  (M)</a:t>
            </a:r>
          </a:p>
        </p:txBody>
      </p:sp>
    </p:spTree>
    <p:extLst>
      <p:ext uri="{BB962C8B-B14F-4D97-AF65-F5344CB8AC3E}">
        <p14:creationId xmlns:p14="http://schemas.microsoft.com/office/powerpoint/2010/main" val="23037291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D630363-F47A-4D24-8CDA-6A349110FD99}" type="slidenum">
              <a:rPr lang="it-IT" smtClean="0"/>
              <a:t>13</a:t>
            </a:fld>
            <a:endParaRPr lang="it-IT"/>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4146"/>
            <a:ext cx="8772525" cy="5943600"/>
          </a:xfrm>
          <a:prstGeom prst="rect">
            <a:avLst/>
          </a:prstGeom>
        </p:spPr>
      </p:pic>
      <p:sp>
        <p:nvSpPr>
          <p:cNvPr id="6" name="TextBox 5"/>
          <p:cNvSpPr txBox="1"/>
          <p:nvPr/>
        </p:nvSpPr>
        <p:spPr>
          <a:xfrm>
            <a:off x="2576946" y="1551709"/>
            <a:ext cx="701963" cy="523220"/>
          </a:xfrm>
          <a:prstGeom prst="rect">
            <a:avLst/>
          </a:prstGeom>
          <a:solidFill>
            <a:schemeClr val="accent3">
              <a:lumMod val="20000"/>
              <a:lumOff val="80000"/>
            </a:schemeClr>
          </a:solidFill>
        </p:spPr>
        <p:txBody>
          <a:bodyPr wrap="square" rtlCol="0">
            <a:spAutoFit/>
          </a:bodyPr>
          <a:lstStyle/>
          <a:p>
            <a:r>
              <a:rPr lang="it-IT" sz="2800" dirty="0" err="1"/>
              <a:t>HCl</a:t>
            </a:r>
            <a:endParaRPr lang="it-IT" sz="2800" dirty="0"/>
          </a:p>
        </p:txBody>
      </p:sp>
      <p:sp>
        <p:nvSpPr>
          <p:cNvPr id="7" name="TextBox 6"/>
          <p:cNvSpPr txBox="1"/>
          <p:nvPr/>
        </p:nvSpPr>
        <p:spPr>
          <a:xfrm>
            <a:off x="9097818" y="1551709"/>
            <a:ext cx="2669309" cy="646331"/>
          </a:xfrm>
          <a:prstGeom prst="rect">
            <a:avLst/>
          </a:prstGeom>
          <a:noFill/>
        </p:spPr>
        <p:txBody>
          <a:bodyPr wrap="square" rtlCol="0">
            <a:spAutoFit/>
          </a:bodyPr>
          <a:lstStyle/>
          <a:p>
            <a:r>
              <a:rPr lang="it-IT" dirty="0"/>
              <a:t>Massa di soluzione per volume di soluzione </a:t>
            </a:r>
          </a:p>
        </p:txBody>
      </p:sp>
      <p:cxnSp>
        <p:nvCxnSpPr>
          <p:cNvPr id="9" name="Straight Arrow Connector 8"/>
          <p:cNvCxnSpPr>
            <a:stCxn id="7" idx="1"/>
          </p:cNvCxnSpPr>
          <p:nvPr/>
        </p:nvCxnSpPr>
        <p:spPr>
          <a:xfrm flipH="1" flipV="1">
            <a:off x="8610600" y="1874874"/>
            <a:ext cx="487218"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6761018" y="3011055"/>
            <a:ext cx="209319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8959273" y="2761673"/>
            <a:ext cx="2964872" cy="646331"/>
          </a:xfrm>
          <a:prstGeom prst="rect">
            <a:avLst/>
          </a:prstGeom>
          <a:noFill/>
        </p:spPr>
        <p:txBody>
          <a:bodyPr wrap="square" rtlCol="0">
            <a:spAutoFit/>
          </a:bodyPr>
          <a:lstStyle/>
          <a:p>
            <a:r>
              <a:rPr lang="it-IT" dirty="0"/>
              <a:t>Dalla composizione % ricaviamo la massa di </a:t>
            </a:r>
            <a:r>
              <a:rPr lang="it-IT" dirty="0" err="1"/>
              <a:t>HCl</a:t>
            </a:r>
            <a:endParaRPr lang="it-IT" dirty="0"/>
          </a:p>
        </p:txBody>
      </p:sp>
      <p:sp>
        <p:nvSpPr>
          <p:cNvPr id="15" name="TextBox 14"/>
          <p:cNvSpPr txBox="1"/>
          <p:nvPr/>
        </p:nvSpPr>
        <p:spPr>
          <a:xfrm>
            <a:off x="8854209" y="4798183"/>
            <a:ext cx="2854037" cy="646331"/>
          </a:xfrm>
          <a:prstGeom prst="rect">
            <a:avLst/>
          </a:prstGeom>
          <a:noFill/>
        </p:spPr>
        <p:txBody>
          <a:bodyPr wrap="square" rtlCol="0">
            <a:spAutoFit/>
          </a:bodyPr>
          <a:lstStyle/>
          <a:p>
            <a:r>
              <a:rPr lang="it-IT" dirty="0"/>
              <a:t>Con il peso molare calcoliamo le moli di </a:t>
            </a:r>
            <a:r>
              <a:rPr lang="it-IT" dirty="0" err="1"/>
              <a:t>HCl</a:t>
            </a:r>
            <a:endParaRPr lang="it-IT" dirty="0"/>
          </a:p>
        </p:txBody>
      </p:sp>
      <p:cxnSp>
        <p:nvCxnSpPr>
          <p:cNvPr id="17" name="Straight Arrow Connector 16"/>
          <p:cNvCxnSpPr/>
          <p:nvPr/>
        </p:nvCxnSpPr>
        <p:spPr>
          <a:xfrm flipH="1" flipV="1">
            <a:off x="7426036" y="4798183"/>
            <a:ext cx="1428173" cy="3231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39492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D630363-F47A-4D24-8CDA-6A349110FD99}" type="slidenum">
              <a:rPr lang="it-IT" smtClean="0"/>
              <a:t>14</a:t>
            </a:fld>
            <a:endParaRPr lang="it-IT"/>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412605"/>
            <a:ext cx="10058400" cy="4672230"/>
          </a:xfrm>
          <a:prstGeom prst="rect">
            <a:avLst/>
          </a:prstGeom>
        </p:spPr>
      </p:pic>
      <p:sp>
        <p:nvSpPr>
          <p:cNvPr id="7" name="TextBox 6"/>
          <p:cNvSpPr txBox="1"/>
          <p:nvPr/>
        </p:nvSpPr>
        <p:spPr>
          <a:xfrm>
            <a:off x="605119" y="5511208"/>
            <a:ext cx="11212945" cy="646331"/>
          </a:xfrm>
          <a:prstGeom prst="rect">
            <a:avLst/>
          </a:prstGeom>
          <a:noFill/>
        </p:spPr>
        <p:txBody>
          <a:bodyPr wrap="square" rtlCol="0">
            <a:spAutoFit/>
          </a:bodyPr>
          <a:lstStyle/>
          <a:p>
            <a:pPr algn="ctr"/>
            <a:r>
              <a:rPr lang="it-IT" dirty="0">
                <a:latin typeface="Adobe Garamond Pro" panose="02020502060506020403" pitchFamily="18" charset="0"/>
              </a:rPr>
              <a:t>Rispondiamo alla stessa domanda utilizzando l’acido solforico, vogliamo cioè ottenere una concentrazione 5 volte più bassa di quella di partenza. </a:t>
            </a:r>
          </a:p>
        </p:txBody>
      </p:sp>
      <p:sp>
        <p:nvSpPr>
          <p:cNvPr id="2" name="TextBox 1"/>
          <p:cNvSpPr txBox="1"/>
          <p:nvPr/>
        </p:nvSpPr>
        <p:spPr>
          <a:xfrm>
            <a:off x="378691" y="6352143"/>
            <a:ext cx="8813074" cy="307777"/>
          </a:xfrm>
          <a:prstGeom prst="rect">
            <a:avLst/>
          </a:prstGeom>
          <a:noFill/>
        </p:spPr>
        <p:txBody>
          <a:bodyPr wrap="square" rtlCol="0">
            <a:spAutoFit/>
          </a:bodyPr>
          <a:lstStyle/>
          <a:p>
            <a:r>
              <a:rPr lang="it-IT" sz="1400" dirty="0"/>
              <a:t>NB. In questo esempio, 1 è il sistema finale e 2 quello di partenza!!</a:t>
            </a:r>
          </a:p>
        </p:txBody>
      </p:sp>
    </p:spTree>
    <p:extLst>
      <p:ext uri="{BB962C8B-B14F-4D97-AF65-F5344CB8AC3E}">
        <p14:creationId xmlns:p14="http://schemas.microsoft.com/office/powerpoint/2010/main" val="28306040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D630363-F47A-4D24-8CDA-6A349110FD99}" type="slidenum">
              <a:rPr lang="it-IT" smtClean="0"/>
              <a:t>15</a:t>
            </a:fld>
            <a:endParaRPr lang="it-IT"/>
          </a:p>
        </p:txBody>
      </p:sp>
      <p:pic>
        <p:nvPicPr>
          <p:cNvPr id="5" name="Segnaposto contenuto 3" descr="0103.gif"/>
          <p:cNvPicPr>
            <a:picLocks noGrp="1" noChangeAspect="1"/>
          </p:cNvPicPr>
          <p:nvPr>
            <p:ph/>
          </p:nvPr>
        </p:nvPicPr>
        <p:blipFill>
          <a:blip r:embed="rId2">
            <a:extLst>
              <a:ext uri="{28A0092B-C50C-407E-A947-70E740481C1C}">
                <a14:useLocalDpi xmlns:a14="http://schemas.microsoft.com/office/drawing/2010/main" val="0"/>
              </a:ext>
            </a:extLst>
          </a:blip>
          <a:srcRect/>
          <a:stretch>
            <a:fillRect/>
          </a:stretch>
        </p:blipFill>
        <p:spPr>
          <a:xfrm>
            <a:off x="609871" y="283474"/>
            <a:ext cx="6797098" cy="6325611"/>
          </a:xfrm>
        </p:spPr>
      </p:pic>
      <p:pic>
        <p:nvPicPr>
          <p:cNvPr id="6" name="Segnaposto contenuto 3" descr="0101.gif"/>
          <p:cNvPicPr>
            <a:picLocks noGrp="1"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74939" y="213301"/>
            <a:ext cx="3770169" cy="2985916"/>
          </a:xfrm>
          <a:prstGeom prst="rect">
            <a:avLst/>
          </a:prstGeom>
          <a:noFill/>
          <a:ln w="9525">
            <a:noFill/>
            <a:miter lim="800000"/>
            <a:headEnd/>
            <a:tailEnd/>
          </a:ln>
          <a:effectLst/>
        </p:spPr>
      </p:pic>
      <p:cxnSp>
        <p:nvCxnSpPr>
          <p:cNvPr id="8" name="Straight Arrow Connector 7"/>
          <p:cNvCxnSpPr>
            <a:endCxn id="6" idx="1"/>
          </p:cNvCxnSpPr>
          <p:nvPr/>
        </p:nvCxnSpPr>
        <p:spPr>
          <a:xfrm flipV="1">
            <a:off x="3430650" y="1706259"/>
            <a:ext cx="4544289" cy="24115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3430650" y="4028699"/>
            <a:ext cx="1071154" cy="369332"/>
          </a:xfrm>
          <a:prstGeom prst="rect">
            <a:avLst/>
          </a:prstGeom>
          <a:noFill/>
        </p:spPr>
        <p:txBody>
          <a:bodyPr wrap="square" rtlCol="0">
            <a:spAutoFit/>
          </a:bodyPr>
          <a:lstStyle/>
          <a:p>
            <a:r>
              <a:rPr lang="it-IT" i="1" dirty="0" err="1"/>
              <a:t>c</a:t>
            </a:r>
            <a:r>
              <a:rPr lang="it-IT" i="1" baseline="-25000" dirty="0" err="1"/>
              <a:t>A</a:t>
            </a:r>
            <a:r>
              <a:rPr lang="it-IT" i="1" dirty="0"/>
              <a:t>= </a:t>
            </a:r>
            <a:r>
              <a:rPr lang="it-IT" i="1" dirty="0" err="1"/>
              <a:t>kX</a:t>
            </a:r>
            <a:endParaRPr lang="it-IT" i="1" dirty="0"/>
          </a:p>
        </p:txBody>
      </p:sp>
      <p:sp>
        <p:nvSpPr>
          <p:cNvPr id="3" name="Oval 2"/>
          <p:cNvSpPr/>
          <p:nvPr/>
        </p:nvSpPr>
        <p:spPr>
          <a:xfrm>
            <a:off x="2294710" y="1195678"/>
            <a:ext cx="1314994" cy="5399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Oval 8"/>
          <p:cNvSpPr/>
          <p:nvPr/>
        </p:nvSpPr>
        <p:spPr>
          <a:xfrm>
            <a:off x="2294710" y="689814"/>
            <a:ext cx="1314994" cy="5399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Oval 9"/>
          <p:cNvSpPr/>
          <p:nvPr/>
        </p:nvSpPr>
        <p:spPr>
          <a:xfrm>
            <a:off x="2260125" y="1708861"/>
            <a:ext cx="1314994" cy="5399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Oval 10"/>
          <p:cNvSpPr/>
          <p:nvPr/>
        </p:nvSpPr>
        <p:spPr>
          <a:xfrm>
            <a:off x="2260125" y="2260104"/>
            <a:ext cx="1314994" cy="5399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Oval 11"/>
          <p:cNvSpPr/>
          <p:nvPr/>
        </p:nvSpPr>
        <p:spPr>
          <a:xfrm>
            <a:off x="2259598" y="2958602"/>
            <a:ext cx="1314994" cy="5399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Oval 12"/>
          <p:cNvSpPr/>
          <p:nvPr/>
        </p:nvSpPr>
        <p:spPr>
          <a:xfrm>
            <a:off x="2259598" y="3509845"/>
            <a:ext cx="1314994" cy="5399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Oval 13"/>
          <p:cNvSpPr/>
          <p:nvPr/>
        </p:nvSpPr>
        <p:spPr>
          <a:xfrm>
            <a:off x="2259598" y="4033034"/>
            <a:ext cx="1314994" cy="5399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Oval 14"/>
          <p:cNvSpPr/>
          <p:nvPr/>
        </p:nvSpPr>
        <p:spPr>
          <a:xfrm>
            <a:off x="2273619" y="4527904"/>
            <a:ext cx="1314994" cy="5399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Oval 15"/>
          <p:cNvSpPr/>
          <p:nvPr/>
        </p:nvSpPr>
        <p:spPr>
          <a:xfrm>
            <a:off x="2273619" y="5067836"/>
            <a:ext cx="1314994" cy="5399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390178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0" grpId="0" animBg="1"/>
      <p:bldP spid="11" grpId="0" animBg="1"/>
      <p:bldP spid="12" grpId="0" animBg="1"/>
      <p:bldP spid="13" grpId="0" animBg="1"/>
      <p:bldP spid="14" grpId="0" animBg="1"/>
      <p:bldP spid="15" grpId="0" animBg="1"/>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D630363-F47A-4D24-8CDA-6A349110FD99}" type="slidenum">
              <a:rPr lang="it-IT" smtClean="0"/>
              <a:t>16</a:t>
            </a:fld>
            <a:endParaRPr lang="it-IT"/>
          </a:p>
        </p:txBody>
      </p:sp>
      <p:pic>
        <p:nvPicPr>
          <p:cNvPr id="5" name="Segnaposto contenuto 3" descr="0105.gif"/>
          <p:cNvPicPr>
            <a:picLocks noGrp="1" noChangeAspect="1"/>
          </p:cNvPicPr>
          <p:nvPr>
            <p:ph/>
          </p:nvPr>
        </p:nvPicPr>
        <p:blipFill>
          <a:blip r:embed="rId2">
            <a:extLst>
              <a:ext uri="{28A0092B-C50C-407E-A947-70E740481C1C}">
                <a14:useLocalDpi xmlns:a14="http://schemas.microsoft.com/office/drawing/2010/main" val="0"/>
              </a:ext>
            </a:extLst>
          </a:blip>
          <a:srcRect/>
          <a:stretch>
            <a:fillRect/>
          </a:stretch>
        </p:blipFill>
        <p:spPr>
          <a:xfrm>
            <a:off x="465137" y="577995"/>
            <a:ext cx="8145463" cy="5394325"/>
          </a:xfrm>
        </p:spPr>
      </p:pic>
    </p:spTree>
    <p:extLst>
      <p:ext uri="{BB962C8B-B14F-4D97-AF65-F5344CB8AC3E}">
        <p14:creationId xmlns:p14="http://schemas.microsoft.com/office/powerpoint/2010/main" val="2802361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D630363-F47A-4D24-8CDA-6A349110FD99}" type="slidenum">
              <a:rPr lang="it-IT" smtClean="0"/>
              <a:t>17</a:t>
            </a:fld>
            <a:endParaRPr lang="it-IT"/>
          </a:p>
        </p:txBody>
      </p:sp>
      <p:sp>
        <p:nvSpPr>
          <p:cNvPr id="5" name="TextBox 4"/>
          <p:cNvSpPr txBox="1"/>
          <p:nvPr/>
        </p:nvSpPr>
        <p:spPr>
          <a:xfrm>
            <a:off x="397163" y="286328"/>
            <a:ext cx="11351491" cy="646331"/>
          </a:xfrm>
          <a:prstGeom prst="rect">
            <a:avLst/>
          </a:prstGeom>
          <a:noFill/>
        </p:spPr>
        <p:txBody>
          <a:bodyPr wrap="square" rtlCol="0">
            <a:spAutoFit/>
          </a:bodyPr>
          <a:lstStyle/>
          <a:p>
            <a:r>
              <a:rPr lang="it-IT" dirty="0">
                <a:latin typeface="Adobe Garamond Pro" panose="02020502060506020403" pitchFamily="18" charset="0"/>
              </a:rPr>
              <a:t>L’operazione più semplice che ci capiterà di fare è la pesata di un campione da analizzare oppure di un soluto da cui preparare una soluzione. </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7349" y="1510904"/>
            <a:ext cx="9782175" cy="4267200"/>
          </a:xfrm>
          <a:prstGeom prst="rect">
            <a:avLst/>
          </a:prstGeom>
        </p:spPr>
      </p:pic>
    </p:spTree>
    <p:extLst>
      <p:ext uri="{BB962C8B-B14F-4D97-AF65-F5344CB8AC3E}">
        <p14:creationId xmlns:p14="http://schemas.microsoft.com/office/powerpoint/2010/main" val="37152234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D630363-F47A-4D24-8CDA-6A349110FD99}" type="slidenum">
              <a:rPr lang="it-IT" smtClean="0"/>
              <a:t>18</a:t>
            </a:fld>
            <a:endParaRPr lang="it-IT"/>
          </a:p>
        </p:txBody>
      </p:sp>
      <p:sp>
        <p:nvSpPr>
          <p:cNvPr id="5" name="Rectangle 4"/>
          <p:cNvSpPr/>
          <p:nvPr/>
        </p:nvSpPr>
        <p:spPr>
          <a:xfrm>
            <a:off x="94748" y="187559"/>
            <a:ext cx="11049000" cy="2308324"/>
          </a:xfrm>
          <a:prstGeom prst="rect">
            <a:avLst/>
          </a:prstGeom>
        </p:spPr>
        <p:txBody>
          <a:bodyPr wrap="square">
            <a:spAutoFit/>
          </a:bodyPr>
          <a:lstStyle/>
          <a:p>
            <a:r>
              <a:rPr lang="it-IT" dirty="0">
                <a:latin typeface="Adobe Garamond Pro" panose="02020502060506020403" pitchFamily="18" charset="0"/>
              </a:rPr>
              <a:t>Ogni misura è affetta da </a:t>
            </a:r>
            <a:r>
              <a:rPr lang="it-IT" i="1" dirty="0">
                <a:latin typeface="Adobe Garamond Pro" panose="02020502060506020403" pitchFamily="18" charset="0"/>
              </a:rPr>
              <a:t>errore</a:t>
            </a:r>
          </a:p>
          <a:p>
            <a:r>
              <a:rPr lang="it-IT" dirty="0">
                <a:latin typeface="Adobe Garamond Pro" panose="02020502060506020403" pitchFamily="18" charset="0"/>
              </a:rPr>
              <a:t>• Gli errori si combinano tra loro in modo da rendere ogni nuova misura più o meno diversa</a:t>
            </a:r>
          </a:p>
          <a:p>
            <a:r>
              <a:rPr lang="it-IT" dirty="0">
                <a:latin typeface="Adobe Garamond Pro" panose="02020502060506020403" pitchFamily="18" charset="0"/>
              </a:rPr>
              <a:t>dalla precedente</a:t>
            </a:r>
          </a:p>
          <a:p>
            <a:r>
              <a:rPr lang="it-IT" dirty="0">
                <a:latin typeface="Adobe Garamond Pro" panose="02020502060506020403" pitchFamily="18" charset="0"/>
              </a:rPr>
              <a:t>• L’incertezza della misura sperimentale non può mai essere eliminata completamente</a:t>
            </a:r>
          </a:p>
          <a:p>
            <a:r>
              <a:rPr lang="it-IT" dirty="0">
                <a:latin typeface="Adobe Garamond Pro" panose="02020502060506020403" pitchFamily="18" charset="0"/>
              </a:rPr>
              <a:t>perciò il valore vero di una quantità è sempre sconosciuto</a:t>
            </a:r>
          </a:p>
          <a:p>
            <a:r>
              <a:rPr lang="it-IT" dirty="0">
                <a:latin typeface="Adobe Garamond Pro" panose="02020502060506020403" pitchFamily="18" charset="0"/>
              </a:rPr>
              <a:t>• L'entità dell'errore può essere valutata</a:t>
            </a:r>
          </a:p>
          <a:p>
            <a:r>
              <a:rPr lang="it-IT" dirty="0">
                <a:latin typeface="Adobe Garamond Pro" panose="02020502060506020403" pitchFamily="18" charset="0"/>
              </a:rPr>
              <a:t>• È possibile definire i limiti entro cui il valore vero di una quantità misurata cade con un</a:t>
            </a:r>
          </a:p>
          <a:p>
            <a:r>
              <a:rPr lang="it-IT" dirty="0">
                <a:latin typeface="Adobe Garamond Pro" panose="02020502060506020403" pitchFamily="18" charset="0"/>
              </a:rPr>
              <a:t>dato livello di probabilità</a:t>
            </a:r>
          </a:p>
        </p:txBody>
      </p:sp>
      <p:pic>
        <p:nvPicPr>
          <p:cNvPr id="6" name="Segnaposto contenuto 3" descr="0505.gif"/>
          <p:cNvPicPr>
            <a:picLocks noGrp="1"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34158" y="2341749"/>
            <a:ext cx="6822134" cy="4032037"/>
          </a:xfrm>
          <a:prstGeom prst="rect">
            <a:avLst/>
          </a:prstGeom>
          <a:noFill/>
          <a:ln w="9525">
            <a:noFill/>
            <a:miter lim="800000"/>
            <a:headEnd/>
            <a:tailEnd/>
          </a:ln>
          <a:effectLst/>
        </p:spPr>
      </p:pic>
      <p:sp>
        <p:nvSpPr>
          <p:cNvPr id="7" name="Rectangle 6"/>
          <p:cNvSpPr/>
          <p:nvPr/>
        </p:nvSpPr>
        <p:spPr>
          <a:xfrm>
            <a:off x="1121987" y="3804927"/>
            <a:ext cx="2684933" cy="1754326"/>
          </a:xfrm>
          <a:prstGeom prst="rect">
            <a:avLst/>
          </a:prstGeom>
          <a:blipFill>
            <a:blip r:embed="rId3"/>
            <a:tile tx="0" ty="0" sx="100000" sy="100000" flip="none" algn="tl"/>
          </a:blipFill>
        </p:spPr>
        <p:txBody>
          <a:bodyPr wrap="square">
            <a:spAutoFit/>
          </a:bodyPr>
          <a:lstStyle/>
          <a:p>
            <a:pPr algn="ctr"/>
            <a:r>
              <a:rPr lang="it-IT" i="1" dirty="0">
                <a:solidFill>
                  <a:srgbClr val="FF0000"/>
                </a:solidFill>
                <a:latin typeface="Adobe Garamond Pro" panose="02020502060506020403" pitchFamily="18" charset="0"/>
              </a:rPr>
              <a:t>Precisione: </a:t>
            </a:r>
            <a:r>
              <a:rPr lang="it-IT" dirty="0">
                <a:latin typeface="Adobe Garamond Pro" panose="02020502060506020403" pitchFamily="18" charset="0"/>
              </a:rPr>
              <a:t>accordo tra risultati di misurazioni successive. </a:t>
            </a:r>
          </a:p>
          <a:p>
            <a:pPr algn="ctr"/>
            <a:r>
              <a:rPr lang="it-IT" i="1" dirty="0">
                <a:solidFill>
                  <a:srgbClr val="FF0000"/>
                </a:solidFill>
                <a:latin typeface="Adobe Garamond Pro" panose="02020502060506020403" pitchFamily="18" charset="0"/>
              </a:rPr>
              <a:t>Accuratezza</a:t>
            </a:r>
            <a:r>
              <a:rPr lang="it-IT" dirty="0">
                <a:latin typeface="Adobe Garamond Pro" panose="02020502060506020403" pitchFamily="18" charset="0"/>
              </a:rPr>
              <a:t>: accordo tra il risultato sperimentale ed il valore vero</a:t>
            </a:r>
          </a:p>
        </p:txBody>
      </p:sp>
    </p:spTree>
    <p:extLst>
      <p:ext uri="{BB962C8B-B14F-4D97-AF65-F5344CB8AC3E}">
        <p14:creationId xmlns:p14="http://schemas.microsoft.com/office/powerpoint/2010/main" val="41011302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D630363-F47A-4D24-8CDA-6A349110FD99}" type="slidenum">
              <a:rPr lang="it-IT" smtClean="0"/>
              <a:t>19</a:t>
            </a:fld>
            <a:endParaRPr lang="it-IT"/>
          </a:p>
        </p:txBody>
      </p:sp>
      <p:sp>
        <p:nvSpPr>
          <p:cNvPr id="6" name="Rectangle 5"/>
          <p:cNvSpPr/>
          <p:nvPr/>
        </p:nvSpPr>
        <p:spPr>
          <a:xfrm>
            <a:off x="951342" y="5995402"/>
            <a:ext cx="4017819" cy="369332"/>
          </a:xfrm>
          <a:prstGeom prst="rect">
            <a:avLst/>
          </a:prstGeom>
        </p:spPr>
        <p:txBody>
          <a:bodyPr wrap="square">
            <a:spAutoFit/>
          </a:bodyPr>
          <a:lstStyle/>
          <a:p>
            <a:pPr algn="ctr"/>
            <a:r>
              <a:rPr lang="it-IT" dirty="0">
                <a:latin typeface="Adobe Garamond Pro" panose="02020502060506020403" pitchFamily="18" charset="0"/>
              </a:rPr>
              <a:t>influenzano la </a:t>
            </a:r>
            <a:r>
              <a:rPr lang="it-IT" dirty="0">
                <a:solidFill>
                  <a:srgbClr val="FF0000"/>
                </a:solidFill>
                <a:latin typeface="Adobe Garamond Pro" panose="02020502060506020403" pitchFamily="18" charset="0"/>
              </a:rPr>
              <a:t>precisione</a:t>
            </a:r>
            <a:r>
              <a:rPr lang="it-IT" dirty="0">
                <a:latin typeface="Adobe Garamond Pro" panose="02020502060506020403" pitchFamily="18" charset="0"/>
              </a:rPr>
              <a:t> </a:t>
            </a:r>
          </a:p>
        </p:txBody>
      </p:sp>
      <p:sp>
        <p:nvSpPr>
          <p:cNvPr id="7" name="TextBox 6"/>
          <p:cNvSpPr txBox="1"/>
          <p:nvPr/>
        </p:nvSpPr>
        <p:spPr>
          <a:xfrm>
            <a:off x="877454" y="249382"/>
            <a:ext cx="11249891" cy="369332"/>
          </a:xfrm>
          <a:prstGeom prst="rect">
            <a:avLst/>
          </a:prstGeom>
          <a:noFill/>
        </p:spPr>
        <p:txBody>
          <a:bodyPr wrap="square" rtlCol="0">
            <a:spAutoFit/>
          </a:bodyPr>
          <a:lstStyle/>
          <a:p>
            <a:r>
              <a:rPr lang="it-IT" dirty="0">
                <a:latin typeface="Adobe Garamond Pro" panose="02020502060506020403" pitchFamily="18" charset="0"/>
              </a:rPr>
              <a:t>Perché una misura può essere poco precisa e/o poco accurata? Perché commettiamo degli errori! Che tipo di errori?</a:t>
            </a:r>
          </a:p>
        </p:txBody>
      </p:sp>
      <p:sp>
        <p:nvSpPr>
          <p:cNvPr id="8" name="Rectangle 7"/>
          <p:cNvSpPr/>
          <p:nvPr/>
        </p:nvSpPr>
        <p:spPr>
          <a:xfrm>
            <a:off x="3394903" y="1091101"/>
            <a:ext cx="4283224" cy="369332"/>
          </a:xfrm>
          <a:prstGeom prst="rect">
            <a:avLst/>
          </a:prstGeom>
        </p:spPr>
        <p:txBody>
          <a:bodyPr wrap="none">
            <a:spAutoFit/>
          </a:bodyPr>
          <a:lstStyle/>
          <a:p>
            <a:r>
              <a:rPr lang="it-IT" dirty="0">
                <a:latin typeface="Adobe Garamond Pro" panose="02020502060506020403" pitchFamily="18" charset="0"/>
              </a:rPr>
              <a:t>Gli errori possono essere </a:t>
            </a:r>
            <a:r>
              <a:rPr lang="it-IT" dirty="0">
                <a:solidFill>
                  <a:srgbClr val="FF0000"/>
                </a:solidFill>
                <a:latin typeface="Adobe Garamond Pro" panose="02020502060506020403" pitchFamily="18" charset="0"/>
              </a:rPr>
              <a:t>casuali</a:t>
            </a:r>
            <a:r>
              <a:rPr lang="it-IT" dirty="0">
                <a:latin typeface="Adobe Garamond Pro" panose="02020502060506020403" pitchFamily="18" charset="0"/>
              </a:rPr>
              <a:t> o </a:t>
            </a:r>
            <a:r>
              <a:rPr lang="it-IT" dirty="0">
                <a:solidFill>
                  <a:schemeClr val="accent1">
                    <a:lumMod val="50000"/>
                  </a:schemeClr>
                </a:solidFill>
                <a:latin typeface="Adobe Garamond Pro" panose="02020502060506020403" pitchFamily="18" charset="0"/>
              </a:rPr>
              <a:t>sistematici.</a:t>
            </a:r>
            <a:r>
              <a:rPr lang="it-IT" dirty="0">
                <a:latin typeface="Adobe Garamond Pro" panose="02020502060506020403" pitchFamily="18" charset="0"/>
              </a:rPr>
              <a:t> </a:t>
            </a:r>
          </a:p>
        </p:txBody>
      </p:sp>
      <p:cxnSp>
        <p:nvCxnSpPr>
          <p:cNvPr id="10" name="Straight Arrow Connector 9"/>
          <p:cNvCxnSpPr/>
          <p:nvPr/>
        </p:nvCxnSpPr>
        <p:spPr>
          <a:xfrm flipH="1">
            <a:off x="4331851" y="1394693"/>
            <a:ext cx="1487054" cy="3325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6853379" y="1394693"/>
            <a:ext cx="1293091" cy="3960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7733542" y="5839516"/>
            <a:ext cx="2457468" cy="369332"/>
          </a:xfrm>
          <a:prstGeom prst="rect">
            <a:avLst/>
          </a:prstGeom>
        </p:spPr>
        <p:txBody>
          <a:bodyPr wrap="none">
            <a:spAutoFit/>
          </a:bodyPr>
          <a:lstStyle/>
          <a:p>
            <a:r>
              <a:rPr lang="it-IT" dirty="0">
                <a:latin typeface="Adobe Garamond Pro" panose="02020502060506020403" pitchFamily="18" charset="0"/>
              </a:rPr>
              <a:t>influenzano l’ </a:t>
            </a:r>
            <a:r>
              <a:rPr lang="it-IT" dirty="0">
                <a:solidFill>
                  <a:srgbClr val="FF0000"/>
                </a:solidFill>
                <a:latin typeface="Adobe Garamond Pro" panose="02020502060506020403" pitchFamily="18" charset="0"/>
              </a:rPr>
              <a:t>accuratezza</a:t>
            </a:r>
          </a:p>
        </p:txBody>
      </p:sp>
      <p:sp>
        <p:nvSpPr>
          <p:cNvPr id="14" name="Rectangle 13"/>
          <p:cNvSpPr/>
          <p:nvPr/>
        </p:nvSpPr>
        <p:spPr>
          <a:xfrm>
            <a:off x="6853379" y="2417906"/>
            <a:ext cx="4581233" cy="2800767"/>
          </a:xfrm>
          <a:prstGeom prst="rect">
            <a:avLst/>
          </a:prstGeom>
        </p:spPr>
        <p:txBody>
          <a:bodyPr wrap="square">
            <a:spAutoFit/>
          </a:bodyPr>
          <a:lstStyle/>
          <a:p>
            <a:pPr algn="ctr">
              <a:buFont typeface="Arial" panose="020B0604020202020204" pitchFamily="34" charset="0"/>
              <a:buChar char="•"/>
            </a:pPr>
            <a:r>
              <a:rPr lang="it-IT" sz="1600" b="0" i="0" dirty="0">
                <a:solidFill>
                  <a:srgbClr val="292F40"/>
                </a:solidFill>
                <a:effectLst/>
                <a:latin typeface="Adobe Garamond Pro" panose="02020502060506020403" pitchFamily="18" charset="0"/>
              </a:rPr>
              <a:t>sono gli errori insiti nello strumento di misura. Non possono essere eliminati del tutto ma è possibile ridurre l'errore usando uno strumento più preciso. Le fonti principali di questi errori sono, il difetto dello strumento usato, l'interazione strumento - sperimentatore, l’interazione strumento - fenomeno in esame, le errate condizioni di lavoro o l’imperfetta realizzazione del fenomeno. Gli errori sistematici sono difficili da individuare e da ridurre poiché, per loro stessa natura, si ripetono appunto sistematicamente ad ogni misurazione.</a:t>
            </a:r>
          </a:p>
        </p:txBody>
      </p:sp>
      <p:sp>
        <p:nvSpPr>
          <p:cNvPr id="15" name="Rectangle 14"/>
          <p:cNvSpPr/>
          <p:nvPr/>
        </p:nvSpPr>
        <p:spPr>
          <a:xfrm>
            <a:off x="951342" y="2417906"/>
            <a:ext cx="4682839" cy="3046988"/>
          </a:xfrm>
          <a:prstGeom prst="rect">
            <a:avLst/>
          </a:prstGeom>
        </p:spPr>
        <p:txBody>
          <a:bodyPr wrap="square">
            <a:spAutoFit/>
          </a:bodyPr>
          <a:lstStyle/>
          <a:p>
            <a:pPr algn="ctr">
              <a:buFont typeface="Arial" panose="020B0604020202020204" pitchFamily="34" charset="0"/>
              <a:buChar char="•"/>
            </a:pPr>
            <a:r>
              <a:rPr lang="it-IT" sz="1600" b="0" i="0" dirty="0">
                <a:solidFill>
                  <a:srgbClr val="292F40"/>
                </a:solidFill>
                <a:effectLst/>
                <a:latin typeface="Adobe Garamond Pro" panose="02020502060506020403" pitchFamily="18" charset="0"/>
              </a:rPr>
              <a:t>sono gli errori dovuti a fenomeni casuali e non controllabili, che influenzano la lettura della misura. Sono errori casuali tutte quelle incertezze sperimentali che possono essere rilevate mediante la ripetizione delle misure: non possono mai essere eliminati del tutto, ma la loro influenza sulla misurazione può essere fortemente ridotta grazie a strumenti statistici.</a:t>
            </a:r>
            <a:br>
              <a:rPr lang="it-IT" sz="1600" b="0" i="0" dirty="0">
                <a:solidFill>
                  <a:srgbClr val="292F40"/>
                </a:solidFill>
                <a:effectLst/>
                <a:latin typeface="Adobe Garamond Pro" panose="02020502060506020403" pitchFamily="18" charset="0"/>
              </a:rPr>
            </a:br>
            <a:r>
              <a:rPr lang="it-IT" sz="1600" b="0" i="0" dirty="0">
                <a:solidFill>
                  <a:srgbClr val="292F40"/>
                </a:solidFill>
                <a:effectLst/>
                <a:latin typeface="Adobe Garamond Pro" panose="02020502060506020403" pitchFamily="18" charset="0"/>
              </a:rPr>
              <a:t>Proprio questi strumenti sono oggetto di questo corso: grazie a questi strumenti, al ripetersi delle misure, si possono determinare dei parametri in modo tale che le misurazioni che si ottengono oscillano attorno ad un valore pressoché costante.</a:t>
            </a:r>
          </a:p>
        </p:txBody>
      </p:sp>
      <p:cxnSp>
        <p:nvCxnSpPr>
          <p:cNvPr id="17" name="Straight Arrow Connector 16"/>
          <p:cNvCxnSpPr>
            <a:endCxn id="6" idx="0"/>
          </p:cNvCxnSpPr>
          <p:nvPr/>
        </p:nvCxnSpPr>
        <p:spPr>
          <a:xfrm>
            <a:off x="2960251" y="5464894"/>
            <a:ext cx="1" cy="5305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9226091" y="5268943"/>
            <a:ext cx="1" cy="5305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890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D630363-F47A-4D24-8CDA-6A349110FD99}" type="slidenum">
              <a:rPr lang="it-IT" smtClean="0"/>
              <a:t>2</a:t>
            </a:fld>
            <a:endParaRPr lang="it-IT"/>
          </a:p>
        </p:txBody>
      </p:sp>
      <p:sp>
        <p:nvSpPr>
          <p:cNvPr id="6" name="TextBox 5"/>
          <p:cNvSpPr txBox="1"/>
          <p:nvPr/>
        </p:nvSpPr>
        <p:spPr>
          <a:xfrm>
            <a:off x="691824" y="267855"/>
            <a:ext cx="10788073" cy="369332"/>
          </a:xfrm>
          <a:prstGeom prst="rect">
            <a:avLst/>
          </a:prstGeom>
          <a:noFill/>
        </p:spPr>
        <p:txBody>
          <a:bodyPr wrap="square" rtlCol="0">
            <a:spAutoFit/>
          </a:bodyPr>
          <a:lstStyle/>
          <a:p>
            <a:pPr algn="ctr"/>
            <a:r>
              <a:rPr lang="it-IT" dirty="0"/>
              <a:t>Argomenti del corso ed obiettivi</a:t>
            </a:r>
          </a:p>
        </p:txBody>
      </p:sp>
      <p:sp>
        <p:nvSpPr>
          <p:cNvPr id="7" name="TextBox 6"/>
          <p:cNvSpPr txBox="1"/>
          <p:nvPr/>
        </p:nvSpPr>
        <p:spPr>
          <a:xfrm>
            <a:off x="510738" y="5523345"/>
            <a:ext cx="11176000" cy="923330"/>
          </a:xfrm>
          <a:prstGeom prst="rect">
            <a:avLst/>
          </a:prstGeom>
          <a:noFill/>
        </p:spPr>
        <p:txBody>
          <a:bodyPr wrap="square" rtlCol="0">
            <a:spAutoFit/>
          </a:bodyPr>
          <a:lstStyle/>
          <a:p>
            <a:r>
              <a:rPr lang="it-IT" dirty="0"/>
              <a:t>Testi consigliati:</a:t>
            </a:r>
          </a:p>
          <a:p>
            <a:r>
              <a:rPr lang="it-IT" b="1" dirty="0"/>
              <a:t>Chimica analitica strumentale, </a:t>
            </a:r>
            <a:r>
              <a:rPr lang="it-IT" dirty="0" err="1"/>
              <a:t>Skoog</a:t>
            </a:r>
            <a:r>
              <a:rPr lang="it-IT" dirty="0"/>
              <a:t>, </a:t>
            </a:r>
            <a:r>
              <a:rPr lang="it-IT" dirty="0" err="1"/>
              <a:t>Holler</a:t>
            </a:r>
            <a:r>
              <a:rPr lang="it-IT" dirty="0"/>
              <a:t>, </a:t>
            </a:r>
            <a:r>
              <a:rPr lang="it-IT" dirty="0" err="1"/>
              <a:t>Crouch</a:t>
            </a:r>
            <a:r>
              <a:rPr lang="it-IT" dirty="0"/>
              <a:t>, </a:t>
            </a:r>
            <a:r>
              <a:rPr lang="it-IT" b="1" dirty="0"/>
              <a:t>Ed. </a:t>
            </a:r>
            <a:r>
              <a:rPr lang="it-IT" b="1" dirty="0" err="1"/>
              <a:t>Edises</a:t>
            </a:r>
            <a:endParaRPr lang="it-IT" b="1" dirty="0"/>
          </a:p>
          <a:p>
            <a:r>
              <a:rPr lang="it-IT" b="1" dirty="0"/>
              <a:t>Fondamenti di Chimica Analitica di </a:t>
            </a:r>
            <a:r>
              <a:rPr lang="it-IT" b="1" dirty="0" err="1"/>
              <a:t>Skoog</a:t>
            </a:r>
            <a:r>
              <a:rPr lang="it-IT" b="1" dirty="0"/>
              <a:t> e West, </a:t>
            </a:r>
            <a:r>
              <a:rPr lang="en-US" dirty="0"/>
              <a:t>F. J. Holler, S. R. Crouch, </a:t>
            </a:r>
            <a:r>
              <a:rPr lang="it-IT" b="1" dirty="0"/>
              <a:t>Ed. </a:t>
            </a:r>
            <a:r>
              <a:rPr lang="it-IT" b="1" dirty="0" err="1"/>
              <a:t>Edises</a:t>
            </a:r>
            <a:endParaRPr lang="it-IT" dirty="0"/>
          </a:p>
        </p:txBody>
      </p:sp>
      <p:sp>
        <p:nvSpPr>
          <p:cNvPr id="8" name="TextBox 7"/>
          <p:cNvSpPr txBox="1"/>
          <p:nvPr/>
        </p:nvSpPr>
        <p:spPr>
          <a:xfrm>
            <a:off x="1006763" y="1372106"/>
            <a:ext cx="9827490" cy="3416320"/>
          </a:xfrm>
          <a:prstGeom prst="rect">
            <a:avLst/>
          </a:prstGeom>
          <a:noFill/>
        </p:spPr>
        <p:txBody>
          <a:bodyPr wrap="square" lIns="91440" tIns="45720" rIns="91440" bIns="45720" rtlCol="0" anchor="t">
            <a:spAutoFit/>
          </a:bodyPr>
          <a:lstStyle/>
          <a:p>
            <a:pPr marL="285750" indent="-285750">
              <a:buFontTx/>
              <a:buChar char="-"/>
            </a:pPr>
            <a:r>
              <a:rPr lang="it-IT" dirty="0">
                <a:latin typeface="Adobe Garamond Pro"/>
              </a:rPr>
              <a:t>Conoscenze di base in un laboratorio di Chimica Analitica -Preparazione di soluzioni a titolo noto (unità di concentrazione); errori associati alle misure.</a:t>
            </a:r>
          </a:p>
          <a:p>
            <a:pPr marL="285750" indent="-285750">
              <a:buFontTx/>
              <a:buChar char="-"/>
            </a:pPr>
            <a:r>
              <a:rPr lang="it-IT" dirty="0">
                <a:latin typeface="Adobe Garamond Pro" panose="02020502060506020403" pitchFamily="18" charset="0"/>
              </a:rPr>
              <a:t>Valutazione degli errori in chimica analitica - Errori sistematici. Errori casuali. Media e deviazione standard.</a:t>
            </a:r>
          </a:p>
          <a:p>
            <a:pPr marL="285750" indent="-285750">
              <a:buFontTx/>
              <a:buChar char="-"/>
            </a:pPr>
            <a:r>
              <a:rPr lang="it-IT" dirty="0">
                <a:latin typeface="Adobe Garamond Pro"/>
              </a:rPr>
              <a:t>Campionamento - Metodiche di campionamento. Rappresentatività del campione. Contenitori, stabilizzazione e conservazione del campione.</a:t>
            </a:r>
          </a:p>
          <a:p>
            <a:pPr marL="285750" indent="-285750">
              <a:buFontTx/>
              <a:buChar char="-"/>
            </a:pPr>
            <a:r>
              <a:rPr lang="it-IT" dirty="0">
                <a:latin typeface="Adobe Garamond Pro"/>
              </a:rPr>
              <a:t>Spettroscopia molecolare di assorbimento UV-vis - Strumentazione. Lo spettro di assorbimento. La legge di Lambert-Beer</a:t>
            </a:r>
          </a:p>
          <a:p>
            <a:pPr marL="285750" indent="-285750">
              <a:buFontTx/>
              <a:buChar char="-"/>
            </a:pPr>
            <a:r>
              <a:rPr lang="it-IT" dirty="0">
                <a:latin typeface="Adobe Garamond Pro"/>
              </a:rPr>
              <a:t>Spettroscopia di emissione e di assorbimento atomica –Strumentazione. Spettroscopia a fiamma e sorgenti a plasma. </a:t>
            </a:r>
            <a:endParaRPr lang="it-IT" dirty="0">
              <a:latin typeface="Adobe Garamond Pro" panose="02020502060506020403" pitchFamily="18" charset="0"/>
            </a:endParaRPr>
          </a:p>
          <a:p>
            <a:pPr marL="285750" indent="-285750">
              <a:buFontTx/>
              <a:buChar char="-"/>
            </a:pPr>
            <a:r>
              <a:rPr lang="it-IT" dirty="0">
                <a:latin typeface="Adobe Garamond Pro" panose="02020502060506020403" pitchFamily="18" charset="0"/>
              </a:rPr>
              <a:t>Trattamento statistico dei dati - Livelli di fiducia. Verifica di ipotesi. Limiti di rilevabilità. Metodi di minimi quadrati e curve di calibrazione.</a:t>
            </a:r>
          </a:p>
        </p:txBody>
      </p:sp>
    </p:spTree>
    <p:extLst>
      <p:ext uri="{BB962C8B-B14F-4D97-AF65-F5344CB8AC3E}">
        <p14:creationId xmlns:p14="http://schemas.microsoft.com/office/powerpoint/2010/main" val="29328259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D630363-F47A-4D24-8CDA-6A349110FD99}" type="slidenum">
              <a:rPr lang="it-IT" smtClean="0"/>
              <a:t>20</a:t>
            </a:fld>
            <a:endParaRPr lang="it-IT"/>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6452" y="2150774"/>
            <a:ext cx="1349836" cy="4022147"/>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143" y="2938750"/>
            <a:ext cx="1504950" cy="2181225"/>
          </a:xfrm>
          <a:prstGeom prst="rect">
            <a:avLst/>
          </a:prstGeom>
        </p:spPr>
      </p:pic>
      <p:sp>
        <p:nvSpPr>
          <p:cNvPr id="7" name="TextBox 6"/>
          <p:cNvSpPr txBox="1"/>
          <p:nvPr/>
        </p:nvSpPr>
        <p:spPr>
          <a:xfrm>
            <a:off x="434110" y="497663"/>
            <a:ext cx="4387272" cy="1200329"/>
          </a:xfrm>
          <a:prstGeom prst="rect">
            <a:avLst/>
          </a:prstGeom>
          <a:noFill/>
        </p:spPr>
        <p:txBody>
          <a:bodyPr wrap="square" rtlCol="0">
            <a:spAutoFit/>
          </a:bodyPr>
          <a:lstStyle/>
          <a:p>
            <a:r>
              <a:rPr lang="it-IT" dirty="0">
                <a:latin typeface="Adobe Garamond Pro" panose="02020502060506020403" pitchFamily="18" charset="0"/>
              </a:rPr>
              <a:t>Abbiamo una bottiglia da 500 ml e vogliamo verificare il volume di acqua che può contenere, utilizzando un cilindro graduato da 1000 ml. </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2156" y="3080006"/>
            <a:ext cx="1166950" cy="2267847"/>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91587" y="1238971"/>
            <a:ext cx="2181225" cy="4933950"/>
          </a:xfrm>
          <a:prstGeom prst="rect">
            <a:avLst/>
          </a:prstGeom>
        </p:spPr>
      </p:pic>
      <p:sp>
        <p:nvSpPr>
          <p:cNvPr id="10" name="TextBox 9"/>
          <p:cNvSpPr txBox="1"/>
          <p:nvPr/>
        </p:nvSpPr>
        <p:spPr>
          <a:xfrm>
            <a:off x="5523346" y="497663"/>
            <a:ext cx="4636654" cy="1200329"/>
          </a:xfrm>
          <a:prstGeom prst="rect">
            <a:avLst/>
          </a:prstGeom>
          <a:noFill/>
        </p:spPr>
        <p:txBody>
          <a:bodyPr wrap="square" rtlCol="0">
            <a:spAutoFit/>
          </a:bodyPr>
          <a:lstStyle/>
          <a:p>
            <a:r>
              <a:rPr lang="it-IT" dirty="0">
                <a:latin typeface="Adobe Garamond Pro" panose="02020502060506020403" pitchFamily="18" charset="0"/>
              </a:rPr>
              <a:t>Riempiamo più volte la bottiglia ed ogni volta misuriamo nel cilindro la quantità d’acqua che abbiamo utilizzato. Annotiamo ogni volta il volume </a:t>
            </a:r>
          </a:p>
        </p:txBody>
      </p:sp>
    </p:spTree>
    <p:extLst>
      <p:ext uri="{BB962C8B-B14F-4D97-AF65-F5344CB8AC3E}">
        <p14:creationId xmlns:p14="http://schemas.microsoft.com/office/powerpoint/2010/main" val="2025142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D630363-F47A-4D24-8CDA-6A349110FD99}" type="slidenum">
              <a:rPr lang="it-IT" smtClean="0"/>
              <a:t>21</a:t>
            </a:fld>
            <a:endParaRPr lang="it-IT"/>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395" y="243609"/>
            <a:ext cx="3771900" cy="4191000"/>
          </a:xfrm>
          <a:prstGeom prst="rect">
            <a:avLst/>
          </a:prstGeom>
        </p:spPr>
      </p:pic>
      <p:sp>
        <p:nvSpPr>
          <p:cNvPr id="6" name="TextBox 5"/>
          <p:cNvSpPr txBox="1"/>
          <p:nvPr/>
        </p:nvSpPr>
        <p:spPr>
          <a:xfrm>
            <a:off x="4276436" y="243609"/>
            <a:ext cx="7555346" cy="646331"/>
          </a:xfrm>
          <a:prstGeom prst="rect">
            <a:avLst/>
          </a:prstGeom>
          <a:noFill/>
        </p:spPr>
        <p:txBody>
          <a:bodyPr wrap="square" rtlCol="0">
            <a:spAutoFit/>
          </a:bodyPr>
          <a:lstStyle/>
          <a:p>
            <a:r>
              <a:rPr lang="it-IT" dirty="0">
                <a:latin typeface="Adobe Garamond Pro" panose="02020502060506020403" pitchFamily="18" charset="0"/>
              </a:rPr>
              <a:t>Se ripetiamo 10 volte questa operazione, possiamo immaginare di ottenere un insieme di dati come quello in tabella. Come usiamo queste informazioni?</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36282" y="1248641"/>
            <a:ext cx="990600" cy="933450"/>
          </a:xfrm>
          <a:prstGeom prst="rect">
            <a:avLst/>
          </a:prstGeom>
        </p:spPr>
      </p:pic>
      <p:sp>
        <p:nvSpPr>
          <p:cNvPr id="8" name="TextBox 7"/>
          <p:cNvSpPr txBox="1"/>
          <p:nvPr/>
        </p:nvSpPr>
        <p:spPr>
          <a:xfrm>
            <a:off x="4273261" y="1148016"/>
            <a:ext cx="5043055" cy="1200329"/>
          </a:xfrm>
          <a:prstGeom prst="rect">
            <a:avLst/>
          </a:prstGeom>
          <a:noFill/>
        </p:spPr>
        <p:txBody>
          <a:bodyPr wrap="square" rtlCol="0">
            <a:spAutoFit/>
          </a:bodyPr>
          <a:lstStyle/>
          <a:p>
            <a:r>
              <a:rPr lang="it-IT" dirty="0">
                <a:latin typeface="Adobe Garamond Pro" panose="02020502060506020403" pitchFamily="18" charset="0"/>
              </a:rPr>
              <a:t>La prima cosa che possiamo fare è calcolare il valor medio o media aritmetica: somma dei valori diviso numero dei valori. </a:t>
            </a:r>
          </a:p>
          <a:p>
            <a:r>
              <a:rPr lang="it-IT" dirty="0">
                <a:latin typeface="Adobe Garamond Pro" panose="02020502060506020403" pitchFamily="18" charset="0"/>
              </a:rPr>
              <a:t>Nel nostro caso: </a:t>
            </a:r>
          </a:p>
        </p:txBody>
      </p:sp>
      <p:sp>
        <p:nvSpPr>
          <p:cNvPr id="9" name="TextBox 8"/>
          <p:cNvSpPr txBox="1"/>
          <p:nvPr/>
        </p:nvSpPr>
        <p:spPr>
          <a:xfrm>
            <a:off x="4765964" y="3066473"/>
            <a:ext cx="6206836" cy="369332"/>
          </a:xfrm>
          <a:prstGeom prst="rect">
            <a:avLst/>
          </a:prstGeom>
          <a:noFill/>
        </p:spPr>
        <p:txBody>
          <a:bodyPr wrap="square" rtlCol="0">
            <a:spAutoFit/>
          </a:bodyPr>
          <a:lstStyle/>
          <a:p>
            <a:r>
              <a:rPr lang="it-IT" dirty="0"/>
              <a:t>x= 510+490+510+480+530+480+490+520+500+480 = 499 ml   </a:t>
            </a:r>
          </a:p>
        </p:txBody>
      </p:sp>
      <p:cxnSp>
        <p:nvCxnSpPr>
          <p:cNvPr id="11" name="Straight Connector 10"/>
          <p:cNvCxnSpPr/>
          <p:nvPr/>
        </p:nvCxnSpPr>
        <p:spPr>
          <a:xfrm>
            <a:off x="4858328" y="3140361"/>
            <a:ext cx="1200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172364" y="3343564"/>
            <a:ext cx="4470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121236" y="3297259"/>
            <a:ext cx="1099128" cy="369332"/>
          </a:xfrm>
          <a:prstGeom prst="rect">
            <a:avLst/>
          </a:prstGeom>
          <a:noFill/>
        </p:spPr>
        <p:txBody>
          <a:bodyPr wrap="square" rtlCol="0">
            <a:spAutoFit/>
          </a:bodyPr>
          <a:lstStyle/>
          <a:p>
            <a:r>
              <a:rPr lang="it-IT" dirty="0"/>
              <a:t>10</a:t>
            </a:r>
          </a:p>
        </p:txBody>
      </p:sp>
      <p:sp>
        <p:nvSpPr>
          <p:cNvPr id="15" name="Oval 14"/>
          <p:cNvSpPr/>
          <p:nvPr/>
        </p:nvSpPr>
        <p:spPr>
          <a:xfrm>
            <a:off x="9698185" y="2900221"/>
            <a:ext cx="969818" cy="7296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TextBox 15"/>
          <p:cNvSpPr txBox="1"/>
          <p:nvPr/>
        </p:nvSpPr>
        <p:spPr>
          <a:xfrm>
            <a:off x="4216400" y="4238547"/>
            <a:ext cx="7305964" cy="646331"/>
          </a:xfrm>
          <a:prstGeom prst="rect">
            <a:avLst/>
          </a:prstGeom>
          <a:noFill/>
        </p:spPr>
        <p:txBody>
          <a:bodyPr wrap="square" rtlCol="0">
            <a:spAutoFit/>
          </a:bodyPr>
          <a:lstStyle/>
          <a:p>
            <a:r>
              <a:rPr lang="it-IT" dirty="0">
                <a:latin typeface="Adobe Garamond Pro" panose="02020502060506020403" pitchFamily="18" charset="0"/>
              </a:rPr>
              <a:t>Questa informazione di base, ossia un valore prossimo al valore «vero» deve essere corredato di altre informazioni. </a:t>
            </a:r>
          </a:p>
        </p:txBody>
      </p:sp>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395" y="4724400"/>
            <a:ext cx="2209800" cy="2133600"/>
          </a:xfrm>
          <a:prstGeom prst="rect">
            <a:avLst/>
          </a:prstGeom>
        </p:spPr>
      </p:pic>
      <p:sp>
        <p:nvSpPr>
          <p:cNvPr id="18" name="TextBox 17"/>
          <p:cNvSpPr txBox="1"/>
          <p:nvPr/>
        </p:nvSpPr>
        <p:spPr>
          <a:xfrm>
            <a:off x="2724727" y="5366327"/>
            <a:ext cx="8903855" cy="369332"/>
          </a:xfrm>
          <a:prstGeom prst="rect">
            <a:avLst/>
          </a:prstGeom>
          <a:noFill/>
        </p:spPr>
        <p:txBody>
          <a:bodyPr wrap="square" rtlCol="0">
            <a:spAutoFit/>
          </a:bodyPr>
          <a:lstStyle/>
          <a:p>
            <a:r>
              <a:rPr lang="it-IT" dirty="0">
                <a:latin typeface="Adobe Garamond Pro" panose="02020502060506020403" pitchFamily="18" charset="0"/>
              </a:rPr>
              <a:t>La prima informazione necessaria è lo scarto:</a:t>
            </a:r>
          </a:p>
        </p:txBody>
      </p:sp>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70800" y="5391152"/>
            <a:ext cx="1428750" cy="400050"/>
          </a:xfrm>
          <a:prstGeom prst="rect">
            <a:avLst/>
          </a:prstGeom>
        </p:spPr>
      </p:pic>
      <p:sp>
        <p:nvSpPr>
          <p:cNvPr id="20" name="TextBox 19"/>
          <p:cNvSpPr txBox="1"/>
          <p:nvPr/>
        </p:nvSpPr>
        <p:spPr>
          <a:xfrm>
            <a:off x="2844800" y="5938982"/>
            <a:ext cx="8509000" cy="369332"/>
          </a:xfrm>
          <a:prstGeom prst="rect">
            <a:avLst/>
          </a:prstGeom>
          <a:noFill/>
        </p:spPr>
        <p:txBody>
          <a:bodyPr wrap="square" rtlCol="0">
            <a:spAutoFit/>
          </a:bodyPr>
          <a:lstStyle/>
          <a:p>
            <a:r>
              <a:rPr lang="it-IT" dirty="0">
                <a:latin typeface="Adobe Garamond Pro" panose="02020502060506020403" pitchFamily="18" charset="0"/>
              </a:rPr>
              <a:t>Esso rappresenta la distanza tra una singola misura ed il valore medio, x </a:t>
            </a:r>
          </a:p>
        </p:txBody>
      </p:sp>
      <p:cxnSp>
        <p:nvCxnSpPr>
          <p:cNvPr id="25" name="Straight Connector 24"/>
          <p:cNvCxnSpPr/>
          <p:nvPr/>
        </p:nvCxnSpPr>
        <p:spPr>
          <a:xfrm>
            <a:off x="9120917" y="6035961"/>
            <a:ext cx="1200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70896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D630363-F47A-4D24-8CDA-6A349110FD99}" type="slidenum">
              <a:rPr lang="it-IT" smtClean="0"/>
              <a:t>22</a:t>
            </a:fld>
            <a:endParaRPr lang="it-IT"/>
          </a:p>
        </p:txBody>
      </p:sp>
      <p:sp>
        <p:nvSpPr>
          <p:cNvPr id="5" name="TextBox 4"/>
          <p:cNvSpPr txBox="1"/>
          <p:nvPr/>
        </p:nvSpPr>
        <p:spPr>
          <a:xfrm>
            <a:off x="397164" y="267855"/>
            <a:ext cx="10529455" cy="369332"/>
          </a:xfrm>
          <a:prstGeom prst="rect">
            <a:avLst/>
          </a:prstGeom>
          <a:noFill/>
        </p:spPr>
        <p:txBody>
          <a:bodyPr wrap="square" rtlCol="0">
            <a:spAutoFit/>
          </a:bodyPr>
          <a:lstStyle/>
          <a:p>
            <a:r>
              <a:rPr lang="it-IT" dirty="0">
                <a:latin typeface="Adobe Garamond Pro" panose="02020502060506020403" pitchFamily="18" charset="0"/>
              </a:rPr>
              <a:t>Lo scarto ci consente di ricavare un’altra informazione fondamentale, la deviazione standard: </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6575" y="1058285"/>
            <a:ext cx="2076450" cy="1323975"/>
          </a:xfrm>
          <a:prstGeom prst="rect">
            <a:avLst/>
          </a:prstGeom>
        </p:spPr>
      </p:pic>
      <p:sp>
        <p:nvSpPr>
          <p:cNvPr id="7" name="Rectangle 6"/>
          <p:cNvSpPr/>
          <p:nvPr/>
        </p:nvSpPr>
        <p:spPr>
          <a:xfrm>
            <a:off x="6770254" y="1258607"/>
            <a:ext cx="3897745" cy="923330"/>
          </a:xfrm>
          <a:prstGeom prst="rect">
            <a:avLst/>
          </a:prstGeom>
        </p:spPr>
        <p:txBody>
          <a:bodyPr wrap="square">
            <a:spAutoFit/>
          </a:bodyPr>
          <a:lstStyle/>
          <a:p>
            <a:r>
              <a:rPr lang="it-IT" dirty="0">
                <a:latin typeface="Adobe Garamond Pro" panose="02020502060506020403" pitchFamily="18" charset="0"/>
              </a:rPr>
              <a:t>Data una serie di dati ripetuti la deviazione standard rappresenta l’incertezza della misura.</a:t>
            </a:r>
          </a:p>
        </p:txBody>
      </p:sp>
      <p:sp>
        <p:nvSpPr>
          <p:cNvPr id="8" name="Rectangle 7"/>
          <p:cNvSpPr/>
          <p:nvPr/>
        </p:nvSpPr>
        <p:spPr>
          <a:xfrm>
            <a:off x="397164" y="3004325"/>
            <a:ext cx="11440102" cy="2585323"/>
          </a:xfrm>
          <a:prstGeom prst="rect">
            <a:avLst/>
          </a:prstGeom>
        </p:spPr>
        <p:txBody>
          <a:bodyPr wrap="square">
            <a:spAutoFit/>
          </a:bodyPr>
          <a:lstStyle/>
          <a:p>
            <a:r>
              <a:rPr lang="it-IT" dirty="0">
                <a:latin typeface="Adobe Garamond Pro" panose="02020502060506020403" pitchFamily="18" charset="0"/>
              </a:rPr>
              <a:t>La deviazione standard è un indice della dispersione dei dati rispetto al valor medio. La nostra misura sarà data dal valore medio delle misure ± un valore che tenga conto della dispersione dei dati.</a:t>
            </a:r>
          </a:p>
          <a:p>
            <a:r>
              <a:rPr lang="it-IT" dirty="0">
                <a:latin typeface="Adobe Garamond Pro" panose="02020502060506020403" pitchFamily="18" charset="0"/>
              </a:rPr>
              <a:t>Consente di definire un intervallo «intorno» al valor medio all’interno del quale si troverà il valore vero. Il risultato sarà espresso come valor medio ± la deviazione standard. </a:t>
            </a:r>
          </a:p>
          <a:p>
            <a:endParaRPr lang="it-IT" dirty="0">
              <a:latin typeface="Adobe Garamond Pro" panose="02020502060506020403" pitchFamily="18" charset="0"/>
            </a:endParaRPr>
          </a:p>
          <a:p>
            <a:r>
              <a:rPr lang="it-IT" dirty="0">
                <a:latin typeface="Adobe Garamond Pro" panose="02020502060506020403" pitchFamily="18" charset="0"/>
              </a:rPr>
              <a:t>Con i nostri dati, la deviazione standard è pari a 18, quindi il risultato sarà espresso come: </a:t>
            </a:r>
          </a:p>
          <a:p>
            <a:pPr algn="ctr"/>
            <a:r>
              <a:rPr lang="it-IT" dirty="0">
                <a:latin typeface="Adobe Garamond Pro" panose="02020502060506020403" pitchFamily="18" charset="0"/>
              </a:rPr>
              <a:t>499±18 ml</a:t>
            </a:r>
          </a:p>
          <a:p>
            <a:r>
              <a:rPr lang="it-IT" dirty="0">
                <a:latin typeface="Adobe Garamond Pro" panose="02020502060506020403" pitchFamily="18" charset="0"/>
              </a:rPr>
              <a:t>Il valore «vero» sarà compreso nell’intervallo: </a:t>
            </a:r>
          </a:p>
          <a:p>
            <a:pPr algn="ctr"/>
            <a:r>
              <a:rPr lang="it-IT" dirty="0">
                <a:latin typeface="Adobe Garamond Pro" panose="02020502060506020403" pitchFamily="18" charset="0"/>
              </a:rPr>
              <a:t>481-517 ml. </a:t>
            </a:r>
          </a:p>
        </p:txBody>
      </p:sp>
      <p:sp>
        <p:nvSpPr>
          <p:cNvPr id="2" name="TextBox 1"/>
          <p:cNvSpPr txBox="1"/>
          <p:nvPr/>
        </p:nvSpPr>
        <p:spPr>
          <a:xfrm>
            <a:off x="397164" y="5888547"/>
            <a:ext cx="11332169" cy="646331"/>
          </a:xfrm>
          <a:prstGeom prst="rect">
            <a:avLst/>
          </a:prstGeom>
          <a:noFill/>
        </p:spPr>
        <p:txBody>
          <a:bodyPr wrap="square" rtlCol="0">
            <a:spAutoFit/>
          </a:bodyPr>
          <a:lstStyle/>
          <a:p>
            <a:pPr algn="ctr"/>
            <a:r>
              <a:rPr lang="it-IT" i="1" dirty="0">
                <a:latin typeface="Adobe Garamond Pro" panose="02020502060506020403" pitchFamily="18" charset="0"/>
              </a:rPr>
              <a:t>Il rapporto tra la deviazione standard ed il valore medio fornisce una stima della </a:t>
            </a:r>
            <a:r>
              <a:rPr lang="it-IT" i="1" u="sng" dirty="0">
                <a:latin typeface="Adobe Garamond Pro" panose="02020502060506020403" pitchFamily="18" charset="0"/>
              </a:rPr>
              <a:t>precisione</a:t>
            </a:r>
            <a:r>
              <a:rPr lang="it-IT" i="1" dirty="0">
                <a:latin typeface="Adobe Garamond Pro" panose="02020502060506020403" pitchFamily="18" charset="0"/>
              </a:rPr>
              <a:t> della misura; se esprimiamo questo rapporto come percentuale, otteniamo la precisione percentuale. </a:t>
            </a:r>
          </a:p>
        </p:txBody>
      </p:sp>
    </p:spTree>
    <p:extLst>
      <p:ext uri="{BB962C8B-B14F-4D97-AF65-F5344CB8AC3E}">
        <p14:creationId xmlns:p14="http://schemas.microsoft.com/office/powerpoint/2010/main" val="16797978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D630363-F47A-4D24-8CDA-6A349110FD99}" type="slidenum">
              <a:rPr lang="it-IT" smtClean="0"/>
              <a:t>23</a:t>
            </a:fld>
            <a:endParaRPr lang="it-IT"/>
          </a:p>
        </p:txBody>
      </p:sp>
      <p:sp>
        <p:nvSpPr>
          <p:cNvPr id="5" name="TextBox 4"/>
          <p:cNvSpPr txBox="1"/>
          <p:nvPr/>
        </p:nvSpPr>
        <p:spPr>
          <a:xfrm>
            <a:off x="489527" y="397164"/>
            <a:ext cx="11139055" cy="1477328"/>
          </a:xfrm>
          <a:prstGeom prst="rect">
            <a:avLst/>
          </a:prstGeom>
          <a:noFill/>
        </p:spPr>
        <p:txBody>
          <a:bodyPr wrap="square" rtlCol="0">
            <a:spAutoFit/>
          </a:bodyPr>
          <a:lstStyle/>
          <a:p>
            <a:r>
              <a:rPr lang="it-IT" dirty="0">
                <a:latin typeface="Adobe Garamond Pro" panose="02020502060506020403" pitchFamily="18" charset="0"/>
              </a:rPr>
              <a:t>Immaginiamo di avere a disposizione il valore «vero» di una grandezza, ad esempio di un volume, che supponiamo essere 100ml. </a:t>
            </a:r>
          </a:p>
          <a:p>
            <a:endParaRPr lang="it-IT" dirty="0">
              <a:latin typeface="Adobe Garamond Pro" panose="02020502060506020403" pitchFamily="18" charset="0"/>
            </a:endParaRPr>
          </a:p>
          <a:p>
            <a:r>
              <a:rPr lang="it-IT" dirty="0">
                <a:latin typeface="Adobe Garamond Pro" panose="02020502060506020403" pitchFamily="18" charset="0"/>
              </a:rPr>
              <a:t>Misuriamo questo volume più volte (usando il sistema della bottiglia e del cilindro come fatto in precedenza) ottenendo la serie di misure: </a:t>
            </a:r>
          </a:p>
        </p:txBody>
      </p:sp>
      <p:graphicFrame>
        <p:nvGraphicFramePr>
          <p:cNvPr id="6" name="Table 5"/>
          <p:cNvGraphicFramePr>
            <a:graphicFrameLocks noGrp="1"/>
          </p:cNvGraphicFramePr>
          <p:nvPr>
            <p:extLst>
              <p:ext uri="{D42A27DB-BD31-4B8C-83A1-F6EECF244321}">
                <p14:modId xmlns:p14="http://schemas.microsoft.com/office/powerpoint/2010/main" val="1218010762"/>
              </p:ext>
            </p:extLst>
          </p:nvPr>
        </p:nvGraphicFramePr>
        <p:xfrm>
          <a:off x="489527" y="2474575"/>
          <a:ext cx="3057236" cy="3708400"/>
        </p:xfrm>
        <a:graphic>
          <a:graphicData uri="http://schemas.openxmlformats.org/drawingml/2006/table">
            <a:tbl>
              <a:tblPr firstRow="1" bandRow="1">
                <a:tableStyleId>{5C22544A-7EE6-4342-B048-85BDC9FD1C3A}</a:tableStyleId>
              </a:tblPr>
              <a:tblGrid>
                <a:gridCol w="1528618">
                  <a:extLst>
                    <a:ext uri="{9D8B030D-6E8A-4147-A177-3AD203B41FA5}">
                      <a16:colId xmlns:a16="http://schemas.microsoft.com/office/drawing/2014/main" xmlns="" val="20000"/>
                    </a:ext>
                  </a:extLst>
                </a:gridCol>
                <a:gridCol w="1528618">
                  <a:extLst>
                    <a:ext uri="{9D8B030D-6E8A-4147-A177-3AD203B41FA5}">
                      <a16:colId xmlns:a16="http://schemas.microsoft.com/office/drawing/2014/main" xmlns="" val="20001"/>
                    </a:ext>
                  </a:extLst>
                </a:gridCol>
              </a:tblGrid>
              <a:tr h="370840">
                <a:tc>
                  <a:txBody>
                    <a:bodyPr/>
                    <a:lstStyle/>
                    <a:p>
                      <a:endParaRPr lang="it-IT" dirty="0"/>
                    </a:p>
                  </a:txBody>
                  <a:tcPr/>
                </a:tc>
                <a:tc>
                  <a:txBody>
                    <a:bodyPr/>
                    <a:lstStyle/>
                    <a:p>
                      <a:r>
                        <a:rPr lang="it-IT" dirty="0"/>
                        <a:t>Volume,</a:t>
                      </a:r>
                      <a:r>
                        <a:rPr lang="it-IT" baseline="0" dirty="0"/>
                        <a:t> ml</a:t>
                      </a:r>
                      <a:endParaRPr lang="it-IT" dirty="0"/>
                    </a:p>
                  </a:txBody>
                  <a:tcPr/>
                </a:tc>
                <a:extLst>
                  <a:ext uri="{0D108BD9-81ED-4DB2-BD59-A6C34878D82A}">
                    <a16:rowId xmlns:a16="http://schemas.microsoft.com/office/drawing/2014/main" xmlns="" val="10000"/>
                  </a:ext>
                </a:extLst>
              </a:tr>
              <a:tr h="370840">
                <a:tc>
                  <a:txBody>
                    <a:bodyPr/>
                    <a:lstStyle/>
                    <a:p>
                      <a:r>
                        <a:rPr lang="it-IT" dirty="0"/>
                        <a:t>Valore vero</a:t>
                      </a:r>
                      <a:r>
                        <a:rPr lang="it-IT" baseline="0" dirty="0"/>
                        <a:t> </a:t>
                      </a:r>
                      <a:endParaRPr lang="it-IT" dirty="0"/>
                    </a:p>
                  </a:txBody>
                  <a:tcPr/>
                </a:tc>
                <a:tc>
                  <a:txBody>
                    <a:bodyPr/>
                    <a:lstStyle/>
                    <a:p>
                      <a:r>
                        <a:rPr lang="it-IT" dirty="0"/>
                        <a:t>100</a:t>
                      </a:r>
                    </a:p>
                  </a:txBody>
                  <a:tcPr/>
                </a:tc>
                <a:extLst>
                  <a:ext uri="{0D108BD9-81ED-4DB2-BD59-A6C34878D82A}">
                    <a16:rowId xmlns:a16="http://schemas.microsoft.com/office/drawing/2014/main" xmlns="" val="10001"/>
                  </a:ext>
                </a:extLst>
              </a:tr>
              <a:tr h="370840">
                <a:tc>
                  <a:txBody>
                    <a:bodyPr/>
                    <a:lstStyle/>
                    <a:p>
                      <a:r>
                        <a:rPr lang="it-IT" dirty="0"/>
                        <a:t>Misura 1</a:t>
                      </a:r>
                    </a:p>
                  </a:txBody>
                  <a:tcPr/>
                </a:tc>
                <a:tc>
                  <a:txBody>
                    <a:bodyPr/>
                    <a:lstStyle/>
                    <a:p>
                      <a:r>
                        <a:rPr lang="it-IT" dirty="0"/>
                        <a:t>98</a:t>
                      </a:r>
                    </a:p>
                  </a:txBody>
                  <a:tcPr/>
                </a:tc>
                <a:extLst>
                  <a:ext uri="{0D108BD9-81ED-4DB2-BD59-A6C34878D82A}">
                    <a16:rowId xmlns:a16="http://schemas.microsoft.com/office/drawing/2014/main" xmlns="" val="10002"/>
                  </a:ext>
                </a:extLst>
              </a:tr>
              <a:tr h="370840">
                <a:tc>
                  <a:txBody>
                    <a:bodyPr/>
                    <a:lstStyle/>
                    <a:p>
                      <a:r>
                        <a:rPr lang="it-IT" dirty="0"/>
                        <a:t>Misur</a:t>
                      </a:r>
                      <a:r>
                        <a:rPr lang="it-IT" baseline="0" dirty="0"/>
                        <a:t>a 2</a:t>
                      </a:r>
                      <a:endParaRPr lang="it-IT" dirty="0"/>
                    </a:p>
                  </a:txBody>
                  <a:tcPr/>
                </a:tc>
                <a:tc>
                  <a:txBody>
                    <a:bodyPr/>
                    <a:lstStyle/>
                    <a:p>
                      <a:r>
                        <a:rPr lang="it-IT" dirty="0"/>
                        <a:t>102</a:t>
                      </a:r>
                    </a:p>
                  </a:txBody>
                  <a:tcPr/>
                </a:tc>
                <a:extLst>
                  <a:ext uri="{0D108BD9-81ED-4DB2-BD59-A6C34878D82A}">
                    <a16:rowId xmlns:a16="http://schemas.microsoft.com/office/drawing/2014/main" xmlns="" val="10003"/>
                  </a:ext>
                </a:extLst>
              </a:tr>
              <a:tr h="370840">
                <a:tc>
                  <a:txBody>
                    <a:bodyPr/>
                    <a:lstStyle/>
                    <a:p>
                      <a:r>
                        <a:rPr lang="it-IT" dirty="0"/>
                        <a:t>Misura 3</a:t>
                      </a:r>
                    </a:p>
                  </a:txBody>
                  <a:tcPr/>
                </a:tc>
                <a:tc>
                  <a:txBody>
                    <a:bodyPr/>
                    <a:lstStyle/>
                    <a:p>
                      <a:r>
                        <a:rPr lang="it-IT" dirty="0"/>
                        <a:t>96</a:t>
                      </a:r>
                    </a:p>
                  </a:txBody>
                  <a:tcPr/>
                </a:tc>
                <a:extLst>
                  <a:ext uri="{0D108BD9-81ED-4DB2-BD59-A6C34878D82A}">
                    <a16:rowId xmlns:a16="http://schemas.microsoft.com/office/drawing/2014/main" xmlns="" val="10004"/>
                  </a:ext>
                </a:extLst>
              </a:tr>
              <a:tr h="370840">
                <a:tc>
                  <a:txBody>
                    <a:bodyPr/>
                    <a:lstStyle/>
                    <a:p>
                      <a:r>
                        <a:rPr lang="it-IT" dirty="0"/>
                        <a:t>Misura 4</a:t>
                      </a:r>
                    </a:p>
                  </a:txBody>
                  <a:tcPr/>
                </a:tc>
                <a:tc>
                  <a:txBody>
                    <a:bodyPr/>
                    <a:lstStyle/>
                    <a:p>
                      <a:r>
                        <a:rPr lang="it-IT" dirty="0"/>
                        <a:t>95</a:t>
                      </a:r>
                    </a:p>
                  </a:txBody>
                  <a:tcPr/>
                </a:tc>
                <a:extLst>
                  <a:ext uri="{0D108BD9-81ED-4DB2-BD59-A6C34878D82A}">
                    <a16:rowId xmlns:a16="http://schemas.microsoft.com/office/drawing/2014/main" xmlns="" val="10005"/>
                  </a:ext>
                </a:extLst>
              </a:tr>
              <a:tr h="370840">
                <a:tc>
                  <a:txBody>
                    <a:bodyPr/>
                    <a:lstStyle/>
                    <a:p>
                      <a:r>
                        <a:rPr lang="it-IT" dirty="0"/>
                        <a:t>Misura 5</a:t>
                      </a:r>
                    </a:p>
                  </a:txBody>
                  <a:tcPr/>
                </a:tc>
                <a:tc>
                  <a:txBody>
                    <a:bodyPr/>
                    <a:lstStyle/>
                    <a:p>
                      <a:r>
                        <a:rPr lang="it-IT" dirty="0"/>
                        <a:t>101</a:t>
                      </a:r>
                    </a:p>
                  </a:txBody>
                  <a:tcPr/>
                </a:tc>
                <a:extLst>
                  <a:ext uri="{0D108BD9-81ED-4DB2-BD59-A6C34878D82A}">
                    <a16:rowId xmlns:a16="http://schemas.microsoft.com/office/drawing/2014/main" xmlns="" val="10006"/>
                  </a:ext>
                </a:extLst>
              </a:tr>
              <a:tr h="370840">
                <a:tc>
                  <a:txBody>
                    <a:bodyPr/>
                    <a:lstStyle/>
                    <a:p>
                      <a:r>
                        <a:rPr lang="it-IT" dirty="0"/>
                        <a:t>Misura 6</a:t>
                      </a:r>
                    </a:p>
                  </a:txBody>
                  <a:tcPr/>
                </a:tc>
                <a:tc>
                  <a:txBody>
                    <a:bodyPr/>
                    <a:lstStyle/>
                    <a:p>
                      <a:r>
                        <a:rPr lang="it-IT" dirty="0"/>
                        <a:t>103</a:t>
                      </a:r>
                    </a:p>
                  </a:txBody>
                  <a:tcPr/>
                </a:tc>
                <a:extLst>
                  <a:ext uri="{0D108BD9-81ED-4DB2-BD59-A6C34878D82A}">
                    <a16:rowId xmlns:a16="http://schemas.microsoft.com/office/drawing/2014/main" xmlns="" val="10007"/>
                  </a:ext>
                </a:extLst>
              </a:tr>
              <a:tr h="370840">
                <a:tc>
                  <a:txBody>
                    <a:bodyPr/>
                    <a:lstStyle/>
                    <a:p>
                      <a:r>
                        <a:rPr lang="it-IT" dirty="0"/>
                        <a:t>Misura 7</a:t>
                      </a:r>
                    </a:p>
                  </a:txBody>
                  <a:tcPr/>
                </a:tc>
                <a:tc>
                  <a:txBody>
                    <a:bodyPr/>
                    <a:lstStyle/>
                    <a:p>
                      <a:r>
                        <a:rPr lang="it-IT" dirty="0"/>
                        <a:t>97</a:t>
                      </a:r>
                    </a:p>
                  </a:txBody>
                  <a:tcPr/>
                </a:tc>
                <a:extLst>
                  <a:ext uri="{0D108BD9-81ED-4DB2-BD59-A6C34878D82A}">
                    <a16:rowId xmlns:a16="http://schemas.microsoft.com/office/drawing/2014/main" xmlns="" val="10008"/>
                  </a:ext>
                </a:extLst>
              </a:tr>
              <a:tr h="370840">
                <a:tc>
                  <a:txBody>
                    <a:bodyPr/>
                    <a:lstStyle/>
                    <a:p>
                      <a:r>
                        <a:rPr lang="it-IT" dirty="0"/>
                        <a:t>Media </a:t>
                      </a:r>
                    </a:p>
                  </a:txBody>
                  <a:tcPr/>
                </a:tc>
                <a:tc>
                  <a:txBody>
                    <a:bodyPr/>
                    <a:lstStyle/>
                    <a:p>
                      <a:endParaRPr lang="it-IT" dirty="0"/>
                    </a:p>
                  </a:txBody>
                  <a:tcPr/>
                </a:tc>
                <a:extLst>
                  <a:ext uri="{0D108BD9-81ED-4DB2-BD59-A6C34878D82A}">
                    <a16:rowId xmlns:a16="http://schemas.microsoft.com/office/drawing/2014/main" xmlns="" val="10009"/>
                  </a:ext>
                </a:extLst>
              </a:tr>
            </a:tbl>
          </a:graphicData>
        </a:graphic>
      </p:graphicFrame>
      <p:sp>
        <p:nvSpPr>
          <p:cNvPr id="7" name="TextBox 6"/>
          <p:cNvSpPr txBox="1"/>
          <p:nvPr/>
        </p:nvSpPr>
        <p:spPr>
          <a:xfrm>
            <a:off x="4082473" y="2474575"/>
            <a:ext cx="7740072" cy="369332"/>
          </a:xfrm>
          <a:prstGeom prst="rect">
            <a:avLst/>
          </a:prstGeom>
          <a:noFill/>
        </p:spPr>
        <p:txBody>
          <a:bodyPr wrap="square" rtlCol="0">
            <a:spAutoFit/>
          </a:bodyPr>
          <a:lstStyle/>
          <a:p>
            <a:r>
              <a:rPr lang="it-IT" dirty="0">
                <a:latin typeface="Adobe Garamond Pro" panose="02020502060506020403" pitchFamily="18" charset="0"/>
              </a:rPr>
              <a:t>Lo scarto tra valore medio e valore medio ci dà </a:t>
            </a:r>
            <a:r>
              <a:rPr lang="it-IT" i="1" dirty="0">
                <a:latin typeface="Adobe Garamond Pro" panose="02020502060506020403" pitchFamily="18" charset="0"/>
              </a:rPr>
              <a:t>l’errore assoluto </a:t>
            </a:r>
            <a:r>
              <a:rPr lang="it-IT" dirty="0">
                <a:latin typeface="Adobe Garamond Pro" panose="02020502060506020403" pitchFamily="18" charset="0"/>
              </a:rPr>
              <a:t>associato alla misura </a:t>
            </a:r>
          </a:p>
        </p:txBody>
      </p:sp>
      <p:sp>
        <p:nvSpPr>
          <p:cNvPr id="8" name="TextBox 7"/>
          <p:cNvSpPr txBox="1"/>
          <p:nvPr/>
        </p:nvSpPr>
        <p:spPr>
          <a:xfrm>
            <a:off x="7265554" y="3074658"/>
            <a:ext cx="1724891" cy="430887"/>
          </a:xfrm>
          <a:prstGeom prst="rect">
            <a:avLst/>
          </a:prstGeom>
          <a:noFill/>
        </p:spPr>
        <p:txBody>
          <a:bodyPr wrap="square" rtlCol="0">
            <a:spAutoFit/>
          </a:bodyPr>
          <a:lstStyle/>
          <a:p>
            <a:r>
              <a:rPr lang="it-IT" sz="2200" dirty="0">
                <a:latin typeface="Adobe Garamond Pro" panose="02020502060506020403" pitchFamily="18" charset="0"/>
              </a:rPr>
              <a:t>E=x-x</a:t>
            </a:r>
            <a:r>
              <a:rPr lang="it-IT" sz="2200" baseline="-25000" dirty="0">
                <a:latin typeface="Adobe Garamond Pro" panose="02020502060506020403" pitchFamily="18" charset="0"/>
              </a:rPr>
              <a:t>v</a:t>
            </a:r>
          </a:p>
        </p:txBody>
      </p:sp>
      <p:cxnSp>
        <p:nvCxnSpPr>
          <p:cNvPr id="10" name="Straight Connector 9"/>
          <p:cNvCxnSpPr/>
          <p:nvPr/>
        </p:nvCxnSpPr>
        <p:spPr>
          <a:xfrm>
            <a:off x="7619997" y="3194727"/>
            <a:ext cx="18472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6169891" y="3505545"/>
            <a:ext cx="1246909" cy="4291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858327" y="4042412"/>
            <a:ext cx="2623128" cy="923330"/>
          </a:xfrm>
          <a:prstGeom prst="rect">
            <a:avLst/>
          </a:prstGeom>
          <a:noFill/>
        </p:spPr>
        <p:txBody>
          <a:bodyPr wrap="square" rtlCol="0">
            <a:spAutoFit/>
          </a:bodyPr>
          <a:lstStyle/>
          <a:p>
            <a:r>
              <a:rPr lang="it-IT" dirty="0">
                <a:latin typeface="Adobe Garamond Pro" panose="02020502060506020403" pitchFamily="18" charset="0"/>
              </a:rPr>
              <a:t>Se è negativo abbiamo sottostimato il valor vero (misura in difetto) </a:t>
            </a:r>
          </a:p>
        </p:txBody>
      </p:sp>
      <p:sp>
        <p:nvSpPr>
          <p:cNvPr id="14" name="TextBox 13"/>
          <p:cNvSpPr txBox="1"/>
          <p:nvPr/>
        </p:nvSpPr>
        <p:spPr>
          <a:xfrm>
            <a:off x="8418949" y="4047034"/>
            <a:ext cx="2623128" cy="923330"/>
          </a:xfrm>
          <a:prstGeom prst="rect">
            <a:avLst/>
          </a:prstGeom>
          <a:noFill/>
        </p:spPr>
        <p:txBody>
          <a:bodyPr wrap="square" rtlCol="0">
            <a:spAutoFit/>
          </a:bodyPr>
          <a:lstStyle/>
          <a:p>
            <a:r>
              <a:rPr lang="it-IT" dirty="0">
                <a:latin typeface="Adobe Garamond Pro" panose="02020502060506020403" pitchFamily="18" charset="0"/>
              </a:rPr>
              <a:t>Se è positivo abbiamo sovrastimato il valor vero (misura in eccesso) </a:t>
            </a:r>
          </a:p>
        </p:txBody>
      </p:sp>
      <p:cxnSp>
        <p:nvCxnSpPr>
          <p:cNvPr id="16" name="Straight Arrow Connector 15"/>
          <p:cNvCxnSpPr>
            <a:stCxn id="8" idx="2"/>
          </p:cNvCxnSpPr>
          <p:nvPr/>
        </p:nvCxnSpPr>
        <p:spPr>
          <a:xfrm>
            <a:off x="8128000" y="3505545"/>
            <a:ext cx="1025236" cy="5368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341091" y="5467927"/>
            <a:ext cx="7222836" cy="646331"/>
          </a:xfrm>
          <a:prstGeom prst="rect">
            <a:avLst/>
          </a:prstGeom>
          <a:noFill/>
        </p:spPr>
        <p:txBody>
          <a:bodyPr wrap="square" rtlCol="0">
            <a:spAutoFit/>
          </a:bodyPr>
          <a:lstStyle/>
          <a:p>
            <a:pPr algn="ctr"/>
            <a:r>
              <a:rPr lang="it-IT" dirty="0">
                <a:latin typeface="Adobe Garamond Pro" panose="02020502060506020403" pitchFamily="18" charset="0"/>
              </a:rPr>
              <a:t>Non sempre questo modo di esprimere l’errore è utile, non ci consente di capire quando è «importante l’errore» commesso</a:t>
            </a:r>
          </a:p>
        </p:txBody>
      </p:sp>
    </p:spTree>
    <p:extLst>
      <p:ext uri="{BB962C8B-B14F-4D97-AF65-F5344CB8AC3E}">
        <p14:creationId xmlns:p14="http://schemas.microsoft.com/office/powerpoint/2010/main" val="38226525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D630363-F47A-4D24-8CDA-6A349110FD99}" type="slidenum">
              <a:rPr lang="it-IT" smtClean="0"/>
              <a:t>24</a:t>
            </a:fld>
            <a:endParaRPr lang="it-IT"/>
          </a:p>
        </p:txBody>
      </p:sp>
      <p:sp>
        <p:nvSpPr>
          <p:cNvPr id="6" name="TextBox 5"/>
          <p:cNvSpPr txBox="1"/>
          <p:nvPr/>
        </p:nvSpPr>
        <p:spPr>
          <a:xfrm>
            <a:off x="2346035" y="359649"/>
            <a:ext cx="8192654" cy="461665"/>
          </a:xfrm>
          <a:prstGeom prst="rect">
            <a:avLst/>
          </a:prstGeom>
          <a:noFill/>
        </p:spPr>
        <p:txBody>
          <a:bodyPr wrap="square" rtlCol="0">
            <a:spAutoFit/>
          </a:bodyPr>
          <a:lstStyle/>
          <a:p>
            <a:r>
              <a:rPr lang="it-IT" sz="2400" dirty="0">
                <a:latin typeface="Adobe Garamond Pro" panose="02020502060506020403" pitchFamily="18" charset="0"/>
              </a:rPr>
              <a:t>Usiamo quindi l’errore relativo e l’errore relativo percentuale: </a:t>
            </a:r>
          </a:p>
        </p:txBody>
      </p:sp>
      <p:sp>
        <p:nvSpPr>
          <p:cNvPr id="7" name="TextBox 6"/>
          <p:cNvSpPr txBox="1"/>
          <p:nvPr/>
        </p:nvSpPr>
        <p:spPr>
          <a:xfrm>
            <a:off x="914400" y="1228436"/>
            <a:ext cx="4017818" cy="923330"/>
          </a:xfrm>
          <a:prstGeom prst="rect">
            <a:avLst/>
          </a:prstGeom>
          <a:noFill/>
        </p:spPr>
        <p:txBody>
          <a:bodyPr wrap="square" rtlCol="0">
            <a:spAutoFit/>
          </a:bodyPr>
          <a:lstStyle/>
          <a:p>
            <a:r>
              <a:rPr lang="it-IT" i="1" dirty="0">
                <a:solidFill>
                  <a:srgbClr val="FF0000"/>
                </a:solidFill>
                <a:latin typeface="Adobe Garamond Pro" panose="02020502060506020403" pitchFamily="18" charset="0"/>
              </a:rPr>
              <a:t>Errore relativo</a:t>
            </a:r>
            <a:r>
              <a:rPr lang="it-IT" dirty="0">
                <a:latin typeface="Adobe Garamond Pro" panose="02020502060506020403" pitchFamily="18" charset="0"/>
              </a:rPr>
              <a:t>:</a:t>
            </a:r>
          </a:p>
          <a:p>
            <a:r>
              <a:rPr lang="it-IT" dirty="0">
                <a:latin typeface="Adobe Garamond Pro" panose="02020502060506020403" pitchFamily="18" charset="0"/>
              </a:rPr>
              <a:t>Rapporto tra scarto e valore vero</a:t>
            </a:r>
          </a:p>
          <a:p>
            <a:r>
              <a:rPr lang="it-IT" dirty="0">
                <a:latin typeface="Adobe Garamond Pro" panose="02020502060506020403" pitchFamily="18" charset="0"/>
              </a:rPr>
              <a:t>                   </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1041" y="2042680"/>
            <a:ext cx="1409700" cy="666750"/>
          </a:xfrm>
          <a:prstGeom prst="rect">
            <a:avLst/>
          </a:prstGeom>
        </p:spPr>
      </p:pic>
      <p:sp>
        <p:nvSpPr>
          <p:cNvPr id="9" name="TextBox 8"/>
          <p:cNvSpPr txBox="1"/>
          <p:nvPr/>
        </p:nvSpPr>
        <p:spPr>
          <a:xfrm>
            <a:off x="738908" y="2854128"/>
            <a:ext cx="3214255" cy="2031325"/>
          </a:xfrm>
          <a:prstGeom prst="rect">
            <a:avLst/>
          </a:prstGeom>
          <a:noFill/>
        </p:spPr>
        <p:txBody>
          <a:bodyPr wrap="square" rtlCol="0">
            <a:spAutoFit/>
          </a:bodyPr>
          <a:lstStyle/>
          <a:p>
            <a:pPr algn="ctr"/>
            <a:r>
              <a:rPr lang="it-IT" dirty="0">
                <a:latin typeface="Adobe Garamond Pro" panose="02020502060506020403" pitchFamily="18" charset="0"/>
              </a:rPr>
              <a:t>In questo modo otteniamo una grandezza adimensionale, non dipendente dunque dall’unità di misura scelta, e abbiamo una stima dell’ importanza dell’errore commesso rispetto al valore della grandezza misurata. </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0406" y="2042680"/>
            <a:ext cx="1914525" cy="609600"/>
          </a:xfrm>
          <a:prstGeom prst="rect">
            <a:avLst/>
          </a:prstGeom>
        </p:spPr>
      </p:pic>
      <p:sp>
        <p:nvSpPr>
          <p:cNvPr id="11" name="TextBox 10"/>
          <p:cNvSpPr txBox="1"/>
          <p:nvPr/>
        </p:nvSpPr>
        <p:spPr>
          <a:xfrm>
            <a:off x="4980725" y="1204179"/>
            <a:ext cx="4017818" cy="923330"/>
          </a:xfrm>
          <a:prstGeom prst="rect">
            <a:avLst/>
          </a:prstGeom>
          <a:noFill/>
        </p:spPr>
        <p:txBody>
          <a:bodyPr wrap="square" rtlCol="0">
            <a:spAutoFit/>
          </a:bodyPr>
          <a:lstStyle/>
          <a:p>
            <a:r>
              <a:rPr lang="it-IT" i="1" dirty="0">
                <a:solidFill>
                  <a:srgbClr val="7030A0"/>
                </a:solidFill>
                <a:latin typeface="Adobe Garamond Pro" panose="02020502060506020403" pitchFamily="18" charset="0"/>
              </a:rPr>
              <a:t>Errore relativo percentuale</a:t>
            </a:r>
            <a:r>
              <a:rPr lang="it-IT" dirty="0">
                <a:latin typeface="Adobe Garamond Pro" panose="02020502060506020403" pitchFamily="18" charset="0"/>
              </a:rPr>
              <a:t>:</a:t>
            </a:r>
          </a:p>
          <a:p>
            <a:r>
              <a:rPr lang="it-IT" dirty="0">
                <a:latin typeface="Adobe Garamond Pro" panose="02020502060506020403" pitchFamily="18" charset="0"/>
              </a:rPr>
              <a:t>Rapporto tra scarto e valore vero, per cento</a:t>
            </a:r>
          </a:p>
          <a:p>
            <a:r>
              <a:rPr lang="it-IT" dirty="0">
                <a:latin typeface="Adobe Garamond Pro" panose="02020502060506020403" pitchFamily="18" charset="0"/>
              </a:rPr>
              <a:t>                   </a:t>
            </a:r>
          </a:p>
        </p:txBody>
      </p:sp>
      <p:sp>
        <p:nvSpPr>
          <p:cNvPr id="12" name="TextBox 11"/>
          <p:cNvSpPr txBox="1"/>
          <p:nvPr/>
        </p:nvSpPr>
        <p:spPr>
          <a:xfrm>
            <a:off x="4994578" y="2992627"/>
            <a:ext cx="3856166" cy="1754326"/>
          </a:xfrm>
          <a:prstGeom prst="rect">
            <a:avLst/>
          </a:prstGeom>
          <a:noFill/>
        </p:spPr>
        <p:txBody>
          <a:bodyPr wrap="square" rtlCol="0">
            <a:spAutoFit/>
          </a:bodyPr>
          <a:lstStyle/>
          <a:p>
            <a:r>
              <a:rPr lang="it-IT" dirty="0">
                <a:latin typeface="Adobe Garamond Pro" panose="02020502060506020403" pitchFamily="18" charset="0"/>
              </a:rPr>
              <a:t>L’errore relativo viene normalizzato su base percentuale. Possono essere confrontati gli errori commessi su diverse grandezza misurate. </a:t>
            </a:r>
          </a:p>
          <a:p>
            <a:r>
              <a:rPr lang="it-IT" dirty="0">
                <a:latin typeface="Adobe Garamond Pro" panose="02020502060506020403" pitchFamily="18" charset="0"/>
              </a:rPr>
              <a:t>Oppure possiamo confrontare gli errori commessi con diverse tecniche misurate. </a:t>
            </a: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78224" y="1422728"/>
            <a:ext cx="2714625" cy="3324225"/>
          </a:xfrm>
          <a:prstGeom prst="rect">
            <a:avLst/>
          </a:prstGeom>
        </p:spPr>
      </p:pic>
      <p:sp>
        <p:nvSpPr>
          <p:cNvPr id="14" name="TextBox 13"/>
          <p:cNvSpPr txBox="1"/>
          <p:nvPr/>
        </p:nvSpPr>
        <p:spPr>
          <a:xfrm>
            <a:off x="1685632" y="5632276"/>
            <a:ext cx="9130150" cy="646331"/>
          </a:xfrm>
          <a:prstGeom prst="rect">
            <a:avLst/>
          </a:prstGeom>
          <a:noFill/>
        </p:spPr>
        <p:txBody>
          <a:bodyPr wrap="square" rtlCol="0">
            <a:spAutoFit/>
          </a:bodyPr>
          <a:lstStyle/>
          <a:p>
            <a:r>
              <a:rPr lang="it-IT" dirty="0">
                <a:latin typeface="Adobe Garamond Pro" panose="02020502060506020403" pitchFamily="18" charset="0"/>
              </a:rPr>
              <a:t>Dalla tabella della slide 22 calcolare: valor medio, deviazione standard, scarto, errore relativo ed errore percentuale. </a:t>
            </a:r>
          </a:p>
        </p:txBody>
      </p:sp>
    </p:spTree>
    <p:extLst>
      <p:ext uri="{BB962C8B-B14F-4D97-AF65-F5344CB8AC3E}">
        <p14:creationId xmlns:p14="http://schemas.microsoft.com/office/powerpoint/2010/main" val="5644345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D630363-F47A-4D24-8CDA-6A349110FD99}" type="slidenum">
              <a:rPr lang="it-IT" smtClean="0"/>
              <a:t>25</a:t>
            </a:fld>
            <a:endParaRPr lang="it-IT"/>
          </a:p>
        </p:txBody>
      </p:sp>
      <p:sp>
        <p:nvSpPr>
          <p:cNvPr id="5" name="TextBox 4"/>
          <p:cNvSpPr txBox="1"/>
          <p:nvPr/>
        </p:nvSpPr>
        <p:spPr>
          <a:xfrm>
            <a:off x="644434" y="365760"/>
            <a:ext cx="11007635" cy="369332"/>
          </a:xfrm>
          <a:prstGeom prst="rect">
            <a:avLst/>
          </a:prstGeom>
          <a:noFill/>
        </p:spPr>
        <p:txBody>
          <a:bodyPr wrap="square" rtlCol="0">
            <a:spAutoFit/>
          </a:bodyPr>
          <a:lstStyle/>
          <a:p>
            <a:r>
              <a:rPr lang="it-IT" dirty="0">
                <a:latin typeface="Adobe Caslon Pro" panose="0205050205050A020403" pitchFamily="18" charset="0"/>
              </a:rPr>
              <a:t>Vediamo quali considerazioni possiamo fare utilizzando i parametri finora definiti. </a:t>
            </a:r>
          </a:p>
        </p:txBody>
      </p:sp>
      <p:sp>
        <p:nvSpPr>
          <p:cNvPr id="6" name="TextBox 5"/>
          <p:cNvSpPr txBox="1"/>
          <p:nvPr/>
        </p:nvSpPr>
        <p:spPr>
          <a:xfrm>
            <a:off x="452846" y="923109"/>
            <a:ext cx="11477897" cy="369332"/>
          </a:xfrm>
          <a:prstGeom prst="rect">
            <a:avLst/>
          </a:prstGeom>
          <a:noFill/>
        </p:spPr>
        <p:txBody>
          <a:bodyPr wrap="square" rtlCol="0">
            <a:spAutoFit/>
          </a:bodyPr>
          <a:lstStyle/>
          <a:p>
            <a:r>
              <a:rPr lang="it-IT" dirty="0">
                <a:latin typeface="Adobe Caslon Pro" panose="0205050205050A020403" pitchFamily="18" charset="0"/>
              </a:rPr>
              <a:t>Consideriamo due serie di misure: </a:t>
            </a:r>
          </a:p>
        </p:txBody>
      </p:sp>
      <p:graphicFrame>
        <p:nvGraphicFramePr>
          <p:cNvPr id="8" name="Table 7"/>
          <p:cNvGraphicFramePr>
            <a:graphicFrameLocks noGrp="1"/>
          </p:cNvGraphicFramePr>
          <p:nvPr>
            <p:extLst>
              <p:ext uri="{D42A27DB-BD31-4B8C-83A1-F6EECF244321}">
                <p14:modId xmlns:p14="http://schemas.microsoft.com/office/powerpoint/2010/main" val="3344206107"/>
              </p:ext>
            </p:extLst>
          </p:nvPr>
        </p:nvGraphicFramePr>
        <p:xfrm>
          <a:off x="644434" y="1851781"/>
          <a:ext cx="1715589" cy="3235960"/>
        </p:xfrm>
        <a:graphic>
          <a:graphicData uri="http://schemas.openxmlformats.org/drawingml/2006/table">
            <a:tbl>
              <a:tblPr firstRow="1" bandRow="1">
                <a:tableStyleId>{5C22544A-7EE6-4342-B048-85BDC9FD1C3A}</a:tableStyleId>
              </a:tblPr>
              <a:tblGrid>
                <a:gridCol w="1715589">
                  <a:extLst>
                    <a:ext uri="{9D8B030D-6E8A-4147-A177-3AD203B41FA5}">
                      <a16:colId xmlns:a16="http://schemas.microsoft.com/office/drawing/2014/main" xmlns="" val="20000"/>
                    </a:ext>
                  </a:extLst>
                </a:gridCol>
              </a:tblGrid>
              <a:tr h="370840">
                <a:tc>
                  <a:txBody>
                    <a:bodyPr/>
                    <a:lstStyle/>
                    <a:p>
                      <a:r>
                        <a:rPr lang="it-IT" dirty="0"/>
                        <a:t>1.</a:t>
                      </a:r>
                      <a:r>
                        <a:rPr lang="it-IT" baseline="0" dirty="0"/>
                        <a:t> </a:t>
                      </a:r>
                      <a:r>
                        <a:rPr lang="it-IT" dirty="0"/>
                        <a:t>Distanze misurate</a:t>
                      </a:r>
                      <a:r>
                        <a:rPr lang="it-IT" baseline="0" dirty="0"/>
                        <a:t> (km)</a:t>
                      </a:r>
                      <a:endParaRPr lang="it-IT" dirty="0"/>
                    </a:p>
                  </a:txBody>
                  <a:tcPr/>
                </a:tc>
                <a:extLst>
                  <a:ext uri="{0D108BD9-81ED-4DB2-BD59-A6C34878D82A}">
                    <a16:rowId xmlns:a16="http://schemas.microsoft.com/office/drawing/2014/main" xmlns="" val="10000"/>
                  </a:ext>
                </a:extLst>
              </a:tr>
              <a:tr h="370840">
                <a:tc>
                  <a:txBody>
                    <a:bodyPr/>
                    <a:lstStyle/>
                    <a:p>
                      <a:r>
                        <a:rPr lang="it-IT" dirty="0"/>
                        <a:t>100</a:t>
                      </a:r>
                    </a:p>
                  </a:txBody>
                  <a:tcPr/>
                </a:tc>
                <a:extLst>
                  <a:ext uri="{0D108BD9-81ED-4DB2-BD59-A6C34878D82A}">
                    <a16:rowId xmlns:a16="http://schemas.microsoft.com/office/drawing/2014/main" xmlns="" val="10001"/>
                  </a:ext>
                </a:extLst>
              </a:tr>
              <a:tr h="370840">
                <a:tc>
                  <a:txBody>
                    <a:bodyPr/>
                    <a:lstStyle/>
                    <a:p>
                      <a:r>
                        <a:rPr lang="it-IT" dirty="0"/>
                        <a:t>98</a:t>
                      </a:r>
                    </a:p>
                  </a:txBody>
                  <a:tcPr/>
                </a:tc>
                <a:extLst>
                  <a:ext uri="{0D108BD9-81ED-4DB2-BD59-A6C34878D82A}">
                    <a16:rowId xmlns:a16="http://schemas.microsoft.com/office/drawing/2014/main" xmlns="" val="10002"/>
                  </a:ext>
                </a:extLst>
              </a:tr>
              <a:tr h="370840">
                <a:tc>
                  <a:txBody>
                    <a:bodyPr/>
                    <a:lstStyle/>
                    <a:p>
                      <a:r>
                        <a:rPr lang="it-IT" dirty="0"/>
                        <a:t>102</a:t>
                      </a:r>
                    </a:p>
                  </a:txBody>
                  <a:tcPr/>
                </a:tc>
                <a:extLst>
                  <a:ext uri="{0D108BD9-81ED-4DB2-BD59-A6C34878D82A}">
                    <a16:rowId xmlns:a16="http://schemas.microsoft.com/office/drawing/2014/main" xmlns="" val="10003"/>
                  </a:ext>
                </a:extLst>
              </a:tr>
              <a:tr h="370840">
                <a:tc>
                  <a:txBody>
                    <a:bodyPr/>
                    <a:lstStyle/>
                    <a:p>
                      <a:r>
                        <a:rPr lang="it-IT" dirty="0"/>
                        <a:t>99</a:t>
                      </a:r>
                    </a:p>
                  </a:txBody>
                  <a:tcPr/>
                </a:tc>
                <a:extLst>
                  <a:ext uri="{0D108BD9-81ED-4DB2-BD59-A6C34878D82A}">
                    <a16:rowId xmlns:a16="http://schemas.microsoft.com/office/drawing/2014/main" xmlns="" val="10004"/>
                  </a:ext>
                </a:extLst>
              </a:tr>
              <a:tr h="370840">
                <a:tc>
                  <a:txBody>
                    <a:bodyPr/>
                    <a:lstStyle/>
                    <a:p>
                      <a:r>
                        <a:rPr lang="it-IT" dirty="0"/>
                        <a:t>97</a:t>
                      </a:r>
                    </a:p>
                  </a:txBody>
                  <a:tcPr/>
                </a:tc>
                <a:extLst>
                  <a:ext uri="{0D108BD9-81ED-4DB2-BD59-A6C34878D82A}">
                    <a16:rowId xmlns:a16="http://schemas.microsoft.com/office/drawing/2014/main" xmlns="" val="10005"/>
                  </a:ext>
                </a:extLst>
              </a:tr>
              <a:tr h="370840">
                <a:tc>
                  <a:txBody>
                    <a:bodyPr/>
                    <a:lstStyle/>
                    <a:p>
                      <a:r>
                        <a:rPr lang="it-IT" dirty="0"/>
                        <a:t>103</a:t>
                      </a:r>
                    </a:p>
                  </a:txBody>
                  <a:tcPr/>
                </a:tc>
                <a:extLst>
                  <a:ext uri="{0D108BD9-81ED-4DB2-BD59-A6C34878D82A}">
                    <a16:rowId xmlns:a16="http://schemas.microsoft.com/office/drawing/2014/main" xmlns="" val="10006"/>
                  </a:ext>
                </a:extLst>
              </a:tr>
              <a:tr h="370840">
                <a:tc>
                  <a:txBody>
                    <a:bodyPr/>
                    <a:lstStyle/>
                    <a:p>
                      <a:r>
                        <a:rPr lang="it-IT" dirty="0"/>
                        <a:t>101</a:t>
                      </a:r>
                    </a:p>
                  </a:txBody>
                  <a:tcPr/>
                </a:tc>
                <a:extLst>
                  <a:ext uri="{0D108BD9-81ED-4DB2-BD59-A6C34878D82A}">
                    <a16:rowId xmlns:a16="http://schemas.microsoft.com/office/drawing/2014/main" xmlns="" val="10007"/>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396137871"/>
              </p:ext>
            </p:extLst>
          </p:nvPr>
        </p:nvGraphicFramePr>
        <p:xfrm>
          <a:off x="2789645" y="1851781"/>
          <a:ext cx="1677852" cy="3286962"/>
        </p:xfrm>
        <a:graphic>
          <a:graphicData uri="http://schemas.openxmlformats.org/drawingml/2006/table">
            <a:tbl>
              <a:tblPr firstRow="1" bandRow="1">
                <a:tableStyleId>{5C22544A-7EE6-4342-B048-85BDC9FD1C3A}</a:tableStyleId>
              </a:tblPr>
              <a:tblGrid>
                <a:gridCol w="1677852">
                  <a:extLst>
                    <a:ext uri="{9D8B030D-6E8A-4147-A177-3AD203B41FA5}">
                      <a16:colId xmlns:a16="http://schemas.microsoft.com/office/drawing/2014/main" xmlns="" val="20000"/>
                    </a:ext>
                  </a:extLst>
                </a:gridCol>
              </a:tblGrid>
              <a:tr h="589081">
                <a:tc>
                  <a:txBody>
                    <a:bodyPr/>
                    <a:lstStyle/>
                    <a:p>
                      <a:r>
                        <a:rPr lang="it-IT" dirty="0"/>
                        <a:t>Distanze</a:t>
                      </a:r>
                      <a:r>
                        <a:rPr lang="it-IT" baseline="0" dirty="0"/>
                        <a:t> misurate (m)</a:t>
                      </a:r>
                      <a:endParaRPr lang="it-IT" dirty="0"/>
                    </a:p>
                  </a:txBody>
                  <a:tcPr/>
                </a:tc>
                <a:extLst>
                  <a:ext uri="{0D108BD9-81ED-4DB2-BD59-A6C34878D82A}">
                    <a16:rowId xmlns:a16="http://schemas.microsoft.com/office/drawing/2014/main" xmlns="" val="10000"/>
                  </a:ext>
                </a:extLst>
              </a:tr>
              <a:tr h="378126">
                <a:tc>
                  <a:txBody>
                    <a:bodyPr/>
                    <a:lstStyle/>
                    <a:p>
                      <a:r>
                        <a:rPr lang="it-IT" dirty="0"/>
                        <a:t>289</a:t>
                      </a:r>
                    </a:p>
                  </a:txBody>
                  <a:tcPr/>
                </a:tc>
                <a:extLst>
                  <a:ext uri="{0D108BD9-81ED-4DB2-BD59-A6C34878D82A}">
                    <a16:rowId xmlns:a16="http://schemas.microsoft.com/office/drawing/2014/main" xmlns="" val="10001"/>
                  </a:ext>
                </a:extLst>
              </a:tr>
              <a:tr h="378126">
                <a:tc>
                  <a:txBody>
                    <a:bodyPr/>
                    <a:lstStyle/>
                    <a:p>
                      <a:r>
                        <a:rPr lang="it-IT" dirty="0"/>
                        <a:t>300</a:t>
                      </a:r>
                    </a:p>
                  </a:txBody>
                  <a:tcPr/>
                </a:tc>
                <a:extLst>
                  <a:ext uri="{0D108BD9-81ED-4DB2-BD59-A6C34878D82A}">
                    <a16:rowId xmlns:a16="http://schemas.microsoft.com/office/drawing/2014/main" xmlns="" val="10002"/>
                  </a:ext>
                </a:extLst>
              </a:tr>
              <a:tr h="378126">
                <a:tc>
                  <a:txBody>
                    <a:bodyPr/>
                    <a:lstStyle/>
                    <a:p>
                      <a:r>
                        <a:rPr lang="it-IT" dirty="0"/>
                        <a:t>299</a:t>
                      </a:r>
                    </a:p>
                  </a:txBody>
                  <a:tcPr/>
                </a:tc>
                <a:extLst>
                  <a:ext uri="{0D108BD9-81ED-4DB2-BD59-A6C34878D82A}">
                    <a16:rowId xmlns:a16="http://schemas.microsoft.com/office/drawing/2014/main" xmlns="" val="10003"/>
                  </a:ext>
                </a:extLst>
              </a:tr>
              <a:tr h="378126">
                <a:tc>
                  <a:txBody>
                    <a:bodyPr/>
                    <a:lstStyle/>
                    <a:p>
                      <a:r>
                        <a:rPr lang="it-IT" dirty="0"/>
                        <a:t>311</a:t>
                      </a:r>
                    </a:p>
                  </a:txBody>
                  <a:tcPr/>
                </a:tc>
                <a:extLst>
                  <a:ext uri="{0D108BD9-81ED-4DB2-BD59-A6C34878D82A}">
                    <a16:rowId xmlns:a16="http://schemas.microsoft.com/office/drawing/2014/main" xmlns="" val="10004"/>
                  </a:ext>
                </a:extLst>
              </a:tr>
              <a:tr h="378126">
                <a:tc>
                  <a:txBody>
                    <a:bodyPr/>
                    <a:lstStyle/>
                    <a:p>
                      <a:r>
                        <a:rPr lang="it-IT" dirty="0"/>
                        <a:t>303</a:t>
                      </a:r>
                    </a:p>
                  </a:txBody>
                  <a:tcPr/>
                </a:tc>
                <a:extLst>
                  <a:ext uri="{0D108BD9-81ED-4DB2-BD59-A6C34878D82A}">
                    <a16:rowId xmlns:a16="http://schemas.microsoft.com/office/drawing/2014/main" xmlns="" val="10005"/>
                  </a:ext>
                </a:extLst>
              </a:tr>
              <a:tr h="378126">
                <a:tc>
                  <a:txBody>
                    <a:bodyPr/>
                    <a:lstStyle/>
                    <a:p>
                      <a:r>
                        <a:rPr lang="it-IT" dirty="0"/>
                        <a:t>297</a:t>
                      </a:r>
                    </a:p>
                  </a:txBody>
                  <a:tcPr/>
                </a:tc>
                <a:extLst>
                  <a:ext uri="{0D108BD9-81ED-4DB2-BD59-A6C34878D82A}">
                    <a16:rowId xmlns:a16="http://schemas.microsoft.com/office/drawing/2014/main" xmlns="" val="10006"/>
                  </a:ext>
                </a:extLst>
              </a:tr>
              <a:tr h="378126">
                <a:tc>
                  <a:txBody>
                    <a:bodyPr/>
                    <a:lstStyle/>
                    <a:p>
                      <a:pPr marL="0" indent="0">
                        <a:buFont typeface="Arial" panose="020B0604020202020204" pitchFamily="34" charset="0"/>
                        <a:buNone/>
                      </a:pPr>
                      <a:endParaRPr lang="it-IT" dirty="0"/>
                    </a:p>
                  </a:txBody>
                  <a:tcPr/>
                </a:tc>
                <a:extLst>
                  <a:ext uri="{0D108BD9-81ED-4DB2-BD59-A6C34878D82A}">
                    <a16:rowId xmlns:a16="http://schemas.microsoft.com/office/drawing/2014/main" xmlns="" val="10007"/>
                  </a:ext>
                </a:extLst>
              </a:tr>
            </a:tbl>
          </a:graphicData>
        </a:graphic>
      </p:graphicFrame>
      <p:sp>
        <p:nvSpPr>
          <p:cNvPr id="10" name="TextBox 9"/>
          <p:cNvSpPr txBox="1"/>
          <p:nvPr/>
        </p:nvSpPr>
        <p:spPr>
          <a:xfrm>
            <a:off x="156754" y="5399314"/>
            <a:ext cx="2447109" cy="369332"/>
          </a:xfrm>
          <a:prstGeom prst="rect">
            <a:avLst/>
          </a:prstGeom>
          <a:noFill/>
        </p:spPr>
        <p:txBody>
          <a:bodyPr wrap="square" rtlCol="0">
            <a:spAutoFit/>
          </a:bodyPr>
          <a:lstStyle/>
          <a:p>
            <a:r>
              <a:rPr lang="it-IT" dirty="0"/>
              <a:t>Valore vero: 98</a:t>
            </a:r>
          </a:p>
        </p:txBody>
      </p:sp>
      <p:sp>
        <p:nvSpPr>
          <p:cNvPr id="11" name="TextBox 10"/>
          <p:cNvSpPr txBox="1"/>
          <p:nvPr/>
        </p:nvSpPr>
        <p:spPr>
          <a:xfrm>
            <a:off x="2780935" y="5399314"/>
            <a:ext cx="2447109" cy="369332"/>
          </a:xfrm>
          <a:prstGeom prst="rect">
            <a:avLst/>
          </a:prstGeom>
          <a:noFill/>
        </p:spPr>
        <p:txBody>
          <a:bodyPr wrap="square" rtlCol="0">
            <a:spAutoFit/>
          </a:bodyPr>
          <a:lstStyle/>
          <a:p>
            <a:r>
              <a:rPr lang="it-IT" dirty="0"/>
              <a:t>Valore vero: 332</a:t>
            </a:r>
          </a:p>
        </p:txBody>
      </p:sp>
      <p:sp>
        <p:nvSpPr>
          <p:cNvPr id="12" name="TextBox 11"/>
          <p:cNvSpPr txBox="1"/>
          <p:nvPr/>
        </p:nvSpPr>
        <p:spPr>
          <a:xfrm>
            <a:off x="5991497" y="1292441"/>
            <a:ext cx="5362303" cy="923330"/>
          </a:xfrm>
          <a:prstGeom prst="rect">
            <a:avLst/>
          </a:prstGeom>
          <a:noFill/>
        </p:spPr>
        <p:txBody>
          <a:bodyPr wrap="square" rtlCol="0">
            <a:spAutoFit/>
          </a:bodyPr>
          <a:lstStyle/>
          <a:p>
            <a:r>
              <a:rPr lang="it-IT" dirty="0"/>
              <a:t>La prima cosa che possiamo fare è calcolare il valore medio delle misure effettuate e lo scarto rispetto al valore vero: </a:t>
            </a:r>
          </a:p>
        </p:txBody>
      </p:sp>
      <p:sp>
        <p:nvSpPr>
          <p:cNvPr id="13" name="TextBox 12"/>
          <p:cNvSpPr txBox="1"/>
          <p:nvPr/>
        </p:nvSpPr>
        <p:spPr>
          <a:xfrm>
            <a:off x="5677989" y="2464526"/>
            <a:ext cx="5381897" cy="3139321"/>
          </a:xfrm>
          <a:prstGeom prst="rect">
            <a:avLst/>
          </a:prstGeom>
          <a:noFill/>
        </p:spPr>
        <p:txBody>
          <a:bodyPr wrap="square" rtlCol="0">
            <a:spAutoFit/>
          </a:bodyPr>
          <a:lstStyle/>
          <a:p>
            <a:r>
              <a:rPr lang="it-IT" dirty="0"/>
              <a:t>Media serie 1: 100 </a:t>
            </a:r>
          </a:p>
          <a:p>
            <a:endParaRPr lang="it-IT" dirty="0"/>
          </a:p>
          <a:p>
            <a:endParaRPr lang="it-IT" dirty="0"/>
          </a:p>
          <a:p>
            <a:r>
              <a:rPr lang="it-IT" dirty="0"/>
              <a:t>Media serie 2: 300</a:t>
            </a:r>
          </a:p>
          <a:p>
            <a:endParaRPr lang="it-IT" dirty="0"/>
          </a:p>
          <a:p>
            <a:endParaRPr lang="it-IT" dirty="0"/>
          </a:p>
          <a:p>
            <a:r>
              <a:rPr lang="it-IT" dirty="0"/>
              <a:t>Scarto serie 1:  media-valore vero= 100-98= 2</a:t>
            </a:r>
          </a:p>
          <a:p>
            <a:endParaRPr lang="it-IT" dirty="0"/>
          </a:p>
          <a:p>
            <a:endParaRPr lang="it-IT" dirty="0"/>
          </a:p>
          <a:p>
            <a:r>
              <a:rPr lang="it-IT" dirty="0"/>
              <a:t>Scarto serie 2: media-valore medio=300-332= -32 </a:t>
            </a:r>
          </a:p>
          <a:p>
            <a:endParaRPr lang="it-IT" dirty="0"/>
          </a:p>
        </p:txBody>
      </p:sp>
      <p:sp>
        <p:nvSpPr>
          <p:cNvPr id="14" name="TextBox 13"/>
          <p:cNvSpPr txBox="1"/>
          <p:nvPr/>
        </p:nvSpPr>
        <p:spPr>
          <a:xfrm>
            <a:off x="4902926" y="5768646"/>
            <a:ext cx="6949440" cy="646331"/>
          </a:xfrm>
          <a:prstGeom prst="rect">
            <a:avLst/>
          </a:prstGeom>
          <a:noFill/>
        </p:spPr>
        <p:txBody>
          <a:bodyPr wrap="square" rtlCol="0">
            <a:spAutoFit/>
          </a:bodyPr>
          <a:lstStyle/>
          <a:p>
            <a:r>
              <a:rPr lang="it-IT" dirty="0"/>
              <a:t>Considerazioni: lo scarto, ossia l’errore nella prima serie è minore, in valore assoluto rispetto allo scarto nella seconda serie.  </a:t>
            </a:r>
          </a:p>
        </p:txBody>
      </p:sp>
    </p:spTree>
    <p:extLst>
      <p:ext uri="{BB962C8B-B14F-4D97-AF65-F5344CB8AC3E}">
        <p14:creationId xmlns:p14="http://schemas.microsoft.com/office/powerpoint/2010/main" val="31784986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D630363-F47A-4D24-8CDA-6A349110FD99}" type="slidenum">
              <a:rPr lang="it-IT" smtClean="0"/>
              <a:t>26</a:t>
            </a:fld>
            <a:endParaRPr lang="it-IT"/>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294" y="1263135"/>
            <a:ext cx="6735115" cy="2172003"/>
          </a:xfrm>
          <a:prstGeom prst="rect">
            <a:avLst/>
          </a:prstGeom>
        </p:spPr>
      </p:pic>
      <p:sp>
        <p:nvSpPr>
          <p:cNvPr id="7" name="TextBox 6"/>
          <p:cNvSpPr txBox="1"/>
          <p:nvPr/>
        </p:nvSpPr>
        <p:spPr>
          <a:xfrm>
            <a:off x="342294" y="226424"/>
            <a:ext cx="11422986" cy="646331"/>
          </a:xfrm>
          <a:prstGeom prst="rect">
            <a:avLst/>
          </a:prstGeom>
          <a:noFill/>
        </p:spPr>
        <p:txBody>
          <a:bodyPr wrap="square" rtlCol="0">
            <a:spAutoFit/>
          </a:bodyPr>
          <a:lstStyle/>
          <a:p>
            <a:r>
              <a:rPr lang="it-IT" dirty="0"/>
              <a:t>Gli errori così calcolati sono dipendenti dalla dimensione ( in un caso km e nell’altro m). Per fare una valutazione indipendente dall’unità di misura, possiamo considerare l’errore relativo.  </a:t>
            </a:r>
          </a:p>
        </p:txBody>
      </p:sp>
      <p:sp>
        <p:nvSpPr>
          <p:cNvPr id="8" name="TextBox 7"/>
          <p:cNvSpPr txBox="1"/>
          <p:nvPr/>
        </p:nvSpPr>
        <p:spPr>
          <a:xfrm>
            <a:off x="342294" y="3971108"/>
            <a:ext cx="7872549" cy="369332"/>
          </a:xfrm>
          <a:prstGeom prst="rect">
            <a:avLst/>
          </a:prstGeom>
          <a:noFill/>
        </p:spPr>
        <p:txBody>
          <a:bodyPr wrap="square" rtlCol="0">
            <a:spAutoFit/>
          </a:bodyPr>
          <a:lstStyle/>
          <a:p>
            <a:r>
              <a:rPr lang="it-IT" dirty="0"/>
              <a:t>Possiamo infine normalizzarlo, considerando l’errore percentuale: </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990" y="4647278"/>
            <a:ext cx="7725853" cy="1886213"/>
          </a:xfrm>
          <a:prstGeom prst="rect">
            <a:avLst/>
          </a:prstGeom>
        </p:spPr>
      </p:pic>
      <p:sp>
        <p:nvSpPr>
          <p:cNvPr id="10" name="TextBox 9"/>
          <p:cNvSpPr txBox="1"/>
          <p:nvPr/>
        </p:nvSpPr>
        <p:spPr>
          <a:xfrm>
            <a:off x="8346245" y="1588478"/>
            <a:ext cx="3727269" cy="3693319"/>
          </a:xfrm>
          <a:prstGeom prst="rect">
            <a:avLst/>
          </a:prstGeom>
          <a:noFill/>
        </p:spPr>
        <p:txBody>
          <a:bodyPr wrap="square" rtlCol="0">
            <a:spAutoFit/>
          </a:bodyPr>
          <a:lstStyle/>
          <a:p>
            <a:r>
              <a:rPr lang="it-IT" dirty="0"/>
              <a:t>Osserviamo che: </a:t>
            </a:r>
          </a:p>
          <a:p>
            <a:r>
              <a:rPr lang="it-IT" dirty="0"/>
              <a:t>-la prima serie ha un errore percentuale inferiore a quello commesso nella seconda serie, dunque lo </a:t>
            </a:r>
            <a:r>
              <a:rPr lang="it-IT" i="1" dirty="0"/>
              <a:t>strumento utilizzato è più attendibile</a:t>
            </a:r>
            <a:r>
              <a:rPr lang="it-IT" dirty="0"/>
              <a:t>.  </a:t>
            </a:r>
          </a:p>
          <a:p>
            <a:r>
              <a:rPr lang="it-IT" dirty="0"/>
              <a:t>- Lo strumento utilizzato nella prima serie sovrastima del 2%, lo strumento utilizzato nella seconda serie sottostima del 10%</a:t>
            </a:r>
          </a:p>
          <a:p>
            <a:r>
              <a:rPr lang="it-IT" dirty="0"/>
              <a:t>- Lo scarto rappresenta la misura dell’errore sistematico, cioè strumentale.  </a:t>
            </a:r>
          </a:p>
        </p:txBody>
      </p:sp>
    </p:spTree>
    <p:extLst>
      <p:ext uri="{BB962C8B-B14F-4D97-AF65-F5344CB8AC3E}">
        <p14:creationId xmlns:p14="http://schemas.microsoft.com/office/powerpoint/2010/main" val="40355675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D630363-F47A-4D24-8CDA-6A349110FD99}" type="slidenum">
              <a:rPr lang="it-IT" smtClean="0"/>
              <a:t>27</a:t>
            </a:fld>
            <a:endParaRPr lang="it-IT"/>
          </a:p>
        </p:txBody>
      </p:sp>
      <p:sp>
        <p:nvSpPr>
          <p:cNvPr id="6" name="TextBox 5"/>
          <p:cNvSpPr txBox="1"/>
          <p:nvPr/>
        </p:nvSpPr>
        <p:spPr>
          <a:xfrm>
            <a:off x="374469" y="318757"/>
            <a:ext cx="11477897" cy="369332"/>
          </a:xfrm>
          <a:prstGeom prst="rect">
            <a:avLst/>
          </a:prstGeom>
          <a:noFill/>
        </p:spPr>
        <p:txBody>
          <a:bodyPr wrap="square" rtlCol="0">
            <a:spAutoFit/>
          </a:bodyPr>
          <a:lstStyle/>
          <a:p>
            <a:r>
              <a:rPr lang="it-IT" dirty="0">
                <a:latin typeface="Adobe Caslon Pro" panose="0205050205050A020403" pitchFamily="18" charset="0"/>
              </a:rPr>
              <a:t>Consideriamo le due serie di misure e calcoliamo le deviazioni standard  </a:t>
            </a:r>
          </a:p>
        </p:txBody>
      </p:sp>
      <p:graphicFrame>
        <p:nvGraphicFramePr>
          <p:cNvPr id="8" name="Table 7"/>
          <p:cNvGraphicFramePr>
            <a:graphicFrameLocks noGrp="1"/>
          </p:cNvGraphicFramePr>
          <p:nvPr/>
        </p:nvGraphicFramePr>
        <p:xfrm>
          <a:off x="644434" y="1851781"/>
          <a:ext cx="1715589" cy="3235960"/>
        </p:xfrm>
        <a:graphic>
          <a:graphicData uri="http://schemas.openxmlformats.org/drawingml/2006/table">
            <a:tbl>
              <a:tblPr firstRow="1" bandRow="1">
                <a:tableStyleId>{5C22544A-7EE6-4342-B048-85BDC9FD1C3A}</a:tableStyleId>
              </a:tblPr>
              <a:tblGrid>
                <a:gridCol w="1715589">
                  <a:extLst>
                    <a:ext uri="{9D8B030D-6E8A-4147-A177-3AD203B41FA5}">
                      <a16:colId xmlns:a16="http://schemas.microsoft.com/office/drawing/2014/main" xmlns="" val="20000"/>
                    </a:ext>
                  </a:extLst>
                </a:gridCol>
              </a:tblGrid>
              <a:tr h="370840">
                <a:tc>
                  <a:txBody>
                    <a:bodyPr/>
                    <a:lstStyle/>
                    <a:p>
                      <a:r>
                        <a:rPr lang="it-IT" dirty="0"/>
                        <a:t>1.</a:t>
                      </a:r>
                      <a:r>
                        <a:rPr lang="it-IT" baseline="0" dirty="0"/>
                        <a:t> </a:t>
                      </a:r>
                      <a:r>
                        <a:rPr lang="it-IT" dirty="0"/>
                        <a:t>Distanze misurate</a:t>
                      </a:r>
                      <a:r>
                        <a:rPr lang="it-IT" baseline="0" dirty="0"/>
                        <a:t> (km)</a:t>
                      </a:r>
                      <a:endParaRPr lang="it-IT" dirty="0"/>
                    </a:p>
                  </a:txBody>
                  <a:tcPr/>
                </a:tc>
                <a:extLst>
                  <a:ext uri="{0D108BD9-81ED-4DB2-BD59-A6C34878D82A}">
                    <a16:rowId xmlns:a16="http://schemas.microsoft.com/office/drawing/2014/main" xmlns="" val="10000"/>
                  </a:ext>
                </a:extLst>
              </a:tr>
              <a:tr h="370840">
                <a:tc>
                  <a:txBody>
                    <a:bodyPr/>
                    <a:lstStyle/>
                    <a:p>
                      <a:r>
                        <a:rPr lang="it-IT" dirty="0"/>
                        <a:t>100</a:t>
                      </a:r>
                    </a:p>
                  </a:txBody>
                  <a:tcPr/>
                </a:tc>
                <a:extLst>
                  <a:ext uri="{0D108BD9-81ED-4DB2-BD59-A6C34878D82A}">
                    <a16:rowId xmlns:a16="http://schemas.microsoft.com/office/drawing/2014/main" xmlns="" val="10001"/>
                  </a:ext>
                </a:extLst>
              </a:tr>
              <a:tr h="370840">
                <a:tc>
                  <a:txBody>
                    <a:bodyPr/>
                    <a:lstStyle/>
                    <a:p>
                      <a:r>
                        <a:rPr lang="it-IT" dirty="0"/>
                        <a:t>98</a:t>
                      </a:r>
                    </a:p>
                  </a:txBody>
                  <a:tcPr/>
                </a:tc>
                <a:extLst>
                  <a:ext uri="{0D108BD9-81ED-4DB2-BD59-A6C34878D82A}">
                    <a16:rowId xmlns:a16="http://schemas.microsoft.com/office/drawing/2014/main" xmlns="" val="10002"/>
                  </a:ext>
                </a:extLst>
              </a:tr>
              <a:tr h="370840">
                <a:tc>
                  <a:txBody>
                    <a:bodyPr/>
                    <a:lstStyle/>
                    <a:p>
                      <a:r>
                        <a:rPr lang="it-IT" dirty="0"/>
                        <a:t>102</a:t>
                      </a:r>
                    </a:p>
                  </a:txBody>
                  <a:tcPr/>
                </a:tc>
                <a:extLst>
                  <a:ext uri="{0D108BD9-81ED-4DB2-BD59-A6C34878D82A}">
                    <a16:rowId xmlns:a16="http://schemas.microsoft.com/office/drawing/2014/main" xmlns="" val="10003"/>
                  </a:ext>
                </a:extLst>
              </a:tr>
              <a:tr h="370840">
                <a:tc>
                  <a:txBody>
                    <a:bodyPr/>
                    <a:lstStyle/>
                    <a:p>
                      <a:r>
                        <a:rPr lang="it-IT" dirty="0"/>
                        <a:t>99</a:t>
                      </a:r>
                    </a:p>
                  </a:txBody>
                  <a:tcPr/>
                </a:tc>
                <a:extLst>
                  <a:ext uri="{0D108BD9-81ED-4DB2-BD59-A6C34878D82A}">
                    <a16:rowId xmlns:a16="http://schemas.microsoft.com/office/drawing/2014/main" xmlns="" val="10004"/>
                  </a:ext>
                </a:extLst>
              </a:tr>
              <a:tr h="370840">
                <a:tc>
                  <a:txBody>
                    <a:bodyPr/>
                    <a:lstStyle/>
                    <a:p>
                      <a:r>
                        <a:rPr lang="it-IT" dirty="0"/>
                        <a:t>97</a:t>
                      </a:r>
                    </a:p>
                  </a:txBody>
                  <a:tcPr/>
                </a:tc>
                <a:extLst>
                  <a:ext uri="{0D108BD9-81ED-4DB2-BD59-A6C34878D82A}">
                    <a16:rowId xmlns:a16="http://schemas.microsoft.com/office/drawing/2014/main" xmlns="" val="10005"/>
                  </a:ext>
                </a:extLst>
              </a:tr>
              <a:tr h="370840">
                <a:tc>
                  <a:txBody>
                    <a:bodyPr/>
                    <a:lstStyle/>
                    <a:p>
                      <a:r>
                        <a:rPr lang="it-IT" dirty="0"/>
                        <a:t>103</a:t>
                      </a:r>
                    </a:p>
                  </a:txBody>
                  <a:tcPr/>
                </a:tc>
                <a:extLst>
                  <a:ext uri="{0D108BD9-81ED-4DB2-BD59-A6C34878D82A}">
                    <a16:rowId xmlns:a16="http://schemas.microsoft.com/office/drawing/2014/main" xmlns="" val="10006"/>
                  </a:ext>
                </a:extLst>
              </a:tr>
              <a:tr h="370840">
                <a:tc>
                  <a:txBody>
                    <a:bodyPr/>
                    <a:lstStyle/>
                    <a:p>
                      <a:r>
                        <a:rPr lang="it-IT" dirty="0"/>
                        <a:t>101</a:t>
                      </a:r>
                    </a:p>
                  </a:txBody>
                  <a:tcPr/>
                </a:tc>
                <a:extLst>
                  <a:ext uri="{0D108BD9-81ED-4DB2-BD59-A6C34878D82A}">
                    <a16:rowId xmlns:a16="http://schemas.microsoft.com/office/drawing/2014/main" xmlns="" val="10007"/>
                  </a:ext>
                </a:extLst>
              </a:tr>
            </a:tbl>
          </a:graphicData>
        </a:graphic>
      </p:graphicFrame>
      <p:graphicFrame>
        <p:nvGraphicFramePr>
          <p:cNvPr id="9" name="Table 8"/>
          <p:cNvGraphicFramePr>
            <a:graphicFrameLocks noGrp="1"/>
          </p:cNvGraphicFramePr>
          <p:nvPr/>
        </p:nvGraphicFramePr>
        <p:xfrm>
          <a:off x="2789645" y="1851781"/>
          <a:ext cx="1677852" cy="3286962"/>
        </p:xfrm>
        <a:graphic>
          <a:graphicData uri="http://schemas.openxmlformats.org/drawingml/2006/table">
            <a:tbl>
              <a:tblPr firstRow="1" bandRow="1">
                <a:tableStyleId>{5C22544A-7EE6-4342-B048-85BDC9FD1C3A}</a:tableStyleId>
              </a:tblPr>
              <a:tblGrid>
                <a:gridCol w="1677852">
                  <a:extLst>
                    <a:ext uri="{9D8B030D-6E8A-4147-A177-3AD203B41FA5}">
                      <a16:colId xmlns:a16="http://schemas.microsoft.com/office/drawing/2014/main" xmlns="" val="20000"/>
                    </a:ext>
                  </a:extLst>
                </a:gridCol>
              </a:tblGrid>
              <a:tr h="589081">
                <a:tc>
                  <a:txBody>
                    <a:bodyPr/>
                    <a:lstStyle/>
                    <a:p>
                      <a:r>
                        <a:rPr lang="it-IT" dirty="0"/>
                        <a:t>Distanze</a:t>
                      </a:r>
                      <a:r>
                        <a:rPr lang="it-IT" baseline="0" dirty="0"/>
                        <a:t> misurate (m)</a:t>
                      </a:r>
                      <a:endParaRPr lang="it-IT" dirty="0"/>
                    </a:p>
                  </a:txBody>
                  <a:tcPr/>
                </a:tc>
                <a:extLst>
                  <a:ext uri="{0D108BD9-81ED-4DB2-BD59-A6C34878D82A}">
                    <a16:rowId xmlns:a16="http://schemas.microsoft.com/office/drawing/2014/main" xmlns="" val="10000"/>
                  </a:ext>
                </a:extLst>
              </a:tr>
              <a:tr h="378126">
                <a:tc>
                  <a:txBody>
                    <a:bodyPr/>
                    <a:lstStyle/>
                    <a:p>
                      <a:r>
                        <a:rPr lang="it-IT" dirty="0"/>
                        <a:t>289</a:t>
                      </a:r>
                    </a:p>
                  </a:txBody>
                  <a:tcPr/>
                </a:tc>
                <a:extLst>
                  <a:ext uri="{0D108BD9-81ED-4DB2-BD59-A6C34878D82A}">
                    <a16:rowId xmlns:a16="http://schemas.microsoft.com/office/drawing/2014/main" xmlns="" val="10001"/>
                  </a:ext>
                </a:extLst>
              </a:tr>
              <a:tr h="378126">
                <a:tc>
                  <a:txBody>
                    <a:bodyPr/>
                    <a:lstStyle/>
                    <a:p>
                      <a:r>
                        <a:rPr lang="it-IT" dirty="0"/>
                        <a:t>300</a:t>
                      </a:r>
                    </a:p>
                  </a:txBody>
                  <a:tcPr/>
                </a:tc>
                <a:extLst>
                  <a:ext uri="{0D108BD9-81ED-4DB2-BD59-A6C34878D82A}">
                    <a16:rowId xmlns:a16="http://schemas.microsoft.com/office/drawing/2014/main" xmlns="" val="10002"/>
                  </a:ext>
                </a:extLst>
              </a:tr>
              <a:tr h="378126">
                <a:tc>
                  <a:txBody>
                    <a:bodyPr/>
                    <a:lstStyle/>
                    <a:p>
                      <a:r>
                        <a:rPr lang="it-IT" dirty="0"/>
                        <a:t>299</a:t>
                      </a:r>
                    </a:p>
                  </a:txBody>
                  <a:tcPr/>
                </a:tc>
                <a:extLst>
                  <a:ext uri="{0D108BD9-81ED-4DB2-BD59-A6C34878D82A}">
                    <a16:rowId xmlns:a16="http://schemas.microsoft.com/office/drawing/2014/main" xmlns="" val="10003"/>
                  </a:ext>
                </a:extLst>
              </a:tr>
              <a:tr h="378126">
                <a:tc>
                  <a:txBody>
                    <a:bodyPr/>
                    <a:lstStyle/>
                    <a:p>
                      <a:r>
                        <a:rPr lang="it-IT" dirty="0"/>
                        <a:t>311</a:t>
                      </a:r>
                    </a:p>
                  </a:txBody>
                  <a:tcPr/>
                </a:tc>
                <a:extLst>
                  <a:ext uri="{0D108BD9-81ED-4DB2-BD59-A6C34878D82A}">
                    <a16:rowId xmlns:a16="http://schemas.microsoft.com/office/drawing/2014/main" xmlns="" val="10004"/>
                  </a:ext>
                </a:extLst>
              </a:tr>
              <a:tr h="378126">
                <a:tc>
                  <a:txBody>
                    <a:bodyPr/>
                    <a:lstStyle/>
                    <a:p>
                      <a:r>
                        <a:rPr lang="it-IT" dirty="0"/>
                        <a:t>303</a:t>
                      </a:r>
                    </a:p>
                  </a:txBody>
                  <a:tcPr/>
                </a:tc>
                <a:extLst>
                  <a:ext uri="{0D108BD9-81ED-4DB2-BD59-A6C34878D82A}">
                    <a16:rowId xmlns:a16="http://schemas.microsoft.com/office/drawing/2014/main" xmlns="" val="10005"/>
                  </a:ext>
                </a:extLst>
              </a:tr>
              <a:tr h="378126">
                <a:tc>
                  <a:txBody>
                    <a:bodyPr/>
                    <a:lstStyle/>
                    <a:p>
                      <a:r>
                        <a:rPr lang="it-IT" dirty="0"/>
                        <a:t>297</a:t>
                      </a:r>
                    </a:p>
                  </a:txBody>
                  <a:tcPr/>
                </a:tc>
                <a:extLst>
                  <a:ext uri="{0D108BD9-81ED-4DB2-BD59-A6C34878D82A}">
                    <a16:rowId xmlns:a16="http://schemas.microsoft.com/office/drawing/2014/main" xmlns="" val="10006"/>
                  </a:ext>
                </a:extLst>
              </a:tr>
              <a:tr h="378126">
                <a:tc>
                  <a:txBody>
                    <a:bodyPr/>
                    <a:lstStyle/>
                    <a:p>
                      <a:pPr marL="0" indent="0">
                        <a:buFont typeface="Arial" panose="020B0604020202020204" pitchFamily="34" charset="0"/>
                        <a:buNone/>
                      </a:pPr>
                      <a:endParaRPr lang="it-IT" dirty="0"/>
                    </a:p>
                  </a:txBody>
                  <a:tcPr/>
                </a:tc>
                <a:extLst>
                  <a:ext uri="{0D108BD9-81ED-4DB2-BD59-A6C34878D82A}">
                    <a16:rowId xmlns:a16="http://schemas.microsoft.com/office/drawing/2014/main" xmlns="" val="10007"/>
                  </a:ext>
                </a:extLst>
              </a:tr>
            </a:tbl>
          </a:graphicData>
        </a:graphic>
      </p:graphicFrame>
      <p:sp>
        <p:nvSpPr>
          <p:cNvPr id="10" name="TextBox 9"/>
          <p:cNvSpPr txBox="1"/>
          <p:nvPr/>
        </p:nvSpPr>
        <p:spPr>
          <a:xfrm>
            <a:off x="178525" y="5332739"/>
            <a:ext cx="2447109" cy="923330"/>
          </a:xfrm>
          <a:prstGeom prst="rect">
            <a:avLst/>
          </a:prstGeom>
          <a:noFill/>
        </p:spPr>
        <p:txBody>
          <a:bodyPr wrap="square" rtlCol="0">
            <a:spAutoFit/>
          </a:bodyPr>
          <a:lstStyle/>
          <a:p>
            <a:r>
              <a:rPr lang="it-IT" dirty="0"/>
              <a:t>Valore vero: 98</a:t>
            </a:r>
          </a:p>
          <a:p>
            <a:r>
              <a:rPr lang="it-IT" dirty="0"/>
              <a:t>Valore medio: 100</a:t>
            </a:r>
          </a:p>
          <a:p>
            <a:r>
              <a:rPr lang="it-IT" dirty="0"/>
              <a:t>Scarto: 2</a:t>
            </a:r>
          </a:p>
        </p:txBody>
      </p:sp>
      <p:sp>
        <p:nvSpPr>
          <p:cNvPr id="11" name="TextBox 10"/>
          <p:cNvSpPr txBox="1"/>
          <p:nvPr/>
        </p:nvSpPr>
        <p:spPr>
          <a:xfrm>
            <a:off x="2789645" y="5332739"/>
            <a:ext cx="2447109" cy="923330"/>
          </a:xfrm>
          <a:prstGeom prst="rect">
            <a:avLst/>
          </a:prstGeom>
          <a:noFill/>
        </p:spPr>
        <p:txBody>
          <a:bodyPr wrap="square" rtlCol="0">
            <a:spAutoFit/>
          </a:bodyPr>
          <a:lstStyle/>
          <a:p>
            <a:r>
              <a:rPr lang="it-IT" dirty="0"/>
              <a:t>Valore vero: 332</a:t>
            </a:r>
          </a:p>
          <a:p>
            <a:r>
              <a:rPr lang="it-IT" dirty="0"/>
              <a:t>Valore medio: 300</a:t>
            </a:r>
          </a:p>
          <a:p>
            <a:r>
              <a:rPr lang="it-IT" dirty="0"/>
              <a:t>Scarto: -32</a:t>
            </a:r>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0930" y="318757"/>
            <a:ext cx="2076450" cy="1323975"/>
          </a:xfrm>
          <a:prstGeom prst="rect">
            <a:avLst/>
          </a:prstGeom>
        </p:spPr>
      </p:pic>
      <p:sp>
        <p:nvSpPr>
          <p:cNvPr id="2" name="TextBox 1"/>
          <p:cNvSpPr txBox="1"/>
          <p:nvPr/>
        </p:nvSpPr>
        <p:spPr>
          <a:xfrm>
            <a:off x="156754" y="6316402"/>
            <a:ext cx="1288869" cy="369332"/>
          </a:xfrm>
          <a:prstGeom prst="rect">
            <a:avLst/>
          </a:prstGeom>
          <a:noFill/>
        </p:spPr>
        <p:txBody>
          <a:bodyPr wrap="square" rtlCol="0">
            <a:spAutoFit/>
          </a:bodyPr>
          <a:lstStyle/>
          <a:p>
            <a:r>
              <a:rPr lang="it-IT" dirty="0" err="1"/>
              <a:t>Std</a:t>
            </a:r>
            <a:r>
              <a:rPr lang="it-IT" dirty="0"/>
              <a:t> </a:t>
            </a:r>
            <a:r>
              <a:rPr lang="it-IT" dirty="0" err="1"/>
              <a:t>dev</a:t>
            </a:r>
            <a:r>
              <a:rPr lang="it-IT" dirty="0"/>
              <a:t>: 2,2</a:t>
            </a:r>
          </a:p>
        </p:txBody>
      </p:sp>
      <p:sp>
        <p:nvSpPr>
          <p:cNvPr id="3" name="TextBox 2"/>
          <p:cNvSpPr txBox="1"/>
          <p:nvPr/>
        </p:nvSpPr>
        <p:spPr>
          <a:xfrm>
            <a:off x="2789645" y="6302435"/>
            <a:ext cx="2995748" cy="369332"/>
          </a:xfrm>
          <a:prstGeom prst="rect">
            <a:avLst/>
          </a:prstGeom>
          <a:noFill/>
        </p:spPr>
        <p:txBody>
          <a:bodyPr wrap="square" rtlCol="0">
            <a:spAutoFit/>
          </a:bodyPr>
          <a:lstStyle/>
          <a:p>
            <a:r>
              <a:rPr lang="it-IT" dirty="0" err="1"/>
              <a:t>Std</a:t>
            </a:r>
            <a:r>
              <a:rPr lang="it-IT" dirty="0"/>
              <a:t> </a:t>
            </a:r>
            <a:r>
              <a:rPr lang="it-IT" dirty="0" err="1"/>
              <a:t>dev</a:t>
            </a:r>
            <a:r>
              <a:rPr lang="it-IT" dirty="0"/>
              <a:t>: 6,6</a:t>
            </a:r>
          </a:p>
        </p:txBody>
      </p:sp>
      <p:sp>
        <p:nvSpPr>
          <p:cNvPr id="7" name="TextBox 6"/>
          <p:cNvSpPr txBox="1"/>
          <p:nvPr/>
        </p:nvSpPr>
        <p:spPr>
          <a:xfrm>
            <a:off x="5785393" y="1976846"/>
            <a:ext cx="5568407" cy="1477328"/>
          </a:xfrm>
          <a:prstGeom prst="rect">
            <a:avLst/>
          </a:prstGeom>
          <a:noFill/>
        </p:spPr>
        <p:txBody>
          <a:bodyPr wrap="square" rtlCol="0">
            <a:spAutoFit/>
          </a:bodyPr>
          <a:lstStyle/>
          <a:p>
            <a:r>
              <a:rPr lang="it-IT" dirty="0"/>
              <a:t>La deviazione standard:</a:t>
            </a:r>
          </a:p>
          <a:p>
            <a:pPr marL="285750" indent="-285750">
              <a:buFontTx/>
              <a:buChar char="-"/>
            </a:pPr>
            <a:r>
              <a:rPr lang="it-IT" dirty="0"/>
              <a:t>Consente di valutare la precisione della misura </a:t>
            </a:r>
          </a:p>
          <a:p>
            <a:pPr marL="285750" indent="-285750">
              <a:buFontTx/>
              <a:buChar char="-"/>
            </a:pPr>
            <a:r>
              <a:rPr lang="it-IT" dirty="0"/>
              <a:t>Consente di valutare un intervallo di precisione intorno alla misura</a:t>
            </a:r>
          </a:p>
          <a:p>
            <a:pPr marL="285750" indent="-285750">
              <a:buFontTx/>
              <a:buChar char="-"/>
            </a:pPr>
            <a:r>
              <a:rPr lang="it-IT" dirty="0"/>
              <a:t>Le misure vanno espresse come: media ± </a:t>
            </a:r>
            <a:r>
              <a:rPr lang="it-IT" dirty="0" err="1"/>
              <a:t>dev</a:t>
            </a:r>
            <a:r>
              <a:rPr lang="it-IT" dirty="0"/>
              <a:t> </a:t>
            </a:r>
            <a:r>
              <a:rPr lang="it-IT" dirty="0" err="1"/>
              <a:t>std</a:t>
            </a:r>
            <a:endParaRPr lang="it-IT" dirty="0"/>
          </a:p>
        </p:txBody>
      </p:sp>
      <p:sp>
        <p:nvSpPr>
          <p:cNvPr id="16" name="TextBox 15"/>
          <p:cNvSpPr txBox="1"/>
          <p:nvPr/>
        </p:nvSpPr>
        <p:spPr>
          <a:xfrm>
            <a:off x="5571309" y="3881851"/>
            <a:ext cx="5782491" cy="2585323"/>
          </a:xfrm>
          <a:prstGeom prst="rect">
            <a:avLst/>
          </a:prstGeom>
          <a:noFill/>
        </p:spPr>
        <p:txBody>
          <a:bodyPr wrap="square" rtlCol="0">
            <a:spAutoFit/>
          </a:bodyPr>
          <a:lstStyle/>
          <a:p>
            <a:r>
              <a:rPr lang="it-IT" i="1" dirty="0">
                <a:latin typeface="Adobe Caslon Pro" panose="0205050205050A020403" pitchFamily="18" charset="0"/>
              </a:rPr>
              <a:t>Dalla deviazione standard e dal valor medio possiamo calcolare la precisione percentuale di ciascuna serie di misure: </a:t>
            </a:r>
          </a:p>
          <a:p>
            <a:endParaRPr lang="it-IT" i="1" dirty="0">
              <a:latin typeface="Adobe Caslon Pro" panose="0205050205050A020403" pitchFamily="18" charset="0"/>
            </a:endParaRPr>
          </a:p>
          <a:p>
            <a:pPr algn="ctr"/>
            <a:r>
              <a:rPr lang="it-IT" i="1" dirty="0">
                <a:latin typeface="Adobe Caslon Pro" panose="0205050205050A020403" pitchFamily="18" charset="0"/>
              </a:rPr>
              <a:t>Precisione %= (</a:t>
            </a:r>
            <a:r>
              <a:rPr lang="it-IT" i="1" dirty="0" err="1">
                <a:latin typeface="Adobe Caslon Pro" panose="0205050205050A020403" pitchFamily="18" charset="0"/>
              </a:rPr>
              <a:t>dev</a:t>
            </a:r>
            <a:r>
              <a:rPr lang="it-IT" i="1" dirty="0">
                <a:latin typeface="Adobe Caslon Pro" panose="0205050205050A020403" pitchFamily="18" charset="0"/>
              </a:rPr>
              <a:t> </a:t>
            </a:r>
            <a:r>
              <a:rPr lang="it-IT" i="1" dirty="0" err="1">
                <a:latin typeface="Adobe Caslon Pro" panose="0205050205050A020403" pitchFamily="18" charset="0"/>
              </a:rPr>
              <a:t>std</a:t>
            </a:r>
            <a:r>
              <a:rPr lang="it-IT" i="1" dirty="0">
                <a:latin typeface="Adobe Caslon Pro" panose="0205050205050A020403" pitchFamily="18" charset="0"/>
              </a:rPr>
              <a:t>/media)*100</a:t>
            </a:r>
          </a:p>
          <a:p>
            <a:pPr algn="ctr"/>
            <a:endParaRPr lang="it-IT" i="1" dirty="0">
              <a:latin typeface="Adobe Caslon Pro" panose="0205050205050A020403" pitchFamily="18" charset="0"/>
            </a:endParaRPr>
          </a:p>
          <a:p>
            <a:pPr algn="ctr"/>
            <a:r>
              <a:rPr lang="it-IT" i="1" dirty="0">
                <a:latin typeface="Adobe Caslon Pro" panose="0205050205050A020403" pitchFamily="18" charset="0"/>
              </a:rPr>
              <a:t>In entrambi i casi avremo 2!!</a:t>
            </a:r>
          </a:p>
          <a:p>
            <a:pPr algn="ctr"/>
            <a:endParaRPr lang="it-IT" i="1" dirty="0">
              <a:latin typeface="Adobe Caslon Pro" panose="0205050205050A020403" pitchFamily="18" charset="0"/>
            </a:endParaRPr>
          </a:p>
          <a:p>
            <a:pPr algn="ctr"/>
            <a:r>
              <a:rPr lang="it-IT" i="1" dirty="0">
                <a:latin typeface="Adobe Caslon Pro" panose="0205050205050A020403" pitchFamily="18" charset="0"/>
              </a:rPr>
              <a:t>La precisione percentuale rappresenta l’errore casuale associato alla misura. </a:t>
            </a:r>
          </a:p>
        </p:txBody>
      </p:sp>
    </p:spTree>
    <p:extLst>
      <p:ext uri="{BB962C8B-B14F-4D97-AF65-F5344CB8AC3E}">
        <p14:creationId xmlns:p14="http://schemas.microsoft.com/office/powerpoint/2010/main" val="39846225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D630363-F47A-4D24-8CDA-6A349110FD99}" type="slidenum">
              <a:rPr lang="it-IT" smtClean="0"/>
              <a:t>28</a:t>
            </a:fld>
            <a:endParaRPr lang="it-IT"/>
          </a:p>
        </p:txBody>
      </p:sp>
      <p:sp>
        <p:nvSpPr>
          <p:cNvPr id="6" name="TextBox 5"/>
          <p:cNvSpPr txBox="1"/>
          <p:nvPr/>
        </p:nvSpPr>
        <p:spPr>
          <a:xfrm>
            <a:off x="653143" y="339634"/>
            <a:ext cx="10868298" cy="923330"/>
          </a:xfrm>
          <a:prstGeom prst="rect">
            <a:avLst/>
          </a:prstGeom>
          <a:noFill/>
        </p:spPr>
        <p:txBody>
          <a:bodyPr wrap="square" rtlCol="0">
            <a:spAutoFit/>
          </a:bodyPr>
          <a:lstStyle/>
          <a:p>
            <a:pPr algn="ctr"/>
            <a:r>
              <a:rPr lang="it-IT" i="1" dirty="0">
                <a:latin typeface="Adobe Caslon Pro" panose="0205050205050A020403" pitchFamily="18" charset="0"/>
              </a:rPr>
              <a:t>Tirando le somme, l’analisi dei dati cosa ci consente di affermare?</a:t>
            </a:r>
          </a:p>
          <a:p>
            <a:pPr algn="ctr"/>
            <a:endParaRPr lang="it-IT" i="1" dirty="0">
              <a:latin typeface="Adobe Caslon Pro" panose="0205050205050A020403" pitchFamily="18" charset="0"/>
            </a:endParaRPr>
          </a:p>
          <a:p>
            <a:pPr algn="ctr"/>
            <a:endParaRPr lang="it-IT" i="1" dirty="0">
              <a:latin typeface="Adobe Caslon Pro" panose="0205050205050A020403" pitchFamily="18" charset="0"/>
            </a:endParaRPr>
          </a:p>
        </p:txBody>
      </p:sp>
      <p:sp>
        <p:nvSpPr>
          <p:cNvPr id="7" name="TextBox 6"/>
          <p:cNvSpPr txBox="1"/>
          <p:nvPr/>
        </p:nvSpPr>
        <p:spPr>
          <a:xfrm>
            <a:off x="592183" y="1262964"/>
            <a:ext cx="10929258" cy="923330"/>
          </a:xfrm>
          <a:prstGeom prst="rect">
            <a:avLst/>
          </a:prstGeom>
          <a:noFill/>
        </p:spPr>
        <p:txBody>
          <a:bodyPr wrap="square" rtlCol="0">
            <a:spAutoFit/>
          </a:bodyPr>
          <a:lstStyle/>
          <a:p>
            <a:pPr marL="285750" indent="-285750">
              <a:buFontTx/>
              <a:buChar char="-"/>
            </a:pPr>
            <a:r>
              <a:rPr lang="it-IT" dirty="0"/>
              <a:t>Lo strumento utilizzato per la prima serie di misure fornisce dati il cui valor medio è vicino al valore vero. </a:t>
            </a:r>
          </a:p>
          <a:p>
            <a:pPr marL="285750" indent="-285750">
              <a:buFontTx/>
              <a:buChar char="-"/>
            </a:pPr>
            <a:r>
              <a:rPr lang="it-IT" dirty="0"/>
              <a:t>Lo strumento usato per la seconda serie di misure fornisce dati la cui media è lontana dal valor medio; il valor medio non è incluso nell’intervallo ottenuto considerando la media e la deviazione </a:t>
            </a:r>
            <a:r>
              <a:rPr lang="it-IT" dirty="0" err="1"/>
              <a:t>std</a:t>
            </a:r>
            <a:r>
              <a:rPr lang="it-IT" dirty="0"/>
              <a:t> </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1885" y="2579436"/>
            <a:ext cx="3816058" cy="2036107"/>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5418" y="2579436"/>
            <a:ext cx="4115271" cy="2036107"/>
          </a:xfrm>
          <a:prstGeom prst="rect">
            <a:avLst/>
          </a:prstGeom>
        </p:spPr>
      </p:pic>
      <p:sp>
        <p:nvSpPr>
          <p:cNvPr id="10" name="TextBox 9"/>
          <p:cNvSpPr txBox="1"/>
          <p:nvPr/>
        </p:nvSpPr>
        <p:spPr>
          <a:xfrm>
            <a:off x="4258487" y="4214950"/>
            <a:ext cx="1428205" cy="369332"/>
          </a:xfrm>
          <a:prstGeom prst="rect">
            <a:avLst/>
          </a:prstGeom>
          <a:noFill/>
        </p:spPr>
        <p:txBody>
          <a:bodyPr wrap="square" rtlCol="0">
            <a:spAutoFit/>
          </a:bodyPr>
          <a:lstStyle/>
          <a:p>
            <a:r>
              <a:rPr lang="it-IT" dirty="0"/>
              <a:t>Serie 1</a:t>
            </a:r>
          </a:p>
        </p:txBody>
      </p:sp>
      <p:sp>
        <p:nvSpPr>
          <p:cNvPr id="11" name="TextBox 10"/>
          <p:cNvSpPr txBox="1"/>
          <p:nvPr/>
        </p:nvSpPr>
        <p:spPr>
          <a:xfrm>
            <a:off x="10430689" y="4246211"/>
            <a:ext cx="1428205" cy="369332"/>
          </a:xfrm>
          <a:prstGeom prst="rect">
            <a:avLst/>
          </a:prstGeom>
          <a:noFill/>
        </p:spPr>
        <p:txBody>
          <a:bodyPr wrap="square" rtlCol="0">
            <a:spAutoFit/>
          </a:bodyPr>
          <a:lstStyle/>
          <a:p>
            <a:r>
              <a:rPr lang="it-IT" dirty="0"/>
              <a:t>Serie 2</a:t>
            </a:r>
          </a:p>
        </p:txBody>
      </p:sp>
      <p:sp>
        <p:nvSpPr>
          <p:cNvPr id="12" name="TextBox 11"/>
          <p:cNvSpPr txBox="1"/>
          <p:nvPr/>
        </p:nvSpPr>
        <p:spPr>
          <a:xfrm>
            <a:off x="574762" y="4981303"/>
            <a:ext cx="10284823" cy="1477328"/>
          </a:xfrm>
          <a:prstGeom prst="rect">
            <a:avLst/>
          </a:prstGeom>
          <a:noFill/>
        </p:spPr>
        <p:txBody>
          <a:bodyPr wrap="square" rtlCol="0">
            <a:spAutoFit/>
          </a:bodyPr>
          <a:lstStyle/>
          <a:p>
            <a:pPr marL="285750" indent="-285750">
              <a:buFontTx/>
              <a:buChar char="-"/>
            </a:pPr>
            <a:r>
              <a:rPr lang="it-IT" dirty="0"/>
              <a:t>Possiamo affermare che lo strumento utilizzato per la serie 2 è starato poiché il valor è fuori dall’intervallo individuato dalla </a:t>
            </a:r>
            <a:r>
              <a:rPr lang="it-IT" dirty="0" err="1"/>
              <a:t>dev</a:t>
            </a:r>
            <a:r>
              <a:rPr lang="it-IT" dirty="0"/>
              <a:t> standard e dal valor medio. L’errore strumentale è elevato, l’accuratezza è bassa.  </a:t>
            </a:r>
          </a:p>
          <a:p>
            <a:pPr marL="285750" indent="-285750">
              <a:buFontTx/>
              <a:buChar char="-"/>
            </a:pPr>
            <a:endParaRPr lang="it-IT" dirty="0"/>
          </a:p>
          <a:p>
            <a:pPr marL="285750" indent="-285750">
              <a:buFontTx/>
              <a:buChar char="-"/>
            </a:pPr>
            <a:r>
              <a:rPr lang="it-IT" dirty="0"/>
              <a:t>Invece le informazioni che abbiamo sull’errore casuale (operatore </a:t>
            </a:r>
            <a:r>
              <a:rPr lang="it-IT" dirty="0" err="1"/>
              <a:t>etc</a:t>
            </a:r>
            <a:r>
              <a:rPr lang="it-IT" dirty="0"/>
              <a:t>) ci dicono che le due serie di misure  sono state eseguite con lo stesso errore casuale (con la precisione)</a:t>
            </a:r>
          </a:p>
        </p:txBody>
      </p:sp>
    </p:spTree>
    <p:extLst>
      <p:ext uri="{BB962C8B-B14F-4D97-AF65-F5344CB8AC3E}">
        <p14:creationId xmlns:p14="http://schemas.microsoft.com/office/powerpoint/2010/main" val="38499689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D630363-F47A-4D24-8CDA-6A349110FD99}" type="slidenum">
              <a:rPr lang="it-IT" smtClean="0"/>
              <a:t>29</a:t>
            </a:fld>
            <a:endParaRPr lang="it-IT"/>
          </a:p>
        </p:txBody>
      </p:sp>
      <p:sp>
        <p:nvSpPr>
          <p:cNvPr id="5" name="TextBox 4"/>
          <p:cNvSpPr txBox="1"/>
          <p:nvPr/>
        </p:nvSpPr>
        <p:spPr>
          <a:xfrm>
            <a:off x="597877" y="527538"/>
            <a:ext cx="11201400" cy="1754326"/>
          </a:xfrm>
          <a:prstGeom prst="rect">
            <a:avLst/>
          </a:prstGeom>
          <a:noFill/>
        </p:spPr>
        <p:txBody>
          <a:bodyPr wrap="square" rtlCol="0">
            <a:spAutoFit/>
          </a:bodyPr>
          <a:lstStyle/>
          <a:p>
            <a:r>
              <a:rPr lang="it-IT" dirty="0" smtClean="0"/>
              <a:t>Aggiungiamo, ai precedenti (errore casuale o indeterminato e errore sistematico o determinato), anche l’errore </a:t>
            </a:r>
            <a:r>
              <a:rPr lang="it-IT" dirty="0" smtClean="0">
                <a:solidFill>
                  <a:srgbClr val="FF0000"/>
                </a:solidFill>
              </a:rPr>
              <a:t>«grossolano»</a:t>
            </a:r>
            <a:r>
              <a:rPr lang="it-IT" dirty="0" smtClean="0"/>
              <a:t>: in questo caso l’errore si presenta occasionalmente, è spesso grande e può determinare sia una sovrastima che una sottostima del valor vero. Ad esempio: se perdiamo una parte del precipitato prima di una pesata (in questo caso avremo una sovrastima) oppure se contaminiamo il campione prima di una determinazione, aggiungendo analita al composto (in questo caso avremo una sovrastima). </a:t>
            </a:r>
          </a:p>
          <a:p>
            <a:r>
              <a:rPr lang="it-IT" dirty="0" smtClean="0"/>
              <a:t>Con questo tipo di errore, abbiamo gli </a:t>
            </a:r>
            <a:r>
              <a:rPr lang="it-IT" dirty="0" smtClean="0">
                <a:solidFill>
                  <a:srgbClr val="FF0000"/>
                </a:solidFill>
              </a:rPr>
              <a:t>«</a:t>
            </a:r>
            <a:r>
              <a:rPr lang="it-IT" dirty="0" err="1" smtClean="0">
                <a:solidFill>
                  <a:srgbClr val="FF0000"/>
                </a:solidFill>
              </a:rPr>
              <a:t>outliers</a:t>
            </a:r>
            <a:r>
              <a:rPr lang="it-IT" dirty="0" smtClean="0">
                <a:solidFill>
                  <a:srgbClr val="FF0000"/>
                </a:solidFill>
              </a:rPr>
              <a:t>».</a:t>
            </a:r>
            <a:endParaRPr lang="it-IT" dirty="0">
              <a:solidFill>
                <a:srgbClr val="FF0000"/>
              </a:solidFill>
            </a:endParaRPr>
          </a:p>
        </p:txBody>
      </p:sp>
      <p:sp>
        <p:nvSpPr>
          <p:cNvPr id="6" name="TextBox 5"/>
          <p:cNvSpPr txBox="1"/>
          <p:nvPr/>
        </p:nvSpPr>
        <p:spPr>
          <a:xfrm>
            <a:off x="4211515" y="2866292"/>
            <a:ext cx="3156439" cy="369332"/>
          </a:xfrm>
          <a:prstGeom prst="rect">
            <a:avLst/>
          </a:prstGeom>
          <a:noFill/>
        </p:spPr>
        <p:txBody>
          <a:bodyPr wrap="square" rtlCol="0">
            <a:spAutoFit/>
          </a:bodyPr>
          <a:lstStyle/>
          <a:p>
            <a:r>
              <a:rPr lang="it-IT" dirty="0" smtClean="0"/>
              <a:t>Cause degli errori sistematici:</a:t>
            </a:r>
            <a:endParaRPr lang="it-IT" dirty="0"/>
          </a:p>
        </p:txBody>
      </p:sp>
      <p:cxnSp>
        <p:nvCxnSpPr>
          <p:cNvPr id="8" name="Straight Arrow Connector 7"/>
          <p:cNvCxnSpPr/>
          <p:nvPr/>
        </p:nvCxnSpPr>
        <p:spPr>
          <a:xfrm flipH="1">
            <a:off x="3956538" y="3235624"/>
            <a:ext cx="1354016" cy="51869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6" idx="2"/>
          </p:cNvCxnSpPr>
          <p:nvPr/>
        </p:nvCxnSpPr>
        <p:spPr>
          <a:xfrm flipH="1">
            <a:off x="5789734" y="3235624"/>
            <a:ext cx="1" cy="58442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6541477" y="3235624"/>
            <a:ext cx="1494692" cy="51869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17660" y="3820052"/>
            <a:ext cx="3288323" cy="2631490"/>
          </a:xfrm>
          <a:prstGeom prst="rect">
            <a:avLst/>
          </a:prstGeom>
          <a:noFill/>
        </p:spPr>
        <p:txBody>
          <a:bodyPr wrap="square" rtlCol="0">
            <a:spAutoFit/>
          </a:bodyPr>
          <a:lstStyle/>
          <a:p>
            <a:r>
              <a:rPr lang="it-IT" sz="1500" dirty="0" smtClean="0"/>
              <a:t>Errori </a:t>
            </a:r>
            <a:r>
              <a:rPr lang="it-IT" sz="1500" u="sng" dirty="0" smtClean="0"/>
              <a:t>strumentali</a:t>
            </a:r>
            <a:r>
              <a:rPr lang="it-IT" sz="1500" dirty="0" smtClean="0"/>
              <a:t>: causati dal malfunzionamento degli strumenti di misura, da errata calibrazione o dall’uso non appropriato delle condizioni di misura. </a:t>
            </a:r>
          </a:p>
          <a:p>
            <a:pPr marL="285750" indent="-285750">
              <a:buFontTx/>
              <a:buChar char="-"/>
            </a:pPr>
            <a:r>
              <a:rPr lang="it-IT" sz="1500" dirty="0" smtClean="0"/>
              <a:t>volumi non corrispondenti a quelli nominali</a:t>
            </a:r>
          </a:p>
          <a:p>
            <a:pPr marL="285750" indent="-285750">
              <a:buFontTx/>
              <a:buChar char="-"/>
            </a:pPr>
            <a:r>
              <a:rPr lang="it-IT" sz="1500" dirty="0" smtClean="0"/>
              <a:t>Calo della risposta strumentale nel tempo</a:t>
            </a:r>
          </a:p>
          <a:p>
            <a:pPr marL="285750" indent="-285750">
              <a:buFontTx/>
              <a:buChar char="-"/>
            </a:pPr>
            <a:r>
              <a:rPr lang="it-IT" sz="1500" dirty="0" smtClean="0"/>
              <a:t>Errori nella calibrazione</a:t>
            </a:r>
          </a:p>
          <a:p>
            <a:pPr marL="285750" indent="-285750">
              <a:buFontTx/>
              <a:buChar char="-"/>
            </a:pPr>
            <a:endParaRPr lang="it-IT" sz="1500" dirty="0"/>
          </a:p>
        </p:txBody>
      </p:sp>
      <p:sp>
        <p:nvSpPr>
          <p:cNvPr id="14" name="TextBox 13"/>
          <p:cNvSpPr txBox="1"/>
          <p:nvPr/>
        </p:nvSpPr>
        <p:spPr>
          <a:xfrm>
            <a:off x="4410075" y="3907422"/>
            <a:ext cx="3288323" cy="1246495"/>
          </a:xfrm>
          <a:prstGeom prst="rect">
            <a:avLst/>
          </a:prstGeom>
          <a:noFill/>
        </p:spPr>
        <p:txBody>
          <a:bodyPr wrap="square" rtlCol="0">
            <a:spAutoFit/>
          </a:bodyPr>
          <a:lstStyle/>
          <a:p>
            <a:r>
              <a:rPr lang="it-IT" sz="1500" dirty="0" smtClean="0"/>
              <a:t>Errori di </a:t>
            </a:r>
            <a:r>
              <a:rPr lang="it-IT" sz="1500" u="sng" dirty="0" smtClean="0"/>
              <a:t>metodo</a:t>
            </a:r>
            <a:r>
              <a:rPr lang="it-IT" sz="1500" dirty="0" smtClean="0"/>
              <a:t>: derivano dai limiti associati al metodo di misura scelto; ad esempio il tempo di risposta di un indicatore durante una titolazione; resa limitata delle reazioni chimiche </a:t>
            </a:r>
            <a:endParaRPr lang="it-IT" sz="1500" dirty="0"/>
          </a:p>
        </p:txBody>
      </p:sp>
      <p:sp>
        <p:nvSpPr>
          <p:cNvPr id="15" name="TextBox 14"/>
          <p:cNvSpPr txBox="1"/>
          <p:nvPr/>
        </p:nvSpPr>
        <p:spPr>
          <a:xfrm>
            <a:off x="7815629" y="3880634"/>
            <a:ext cx="3288323" cy="1246495"/>
          </a:xfrm>
          <a:prstGeom prst="rect">
            <a:avLst/>
          </a:prstGeom>
          <a:noFill/>
        </p:spPr>
        <p:txBody>
          <a:bodyPr wrap="square" rtlCol="0">
            <a:spAutoFit/>
          </a:bodyPr>
          <a:lstStyle/>
          <a:p>
            <a:r>
              <a:rPr lang="it-IT" sz="1500" dirty="0" smtClean="0"/>
              <a:t>Errori </a:t>
            </a:r>
            <a:r>
              <a:rPr lang="it-IT" sz="1500" u="sng" dirty="0"/>
              <a:t>p</a:t>
            </a:r>
            <a:r>
              <a:rPr lang="it-IT" sz="1500" u="sng" dirty="0" smtClean="0"/>
              <a:t>ersonali</a:t>
            </a:r>
            <a:r>
              <a:rPr lang="it-IT" sz="1500" dirty="0" smtClean="0"/>
              <a:t>: derivano dalla dipendenza delle misure anche da scelte personali dell’operatore e, a volte, dal «pregiudizio» dell’operatore stesso.</a:t>
            </a:r>
            <a:endParaRPr lang="it-IT" sz="1500" dirty="0"/>
          </a:p>
        </p:txBody>
      </p:sp>
    </p:spTree>
    <p:extLst>
      <p:ext uri="{BB962C8B-B14F-4D97-AF65-F5344CB8AC3E}">
        <p14:creationId xmlns:p14="http://schemas.microsoft.com/office/powerpoint/2010/main" val="26760350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D630363-F47A-4D24-8CDA-6A349110FD99}" type="slidenum">
              <a:rPr lang="it-IT" smtClean="0"/>
              <a:t>3</a:t>
            </a:fld>
            <a:endParaRPr lang="it-IT"/>
          </a:p>
        </p:txBody>
      </p:sp>
      <p:pic>
        <p:nvPicPr>
          <p:cNvPr id="5" name="Segnaposto contenuto 3" descr="0102.gif"/>
          <p:cNvPicPr>
            <a:picLocks noGrp="1" noChangeAspect="1"/>
          </p:cNvPicPr>
          <p:nvPr>
            <p:ph/>
          </p:nvPr>
        </p:nvPicPr>
        <p:blipFill>
          <a:blip r:embed="rId2">
            <a:extLst>
              <a:ext uri="{28A0092B-C50C-407E-A947-70E740481C1C}">
                <a14:useLocalDpi xmlns:a14="http://schemas.microsoft.com/office/drawing/2010/main" val="0"/>
              </a:ext>
            </a:extLst>
          </a:blip>
          <a:srcRect/>
          <a:stretch>
            <a:fillRect/>
          </a:stretch>
        </p:blipFill>
        <p:spPr>
          <a:xfrm>
            <a:off x="6770256" y="365415"/>
            <a:ext cx="4759036" cy="6299650"/>
          </a:xfrm>
        </p:spPr>
      </p:pic>
      <p:sp>
        <p:nvSpPr>
          <p:cNvPr id="6" name="TextBox 5"/>
          <p:cNvSpPr txBox="1"/>
          <p:nvPr/>
        </p:nvSpPr>
        <p:spPr>
          <a:xfrm>
            <a:off x="406400" y="2121408"/>
            <a:ext cx="5578763" cy="2585323"/>
          </a:xfrm>
          <a:prstGeom prst="rect">
            <a:avLst/>
          </a:prstGeom>
          <a:noFill/>
        </p:spPr>
        <p:txBody>
          <a:bodyPr wrap="square" rtlCol="0">
            <a:spAutoFit/>
          </a:bodyPr>
          <a:lstStyle/>
          <a:p>
            <a:pPr algn="just"/>
            <a:r>
              <a:rPr lang="it-IT" dirty="0">
                <a:latin typeface="Adobe Garamond Pro" panose="02020502060506020403" pitchFamily="18" charset="0"/>
              </a:rPr>
              <a:t>La chimica analitica è quella parte della chimica che copre le attività volte all'identificazione, alla caratterizzazione chimico-fisica e alla determinazione quali-quantitativa dei componenti di un dato campione. </a:t>
            </a:r>
          </a:p>
          <a:p>
            <a:pPr algn="just"/>
            <a:endParaRPr lang="it-IT" dirty="0">
              <a:latin typeface="Adobe Garamond Pro" panose="02020502060506020403" pitchFamily="18" charset="0"/>
            </a:endParaRPr>
          </a:p>
          <a:p>
            <a:pPr algn="just"/>
            <a:r>
              <a:rPr lang="it-IT" dirty="0">
                <a:latin typeface="Adobe Garamond Pro" panose="02020502060506020403" pitchFamily="18" charset="0"/>
              </a:rPr>
              <a:t>La chimica analitica strumentale descrive le tecniche di laboratorio e le strumentazioni che consentono di ottenere tali informazioni. </a:t>
            </a:r>
          </a:p>
          <a:p>
            <a:pPr algn="just"/>
            <a:endParaRPr lang="it-IT" dirty="0">
              <a:latin typeface="Adobe Garamond Pro" panose="02020502060506020403" pitchFamily="18" charset="0"/>
            </a:endParaRPr>
          </a:p>
        </p:txBody>
      </p:sp>
    </p:spTree>
    <p:extLst>
      <p:ext uri="{BB962C8B-B14F-4D97-AF65-F5344CB8AC3E}">
        <p14:creationId xmlns:p14="http://schemas.microsoft.com/office/powerpoint/2010/main" val="6924676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D630363-F47A-4D24-8CDA-6A349110FD99}" type="slidenum">
              <a:rPr lang="it-IT" smtClean="0"/>
              <a:t>30</a:t>
            </a:fld>
            <a:endParaRPr lang="it-IT"/>
          </a:p>
        </p:txBody>
      </p:sp>
      <p:sp>
        <p:nvSpPr>
          <p:cNvPr id="5" name="TextBox 4"/>
          <p:cNvSpPr txBox="1"/>
          <p:nvPr/>
        </p:nvSpPr>
        <p:spPr>
          <a:xfrm>
            <a:off x="1529859" y="553915"/>
            <a:ext cx="7007469" cy="369332"/>
          </a:xfrm>
          <a:prstGeom prst="rect">
            <a:avLst/>
          </a:prstGeom>
          <a:noFill/>
        </p:spPr>
        <p:txBody>
          <a:bodyPr wrap="square" rtlCol="0">
            <a:spAutoFit/>
          </a:bodyPr>
          <a:lstStyle/>
          <a:p>
            <a:r>
              <a:rPr lang="it-IT" dirty="0" smtClean="0"/>
              <a:t>L’entità degli errori sistematici può essere costante o proporzionale </a:t>
            </a:r>
            <a:endParaRPr lang="it-IT" dirty="0"/>
          </a:p>
        </p:txBody>
      </p:sp>
      <p:cxnSp>
        <p:nvCxnSpPr>
          <p:cNvPr id="7" name="Straight Arrow Connector 6"/>
          <p:cNvCxnSpPr/>
          <p:nvPr/>
        </p:nvCxnSpPr>
        <p:spPr>
          <a:xfrm flipH="1">
            <a:off x="4273061" y="923247"/>
            <a:ext cx="1274885" cy="83521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7309338" y="923247"/>
            <a:ext cx="1227990" cy="92313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107831" y="2004646"/>
            <a:ext cx="3991707" cy="2862322"/>
          </a:xfrm>
          <a:prstGeom prst="rect">
            <a:avLst/>
          </a:prstGeom>
          <a:noFill/>
        </p:spPr>
        <p:txBody>
          <a:bodyPr wrap="square" rtlCol="0">
            <a:spAutoFit/>
          </a:bodyPr>
          <a:lstStyle/>
          <a:p>
            <a:r>
              <a:rPr lang="it-IT" dirty="0" smtClean="0"/>
              <a:t>L’entità dell’errore commesso è sempre la stessa, indipendentemente dalla grandezza del parametro misuriamo (di pensi, di nuovo, all’eccesso di reagente che aggiungiamo durante una titolazione per apprezzare il viraggio di colore dell’indicatore). Questo errore resta costante in valore assoluto ma il suo peso (errore relativo) varia  in funzione della grandezza da determinare. </a:t>
            </a:r>
            <a:endParaRPr lang="it-IT" dirty="0"/>
          </a:p>
        </p:txBody>
      </p:sp>
      <p:sp>
        <p:nvSpPr>
          <p:cNvPr id="11" name="TextBox 10"/>
          <p:cNvSpPr txBox="1"/>
          <p:nvPr/>
        </p:nvSpPr>
        <p:spPr>
          <a:xfrm>
            <a:off x="6822830" y="2101417"/>
            <a:ext cx="4158762" cy="2031325"/>
          </a:xfrm>
          <a:prstGeom prst="rect">
            <a:avLst/>
          </a:prstGeom>
          <a:noFill/>
        </p:spPr>
        <p:txBody>
          <a:bodyPr wrap="square" rtlCol="0">
            <a:spAutoFit/>
          </a:bodyPr>
          <a:lstStyle/>
          <a:p>
            <a:r>
              <a:rPr lang="it-IT" dirty="0" smtClean="0"/>
              <a:t>Sono legati alle interferenze, ad esempio presenza di </a:t>
            </a:r>
            <a:r>
              <a:rPr lang="it-IT" dirty="0" err="1" smtClean="0"/>
              <a:t>impurezze</a:t>
            </a:r>
            <a:r>
              <a:rPr lang="it-IT" dirty="0" smtClean="0"/>
              <a:t> nei materiali che usiamo oppure presenza di sostanze, nei reagenti che usiamo, che reagiscono come il nostro analita. </a:t>
            </a:r>
          </a:p>
          <a:p>
            <a:r>
              <a:rPr lang="it-IT" dirty="0" smtClean="0"/>
              <a:t>In questo caso, l’errore relativo è sempre costante mente l’errore assoluto varia. </a:t>
            </a:r>
            <a:endParaRPr lang="it-IT" dirty="0"/>
          </a:p>
        </p:txBody>
      </p:sp>
      <p:sp>
        <p:nvSpPr>
          <p:cNvPr id="13" name="TextBox 12"/>
          <p:cNvSpPr txBox="1"/>
          <p:nvPr/>
        </p:nvSpPr>
        <p:spPr>
          <a:xfrm>
            <a:off x="1389185" y="5416062"/>
            <a:ext cx="8985738" cy="646331"/>
          </a:xfrm>
          <a:prstGeom prst="rect">
            <a:avLst/>
          </a:prstGeom>
          <a:noFill/>
        </p:spPr>
        <p:txBody>
          <a:bodyPr wrap="square" rtlCol="0">
            <a:spAutoFit/>
          </a:bodyPr>
          <a:lstStyle/>
          <a:p>
            <a:r>
              <a:rPr lang="it-IT" dirty="0" smtClean="0"/>
              <a:t>Gli errori sistematici si possono quantificare o eliminare: usando campioni standard, ripetendo la calibrazione dello strumento, misurando i «bianchi».</a:t>
            </a:r>
            <a:endParaRPr lang="it-IT" dirty="0"/>
          </a:p>
        </p:txBody>
      </p:sp>
    </p:spTree>
    <p:extLst>
      <p:ext uri="{BB962C8B-B14F-4D97-AF65-F5344CB8AC3E}">
        <p14:creationId xmlns:p14="http://schemas.microsoft.com/office/powerpoint/2010/main" val="26140679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D630363-F47A-4D24-8CDA-6A349110FD99}" type="slidenum">
              <a:rPr lang="it-IT" smtClean="0"/>
              <a:t>4</a:t>
            </a:fld>
            <a:endParaRPr lang="it-IT"/>
          </a:p>
        </p:txBody>
      </p:sp>
      <p:sp>
        <p:nvSpPr>
          <p:cNvPr id="5" name="TextBox 4"/>
          <p:cNvSpPr txBox="1"/>
          <p:nvPr/>
        </p:nvSpPr>
        <p:spPr>
          <a:xfrm>
            <a:off x="415636" y="341745"/>
            <a:ext cx="11102109" cy="369332"/>
          </a:xfrm>
          <a:prstGeom prst="rect">
            <a:avLst/>
          </a:prstGeom>
          <a:noFill/>
        </p:spPr>
        <p:txBody>
          <a:bodyPr wrap="square" rtlCol="0">
            <a:spAutoFit/>
          </a:bodyPr>
          <a:lstStyle/>
          <a:p>
            <a:r>
              <a:rPr lang="it-IT" dirty="0">
                <a:latin typeface="Adobe Garamond Pro" panose="02020502060506020403" pitchFamily="18" charset="0"/>
              </a:rPr>
              <a:t>…nel quotidiano: </a:t>
            </a:r>
          </a:p>
        </p:txBody>
      </p:sp>
      <p:sp>
        <p:nvSpPr>
          <p:cNvPr id="6" name="Rectangle 5"/>
          <p:cNvSpPr/>
          <p:nvPr/>
        </p:nvSpPr>
        <p:spPr>
          <a:xfrm>
            <a:off x="304800" y="1083207"/>
            <a:ext cx="5467927" cy="1477328"/>
          </a:xfrm>
          <a:prstGeom prst="rect">
            <a:avLst/>
          </a:prstGeom>
        </p:spPr>
        <p:txBody>
          <a:bodyPr wrap="square">
            <a:spAutoFit/>
          </a:bodyPr>
          <a:lstStyle/>
          <a:p>
            <a:pPr algn="just"/>
            <a:r>
              <a:rPr lang="it-IT" dirty="0">
                <a:latin typeface="Adobe Garamond Pro" panose="02020502060506020403" pitchFamily="18" charset="0"/>
              </a:rPr>
              <a:t>Nei test di gravidanza una porzione di campione (urina) viene depositata su una striscia e per azione capillare fluisce verso la parte dello </a:t>
            </a:r>
            <a:r>
              <a:rPr lang="it-IT" dirty="0" err="1">
                <a:latin typeface="Adobe Garamond Pro" panose="02020502060506020403" pitchFamily="18" charset="0"/>
              </a:rPr>
              <a:t>stick</a:t>
            </a:r>
            <a:r>
              <a:rPr lang="it-IT" dirty="0">
                <a:latin typeface="Adobe Garamond Pro" panose="02020502060506020403" pitchFamily="18" charset="0"/>
              </a:rPr>
              <a:t> in cui vi è depositato l’anticorpo legato a </a:t>
            </a:r>
            <a:r>
              <a:rPr lang="it-IT" dirty="0" err="1">
                <a:latin typeface="Adobe Garamond Pro" panose="02020502060506020403" pitchFamily="18" charset="0"/>
              </a:rPr>
              <a:t>nanoparticelle</a:t>
            </a:r>
            <a:r>
              <a:rPr lang="it-IT" dirty="0">
                <a:latin typeface="Adobe Garamond Pro" panose="02020502060506020403" pitchFamily="18" charset="0"/>
              </a:rPr>
              <a:t> che, se legate, danno un complesso di colore rosso.</a:t>
            </a:r>
          </a:p>
        </p:txBody>
      </p:sp>
      <p:sp>
        <p:nvSpPr>
          <p:cNvPr id="7" name="Rectangle 6"/>
          <p:cNvSpPr/>
          <p:nvPr/>
        </p:nvSpPr>
        <p:spPr>
          <a:xfrm>
            <a:off x="304800" y="2838026"/>
            <a:ext cx="5467927" cy="923330"/>
          </a:xfrm>
          <a:prstGeom prst="rect">
            <a:avLst/>
          </a:prstGeom>
        </p:spPr>
        <p:txBody>
          <a:bodyPr wrap="square">
            <a:spAutoFit/>
          </a:bodyPr>
          <a:lstStyle/>
          <a:p>
            <a:pPr algn="just"/>
            <a:r>
              <a:rPr lang="it-IT" dirty="0">
                <a:latin typeface="Adobe Garamond Pro" panose="02020502060506020403" pitchFamily="18" charset="0"/>
              </a:rPr>
              <a:t>L’ormone </a:t>
            </a:r>
            <a:r>
              <a:rPr lang="it-IT" dirty="0" err="1">
                <a:latin typeface="Adobe Garamond Pro" panose="02020502060506020403" pitchFamily="18" charset="0"/>
              </a:rPr>
              <a:t>hcG</a:t>
            </a:r>
            <a:r>
              <a:rPr lang="it-IT" dirty="0">
                <a:latin typeface="Adobe Garamond Pro" panose="02020502060506020403" pitchFamily="18" charset="0"/>
              </a:rPr>
              <a:t> (in questo caso l’antigene), presente in caso di gravidanza, si lega con l’anticorpo formando il complesso colorato che viene evidenziato come striscia rossa.</a:t>
            </a:r>
          </a:p>
        </p:txBody>
      </p:sp>
      <p:sp>
        <p:nvSpPr>
          <p:cNvPr id="8" name="TextBox 7"/>
          <p:cNvSpPr txBox="1"/>
          <p:nvPr/>
        </p:nvSpPr>
        <p:spPr>
          <a:xfrm>
            <a:off x="589106" y="5962256"/>
            <a:ext cx="4221019" cy="369332"/>
          </a:xfrm>
          <a:prstGeom prst="rect">
            <a:avLst/>
          </a:prstGeom>
          <a:noFill/>
        </p:spPr>
        <p:txBody>
          <a:bodyPr wrap="square" rtlCol="0">
            <a:spAutoFit/>
          </a:bodyPr>
          <a:lstStyle/>
          <a:p>
            <a:r>
              <a:rPr lang="it-IT" dirty="0">
                <a:latin typeface="Adobe Garamond Pro" panose="02020502060506020403" pitchFamily="18" charset="0"/>
              </a:rPr>
              <a:t>Esempio di risposta qualitativa: c’è/non c’è</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9761" y="4106285"/>
            <a:ext cx="2571750" cy="1323975"/>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7025" y="772535"/>
            <a:ext cx="4676775" cy="3333750"/>
          </a:xfrm>
          <a:prstGeom prst="rect">
            <a:avLst/>
          </a:prstGeom>
        </p:spPr>
      </p:pic>
      <p:sp>
        <p:nvSpPr>
          <p:cNvPr id="11" name="TextBox 10"/>
          <p:cNvSpPr txBox="1"/>
          <p:nvPr/>
        </p:nvSpPr>
        <p:spPr>
          <a:xfrm>
            <a:off x="6557818" y="4544291"/>
            <a:ext cx="4959927" cy="1477328"/>
          </a:xfrm>
          <a:prstGeom prst="rect">
            <a:avLst/>
          </a:prstGeom>
          <a:noFill/>
        </p:spPr>
        <p:txBody>
          <a:bodyPr wrap="square" rtlCol="0">
            <a:spAutoFit/>
          </a:bodyPr>
          <a:lstStyle/>
          <a:p>
            <a:r>
              <a:rPr lang="it-IT" dirty="0">
                <a:latin typeface="Adobe Garamond Pro" panose="02020502060506020403" pitchFamily="18" charset="0"/>
              </a:rPr>
              <a:t>I prodotti che comunemente usiamo, riportano le informazioni relative alla loro composizione: </a:t>
            </a:r>
          </a:p>
          <a:p>
            <a:r>
              <a:rPr lang="it-IT" dirty="0">
                <a:latin typeface="Adobe Garamond Pro" panose="02020502060506020403" pitchFamily="18" charset="0"/>
              </a:rPr>
              <a:t>- Cosa c’è</a:t>
            </a:r>
          </a:p>
          <a:p>
            <a:r>
              <a:rPr lang="it-IT" dirty="0">
                <a:latin typeface="Adobe Garamond Pro" panose="02020502060506020403" pitchFamily="18" charset="0"/>
              </a:rPr>
              <a:t>- Quanto ce n’è?</a:t>
            </a:r>
          </a:p>
          <a:p>
            <a:endParaRPr lang="it-IT" dirty="0">
              <a:latin typeface="Adobe Garamond Pro" panose="02020502060506020403" pitchFamily="18" charset="0"/>
            </a:endParaRPr>
          </a:p>
        </p:txBody>
      </p:sp>
    </p:spTree>
    <p:extLst>
      <p:ext uri="{BB962C8B-B14F-4D97-AF65-F5344CB8AC3E}">
        <p14:creationId xmlns:p14="http://schemas.microsoft.com/office/powerpoint/2010/main" val="21946594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D630363-F47A-4D24-8CDA-6A349110FD99}" type="slidenum">
              <a:rPr lang="it-IT" smtClean="0"/>
              <a:t>5</a:t>
            </a:fld>
            <a:endParaRPr lang="it-IT"/>
          </a:p>
        </p:txBody>
      </p:sp>
      <p:sp>
        <p:nvSpPr>
          <p:cNvPr id="5" name="TextBox 4"/>
          <p:cNvSpPr txBox="1"/>
          <p:nvPr/>
        </p:nvSpPr>
        <p:spPr>
          <a:xfrm>
            <a:off x="644434" y="313509"/>
            <a:ext cx="6958149" cy="1200329"/>
          </a:xfrm>
          <a:prstGeom prst="rect">
            <a:avLst/>
          </a:prstGeom>
          <a:noFill/>
        </p:spPr>
        <p:txBody>
          <a:bodyPr wrap="square" rtlCol="0">
            <a:spAutoFit/>
          </a:bodyPr>
          <a:lstStyle/>
          <a:p>
            <a:r>
              <a:rPr lang="it-IT" dirty="0">
                <a:latin typeface="Adobe Caslon Pro" panose="0205050205050A020403" pitchFamily="18" charset="0"/>
              </a:rPr>
              <a:t>In generale, il risultato di una analisi quantitativa si ottiene da due misure:</a:t>
            </a:r>
          </a:p>
          <a:p>
            <a:endParaRPr lang="it-IT" dirty="0">
              <a:latin typeface="Adobe Caslon Pro" panose="0205050205050A020403" pitchFamily="18" charset="0"/>
            </a:endParaRPr>
          </a:p>
          <a:p>
            <a:r>
              <a:rPr lang="it-IT" dirty="0">
                <a:latin typeface="Adobe Caslon Pro" panose="0205050205050A020403" pitchFamily="18" charset="0"/>
              </a:rPr>
              <a:t>Massa o volume del </a:t>
            </a:r>
          </a:p>
          <a:p>
            <a:r>
              <a:rPr lang="it-IT" dirty="0">
                <a:latin typeface="Adobe Caslon Pro" panose="0205050205050A020403" pitchFamily="18" charset="0"/>
              </a:rPr>
              <a:t>campione da analizzare</a:t>
            </a:r>
          </a:p>
        </p:txBody>
      </p:sp>
      <p:sp>
        <p:nvSpPr>
          <p:cNvPr id="6" name="Rectangle 5"/>
          <p:cNvSpPr/>
          <p:nvPr/>
        </p:nvSpPr>
        <p:spPr>
          <a:xfrm>
            <a:off x="6694714" y="913673"/>
            <a:ext cx="3831771" cy="1200329"/>
          </a:xfrm>
          <a:prstGeom prst="rect">
            <a:avLst/>
          </a:prstGeom>
        </p:spPr>
        <p:txBody>
          <a:bodyPr wrap="square">
            <a:spAutoFit/>
          </a:bodyPr>
          <a:lstStyle/>
          <a:p>
            <a:r>
              <a:rPr lang="it-IT" dirty="0">
                <a:latin typeface="Adobe Caslon Pro" panose="0205050205050A020403" pitchFamily="18" charset="0"/>
              </a:rPr>
              <a:t>Misura di una quantità che sia   proporzionale all’analita da analizzare quale massa, volume, intensità di luce o carica elettrica. </a:t>
            </a:r>
            <a:endParaRPr lang="it-IT" dirty="0"/>
          </a:p>
        </p:txBody>
      </p:sp>
      <p:cxnSp>
        <p:nvCxnSpPr>
          <p:cNvPr id="8" name="Straight Arrow Connector 7"/>
          <p:cNvCxnSpPr/>
          <p:nvPr/>
        </p:nvCxnSpPr>
        <p:spPr>
          <a:xfrm flipH="1">
            <a:off x="4737463" y="2114002"/>
            <a:ext cx="2177143" cy="9514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44434" y="3065417"/>
            <a:ext cx="10504714" cy="646331"/>
          </a:xfrm>
          <a:prstGeom prst="rect">
            <a:avLst/>
          </a:prstGeom>
          <a:noFill/>
        </p:spPr>
        <p:txBody>
          <a:bodyPr wrap="square" rtlCol="0">
            <a:spAutoFit/>
          </a:bodyPr>
          <a:lstStyle/>
          <a:p>
            <a:r>
              <a:rPr lang="it-IT" dirty="0">
                <a:latin typeface="Adobe Caslon Pro" panose="0205050205050A020403" pitchFamily="18" charset="0"/>
              </a:rPr>
              <a:t>Questa informazione completa l’analisi ed in base alla natura del parametro misurato si distinguono i metodi analitici in: </a:t>
            </a:r>
          </a:p>
        </p:txBody>
      </p:sp>
      <p:sp>
        <p:nvSpPr>
          <p:cNvPr id="11" name="TextBox 10"/>
          <p:cNvSpPr txBox="1"/>
          <p:nvPr/>
        </p:nvSpPr>
        <p:spPr>
          <a:xfrm>
            <a:off x="9254599" y="5734237"/>
            <a:ext cx="2282516" cy="369332"/>
          </a:xfrm>
          <a:prstGeom prst="rect">
            <a:avLst/>
          </a:prstGeom>
          <a:noFill/>
        </p:spPr>
        <p:txBody>
          <a:bodyPr wrap="square" rtlCol="0">
            <a:spAutoFit/>
          </a:bodyPr>
          <a:lstStyle/>
          <a:p>
            <a:pPr marL="285750" indent="-285750">
              <a:buFontTx/>
              <a:buChar char="-"/>
            </a:pPr>
            <a:r>
              <a:rPr lang="it-IT" dirty="0" err="1"/>
              <a:t>Spettoscopici</a:t>
            </a:r>
            <a:endParaRPr lang="it-IT" dirty="0"/>
          </a:p>
        </p:txBody>
      </p:sp>
      <p:sp>
        <p:nvSpPr>
          <p:cNvPr id="12" name="Rectangle 11"/>
          <p:cNvSpPr/>
          <p:nvPr/>
        </p:nvSpPr>
        <p:spPr>
          <a:xfrm>
            <a:off x="644434" y="4036896"/>
            <a:ext cx="2316211" cy="369332"/>
          </a:xfrm>
          <a:prstGeom prst="rect">
            <a:avLst/>
          </a:prstGeom>
        </p:spPr>
        <p:txBody>
          <a:bodyPr wrap="none">
            <a:spAutoFit/>
          </a:bodyPr>
          <a:lstStyle/>
          <a:p>
            <a:pPr marL="285750" indent="-285750">
              <a:buFontTx/>
              <a:buChar char="-"/>
            </a:pPr>
            <a:r>
              <a:rPr lang="it-IT" dirty="0"/>
              <a:t>Metodi gravimetrici</a:t>
            </a:r>
          </a:p>
        </p:txBody>
      </p:sp>
      <p:sp>
        <p:nvSpPr>
          <p:cNvPr id="13" name="Rectangle 12"/>
          <p:cNvSpPr/>
          <p:nvPr/>
        </p:nvSpPr>
        <p:spPr>
          <a:xfrm>
            <a:off x="4246532" y="5101768"/>
            <a:ext cx="1470339" cy="646331"/>
          </a:xfrm>
          <a:prstGeom prst="rect">
            <a:avLst/>
          </a:prstGeom>
        </p:spPr>
        <p:txBody>
          <a:bodyPr wrap="square">
            <a:spAutoFit/>
          </a:bodyPr>
          <a:lstStyle/>
          <a:p>
            <a:r>
              <a:rPr lang="it-IT" dirty="0"/>
              <a:t>Metodi volumetrici</a:t>
            </a:r>
          </a:p>
        </p:txBody>
      </p:sp>
      <p:sp>
        <p:nvSpPr>
          <p:cNvPr id="14" name="Rectangle 13"/>
          <p:cNvSpPr/>
          <p:nvPr/>
        </p:nvSpPr>
        <p:spPr>
          <a:xfrm>
            <a:off x="6061167" y="4203222"/>
            <a:ext cx="1830758" cy="369332"/>
          </a:xfrm>
          <a:prstGeom prst="rect">
            <a:avLst/>
          </a:prstGeom>
        </p:spPr>
        <p:txBody>
          <a:bodyPr wrap="none">
            <a:spAutoFit/>
          </a:bodyPr>
          <a:lstStyle/>
          <a:p>
            <a:pPr marL="285750" indent="-285750">
              <a:buFontTx/>
              <a:buChar char="-"/>
            </a:pPr>
            <a:r>
              <a:rPr lang="it-IT" dirty="0" err="1"/>
              <a:t>Elettroanalitici</a:t>
            </a:r>
            <a:endParaRPr lang="it-IT" dirty="0"/>
          </a:p>
        </p:txBody>
      </p:sp>
      <p:pic>
        <p:nvPicPr>
          <p:cNvPr id="1026" name="Picture 2" descr="metodo gravimetrico di analisi: concetto, tipi e caratteristich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4180" y="4476376"/>
            <a:ext cx="1786437" cy="120456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itolazion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62993" y="4606562"/>
            <a:ext cx="1064455" cy="174978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l mio diabete Il bendaggio &quot;intelligente&quot; della ferita coadiuvato da  sensore ne controlla la guarigione e risposta immunitar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35955" y="5005760"/>
            <a:ext cx="2524962" cy="148467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pettroscopia - Wikipedi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10599" y="4042047"/>
            <a:ext cx="3275003" cy="14394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48336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3"/>
          <p:cNvSpPr txBox="1">
            <a:spLocks noChangeArrowheads="1"/>
          </p:cNvSpPr>
          <p:nvPr/>
        </p:nvSpPr>
        <p:spPr bwMode="auto">
          <a:xfrm>
            <a:off x="698991" y="4526393"/>
            <a:ext cx="1507143" cy="923330"/>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it-IT" altLang="it-IT" sz="1800" b="1" i="1">
                <a:solidFill>
                  <a:srgbClr val="CC0000"/>
                </a:solidFill>
                <a:latin typeface="Adobe Garamond Pro" panose="02020502060506020403" pitchFamily="18" charset="0"/>
              </a:rPr>
              <a:t>Unità di </a:t>
            </a:r>
          </a:p>
          <a:p>
            <a:pPr algn="ctr">
              <a:spcBef>
                <a:spcPct val="0"/>
              </a:spcBef>
              <a:buFontTx/>
              <a:buNone/>
            </a:pPr>
            <a:r>
              <a:rPr lang="it-IT" altLang="it-IT" sz="1800" b="1" i="1">
                <a:solidFill>
                  <a:srgbClr val="CC0000"/>
                </a:solidFill>
                <a:latin typeface="Adobe Garamond Pro" panose="02020502060506020403" pitchFamily="18" charset="0"/>
              </a:rPr>
              <a:t>misura</a:t>
            </a:r>
          </a:p>
          <a:p>
            <a:pPr algn="ctr">
              <a:spcBef>
                <a:spcPct val="0"/>
              </a:spcBef>
              <a:buFontTx/>
              <a:buNone/>
            </a:pPr>
            <a:r>
              <a:rPr lang="it-IT" altLang="it-IT" sz="1800" b="1" i="1">
                <a:solidFill>
                  <a:srgbClr val="CC0000"/>
                </a:solidFill>
                <a:latin typeface="Adobe Garamond Pro" panose="02020502060506020403" pitchFamily="18" charset="0"/>
              </a:rPr>
              <a:t> fondamentali</a:t>
            </a:r>
          </a:p>
        </p:txBody>
      </p:sp>
      <p:grpSp>
        <p:nvGrpSpPr>
          <p:cNvPr id="5123" name="Group 13"/>
          <p:cNvGrpSpPr>
            <a:grpSpLocks/>
          </p:cNvGrpSpPr>
          <p:nvPr/>
        </p:nvGrpSpPr>
        <p:grpSpPr bwMode="auto">
          <a:xfrm>
            <a:off x="2443163" y="3218028"/>
            <a:ext cx="7162800" cy="3208337"/>
            <a:chOff x="768" y="1200"/>
            <a:chExt cx="4512" cy="2262"/>
          </a:xfrm>
        </p:grpSpPr>
        <p:sp>
          <p:nvSpPr>
            <p:cNvPr id="5131" name="Text Box 10"/>
            <p:cNvSpPr txBox="1">
              <a:spLocks noChangeArrowheads="1"/>
            </p:cNvSpPr>
            <p:nvPr/>
          </p:nvSpPr>
          <p:spPr bwMode="auto">
            <a:xfrm>
              <a:off x="768" y="1248"/>
              <a:ext cx="4512" cy="2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tabLst>
                  <a:tab pos="3143250" algn="l"/>
                  <a:tab pos="5429250" algn="l"/>
                </a:tabLst>
                <a:defRPr sz="3200">
                  <a:solidFill>
                    <a:schemeClr val="tx1"/>
                  </a:solidFill>
                  <a:latin typeface="Times New Roman" panose="02020603050405020304" pitchFamily="18" charset="0"/>
                </a:defRPr>
              </a:lvl1pPr>
              <a:lvl2pPr marL="742950" indent="-285750">
                <a:spcBef>
                  <a:spcPct val="20000"/>
                </a:spcBef>
                <a:buChar char="–"/>
                <a:tabLst>
                  <a:tab pos="3143250" algn="l"/>
                  <a:tab pos="5429250" algn="l"/>
                </a:tabLst>
                <a:defRPr sz="2800">
                  <a:solidFill>
                    <a:schemeClr val="tx1"/>
                  </a:solidFill>
                  <a:latin typeface="Times New Roman" panose="02020603050405020304" pitchFamily="18" charset="0"/>
                </a:defRPr>
              </a:lvl2pPr>
              <a:lvl3pPr marL="1143000" indent="-228600">
                <a:spcBef>
                  <a:spcPct val="20000"/>
                </a:spcBef>
                <a:buChar char="•"/>
                <a:tabLst>
                  <a:tab pos="3143250" algn="l"/>
                  <a:tab pos="5429250" algn="l"/>
                </a:tabLst>
                <a:defRPr sz="2400">
                  <a:solidFill>
                    <a:schemeClr val="tx1"/>
                  </a:solidFill>
                  <a:latin typeface="Times New Roman" panose="02020603050405020304" pitchFamily="18" charset="0"/>
                </a:defRPr>
              </a:lvl3pPr>
              <a:lvl4pPr marL="1600200" indent="-228600">
                <a:spcBef>
                  <a:spcPct val="20000"/>
                </a:spcBef>
                <a:buChar char="–"/>
                <a:tabLst>
                  <a:tab pos="3143250" algn="l"/>
                  <a:tab pos="5429250" algn="l"/>
                </a:tabLst>
                <a:defRPr sz="2000">
                  <a:solidFill>
                    <a:schemeClr val="tx1"/>
                  </a:solidFill>
                  <a:latin typeface="Times New Roman" panose="02020603050405020304" pitchFamily="18" charset="0"/>
                </a:defRPr>
              </a:lvl4pPr>
              <a:lvl5pPr marL="2057400" indent="-228600">
                <a:spcBef>
                  <a:spcPct val="20000"/>
                </a:spcBef>
                <a:buChar char="»"/>
                <a:tabLst>
                  <a:tab pos="3143250" algn="l"/>
                  <a:tab pos="5429250" algn="l"/>
                </a:tabLst>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tabLst>
                  <a:tab pos="3143250" algn="l"/>
                  <a:tab pos="5429250" algn="l"/>
                </a:tabLst>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tabLst>
                  <a:tab pos="3143250" algn="l"/>
                  <a:tab pos="5429250" algn="l"/>
                </a:tabLst>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tabLst>
                  <a:tab pos="3143250" algn="l"/>
                  <a:tab pos="5429250" algn="l"/>
                </a:tabLst>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tabLst>
                  <a:tab pos="3143250" algn="l"/>
                  <a:tab pos="5429250" algn="l"/>
                </a:tabLst>
                <a:defRPr sz="2000">
                  <a:solidFill>
                    <a:schemeClr val="tx1"/>
                  </a:solidFill>
                  <a:latin typeface="Times New Roman" panose="02020603050405020304" pitchFamily="18" charset="0"/>
                </a:defRPr>
              </a:lvl9pPr>
            </a:lstStyle>
            <a:p>
              <a:pPr>
                <a:spcBef>
                  <a:spcPct val="0"/>
                </a:spcBef>
                <a:buFontTx/>
                <a:buNone/>
              </a:pPr>
              <a:r>
                <a:rPr lang="it-IT" altLang="it-IT" sz="2000" i="1" dirty="0">
                  <a:solidFill>
                    <a:srgbClr val="CC0000"/>
                  </a:solidFill>
                  <a:latin typeface="Adobe Garamond Pro" panose="02020502060506020403" pitchFamily="18" charset="0"/>
                </a:rPr>
                <a:t>grandezza	dimensione	simbolo SI</a:t>
              </a:r>
              <a:endParaRPr lang="it-IT" altLang="it-IT" sz="2000" i="1" dirty="0">
                <a:latin typeface="Adobe Garamond Pro" panose="02020502060506020403" pitchFamily="18" charset="0"/>
              </a:endParaRPr>
            </a:p>
            <a:p>
              <a:pPr>
                <a:spcBef>
                  <a:spcPct val="0"/>
                </a:spcBef>
                <a:buFontTx/>
                <a:buNone/>
              </a:pPr>
              <a:endParaRPr lang="it-IT" altLang="it-IT" sz="2000" i="1" dirty="0">
                <a:latin typeface="Adobe Garamond Pro" panose="02020502060506020403" pitchFamily="18" charset="0"/>
              </a:endParaRPr>
            </a:p>
            <a:p>
              <a:pPr>
                <a:spcBef>
                  <a:spcPct val="0"/>
                </a:spcBef>
                <a:buFontTx/>
                <a:buNone/>
              </a:pPr>
              <a:r>
                <a:rPr lang="it-IT" altLang="it-IT" sz="2000" i="1" dirty="0">
                  <a:latin typeface="Adobe Garamond Pro" panose="02020502060506020403" pitchFamily="18" charset="0"/>
                </a:rPr>
                <a:t>lunghezza	metro	 m</a:t>
              </a:r>
            </a:p>
            <a:p>
              <a:pPr>
                <a:spcBef>
                  <a:spcPct val="0"/>
                </a:spcBef>
                <a:buFontTx/>
                <a:buNone/>
              </a:pPr>
              <a:r>
                <a:rPr lang="it-IT" altLang="it-IT" sz="2000" i="1" dirty="0">
                  <a:latin typeface="Adobe Garamond Pro" panose="02020502060506020403" pitchFamily="18" charset="0"/>
                </a:rPr>
                <a:t>massa	chilogrammo	Kg </a:t>
              </a:r>
            </a:p>
            <a:p>
              <a:pPr>
                <a:spcBef>
                  <a:spcPct val="0"/>
                </a:spcBef>
                <a:buFontTx/>
                <a:buNone/>
              </a:pPr>
              <a:r>
                <a:rPr lang="it-IT" altLang="it-IT" sz="2000" i="1" dirty="0">
                  <a:latin typeface="Adobe Garamond Pro" panose="02020502060506020403" pitchFamily="18" charset="0"/>
                </a:rPr>
                <a:t>tempo	secondo	s</a:t>
              </a:r>
            </a:p>
            <a:p>
              <a:pPr>
                <a:spcBef>
                  <a:spcPct val="0"/>
                </a:spcBef>
                <a:buFontTx/>
                <a:buNone/>
              </a:pPr>
              <a:r>
                <a:rPr lang="it-IT" altLang="it-IT" sz="2000" i="1" dirty="0">
                  <a:latin typeface="Adobe Garamond Pro" panose="02020502060506020403" pitchFamily="18" charset="0"/>
                </a:rPr>
                <a:t>temperatura	grado Kelvin	K	</a:t>
              </a:r>
            </a:p>
            <a:p>
              <a:pPr>
                <a:spcBef>
                  <a:spcPct val="0"/>
                </a:spcBef>
                <a:buFontTx/>
                <a:buNone/>
              </a:pPr>
              <a:r>
                <a:rPr lang="it-IT" altLang="it-IT" sz="2000" i="1" dirty="0">
                  <a:latin typeface="Adobe Garamond Pro" panose="02020502060506020403" pitchFamily="18" charset="0"/>
                </a:rPr>
                <a:t>corrente elettrica 	ampere	A</a:t>
              </a:r>
            </a:p>
            <a:p>
              <a:pPr>
                <a:spcBef>
                  <a:spcPct val="0"/>
                </a:spcBef>
                <a:buFontTx/>
                <a:buNone/>
              </a:pPr>
              <a:r>
                <a:rPr lang="it-IT" altLang="it-IT" sz="2000" i="1" dirty="0">
                  <a:latin typeface="Adobe Garamond Pro" panose="02020502060506020403" pitchFamily="18" charset="0"/>
                </a:rPr>
                <a:t>intensità di corrente 	candela	cd</a:t>
              </a:r>
            </a:p>
            <a:p>
              <a:pPr>
                <a:spcBef>
                  <a:spcPct val="0"/>
                </a:spcBef>
                <a:buFontTx/>
                <a:buNone/>
              </a:pPr>
              <a:r>
                <a:rPr lang="it-IT" altLang="it-IT" sz="2000" i="1" dirty="0">
                  <a:latin typeface="Adobe Garamond Pro" panose="02020502060506020403" pitchFamily="18" charset="0"/>
                </a:rPr>
                <a:t>quantità di sostanza	mole	</a:t>
              </a:r>
              <a:r>
                <a:rPr lang="it-IT" altLang="it-IT" sz="2000" i="1" dirty="0" err="1">
                  <a:latin typeface="Adobe Garamond Pro" panose="02020502060506020403" pitchFamily="18" charset="0"/>
                </a:rPr>
                <a:t>mol</a:t>
              </a:r>
              <a:endParaRPr lang="it-IT" altLang="it-IT" sz="2000" i="1" dirty="0">
                <a:latin typeface="Adobe Garamond Pro" panose="02020502060506020403" pitchFamily="18" charset="0"/>
              </a:endParaRPr>
            </a:p>
            <a:p>
              <a:pPr>
                <a:spcBef>
                  <a:spcPct val="0"/>
                </a:spcBef>
                <a:buFontTx/>
                <a:buNone/>
              </a:pPr>
              <a:endParaRPr lang="it-IT" altLang="it-IT" sz="2000" i="1" dirty="0">
                <a:latin typeface="Adobe Garamond Pro" panose="02020502060506020403" pitchFamily="18" charset="0"/>
              </a:endParaRPr>
            </a:p>
          </p:txBody>
        </p:sp>
        <p:sp>
          <p:nvSpPr>
            <p:cNvPr id="5132" name="Line 8"/>
            <p:cNvSpPr>
              <a:spLocks noChangeShapeType="1"/>
            </p:cNvSpPr>
            <p:nvPr/>
          </p:nvSpPr>
          <p:spPr bwMode="auto">
            <a:xfrm>
              <a:off x="816" y="1632"/>
              <a:ext cx="427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i="1">
                <a:latin typeface="Adobe Garamond Pro" panose="02020502060506020403" pitchFamily="18" charset="0"/>
              </a:endParaRPr>
            </a:p>
          </p:txBody>
        </p:sp>
        <p:sp>
          <p:nvSpPr>
            <p:cNvPr id="5133" name="Line 11"/>
            <p:cNvSpPr>
              <a:spLocks noChangeShapeType="1"/>
            </p:cNvSpPr>
            <p:nvPr/>
          </p:nvSpPr>
          <p:spPr bwMode="auto">
            <a:xfrm>
              <a:off x="816" y="3456"/>
              <a:ext cx="427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i="1">
                <a:latin typeface="Adobe Garamond Pro" panose="02020502060506020403" pitchFamily="18" charset="0"/>
              </a:endParaRPr>
            </a:p>
          </p:txBody>
        </p:sp>
        <p:sp>
          <p:nvSpPr>
            <p:cNvPr id="5134" name="Line 12"/>
            <p:cNvSpPr>
              <a:spLocks noChangeShapeType="1"/>
            </p:cNvSpPr>
            <p:nvPr/>
          </p:nvSpPr>
          <p:spPr bwMode="auto">
            <a:xfrm>
              <a:off x="816" y="1200"/>
              <a:ext cx="427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i="1">
                <a:latin typeface="Adobe Garamond Pro" panose="02020502060506020403" pitchFamily="18" charset="0"/>
              </a:endParaRPr>
            </a:p>
          </p:txBody>
        </p:sp>
      </p:grpSp>
      <p:sp>
        <p:nvSpPr>
          <p:cNvPr id="5124" name="Text Box 14"/>
          <p:cNvSpPr txBox="1">
            <a:spLocks noChangeArrowheads="1"/>
          </p:cNvSpPr>
          <p:nvPr/>
        </p:nvSpPr>
        <p:spPr bwMode="auto">
          <a:xfrm>
            <a:off x="2095501" y="2292351"/>
            <a:ext cx="81438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it-IT" altLang="it-IT" sz="2000" i="1">
                <a:latin typeface="Adobe Garamond Pro" panose="02020502060506020403" pitchFamily="18" charset="0"/>
              </a:rPr>
              <a:t>In campo scientifico esiste l’accordo di utilizzare definite unità di misura, quelle individuate dal </a:t>
            </a:r>
            <a:r>
              <a:rPr lang="it-IT" altLang="it-IT" sz="2000" b="1" i="1" u="sng">
                <a:solidFill>
                  <a:srgbClr val="CC0000"/>
                </a:solidFill>
                <a:latin typeface="Adobe Garamond Pro" panose="02020502060506020403" pitchFamily="18" charset="0"/>
              </a:rPr>
              <a:t>Sistema Internazionale</a:t>
            </a:r>
            <a:endParaRPr lang="it-IT" altLang="it-IT" sz="2000" i="1" u="sng">
              <a:latin typeface="Adobe Garamond Pro" panose="02020502060506020403" pitchFamily="18" charset="0"/>
            </a:endParaRPr>
          </a:p>
        </p:txBody>
      </p:sp>
      <p:sp>
        <p:nvSpPr>
          <p:cNvPr id="5125" name="Segnaposto numero diapositiva 6"/>
          <p:cNvSpPr>
            <a:spLocks noGrp="1"/>
          </p:cNvSpPr>
          <p:nvPr>
            <p:ph type="sldNum" sz="quarter" idx="12"/>
          </p:nvPr>
        </p:nvSpPr>
        <p:spPr>
          <a:xfrm>
            <a:off x="9453563" y="6543676"/>
            <a:ext cx="919162" cy="3143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F47796D2-D759-408A-AE75-939ABB22AC4A}" type="slidenum">
              <a:rPr lang="it-IT" altLang="it-IT" sz="1000" i="1">
                <a:latin typeface="Adobe Garamond Pro" panose="02020502060506020403" pitchFamily="18" charset="0"/>
              </a:rPr>
              <a:pPr>
                <a:spcBef>
                  <a:spcPct val="0"/>
                </a:spcBef>
                <a:buFontTx/>
                <a:buNone/>
              </a:pPr>
              <a:t>6</a:t>
            </a:fld>
            <a:endParaRPr lang="it-IT" altLang="it-IT" sz="1000" i="1">
              <a:latin typeface="Adobe Garamond Pro" panose="02020502060506020403" pitchFamily="18" charset="0"/>
            </a:endParaRPr>
          </a:p>
        </p:txBody>
      </p:sp>
      <p:sp>
        <p:nvSpPr>
          <p:cNvPr id="5128" name="CasellaDiTesto 11"/>
          <p:cNvSpPr txBox="1">
            <a:spLocks noChangeArrowheads="1"/>
          </p:cNvSpPr>
          <p:nvPr/>
        </p:nvSpPr>
        <p:spPr bwMode="auto">
          <a:xfrm>
            <a:off x="1452563" y="86592"/>
            <a:ext cx="9144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it-IT" sz="2000" dirty="0">
                <a:latin typeface="Adobe Garamond Pro" panose="02020502060506020403" pitchFamily="18" charset="0"/>
              </a:rPr>
              <a:t>La misura di una grandezza fisica è un’operazione attraverso la quale viene stabilito quante volte un campione di riferimento della medesima grandezza fisica, preso come unità di misura, è contenuto nella grandezza che si voglia misurare.</a:t>
            </a:r>
          </a:p>
        </p:txBody>
      </p:sp>
      <p:sp>
        <p:nvSpPr>
          <p:cNvPr id="5129" name="CasellaDiTesto 12"/>
          <p:cNvSpPr txBox="1">
            <a:spLocks noChangeArrowheads="1"/>
          </p:cNvSpPr>
          <p:nvPr/>
        </p:nvSpPr>
        <p:spPr bwMode="auto">
          <a:xfrm>
            <a:off x="5167313" y="1714500"/>
            <a:ext cx="13573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it-IT" sz="2000" b="1" i="1" dirty="0">
                <a:latin typeface="Adobe Garamond Pro" panose="02020502060506020403" pitchFamily="18" charset="0"/>
              </a:rPr>
              <a:t>G=</a:t>
            </a:r>
            <a:r>
              <a:rPr lang="it-IT" altLang="it-IT" sz="2000" b="1" i="1" dirty="0" err="1">
                <a:latin typeface="Adobe Garamond Pro" panose="02020502060506020403" pitchFamily="18" charset="0"/>
              </a:rPr>
              <a:t>nU</a:t>
            </a:r>
            <a:r>
              <a:rPr lang="it-IT" altLang="it-IT" sz="2000" b="1" i="1" baseline="-25000" dirty="0" err="1">
                <a:latin typeface="Adobe Garamond Pro" panose="02020502060506020403" pitchFamily="18" charset="0"/>
              </a:rPr>
              <a:t>G</a:t>
            </a:r>
            <a:endParaRPr lang="it-IT" altLang="it-IT" sz="2000" b="1" i="1" baseline="-25000" dirty="0">
              <a:latin typeface="Adobe Garamond Pro" panose="02020502060506020403" pitchFamily="18" charset="0"/>
            </a:endParaRPr>
          </a:p>
        </p:txBody>
      </p:sp>
      <p:sp>
        <p:nvSpPr>
          <p:cNvPr id="5130" name="CasellaDiTesto 13"/>
          <p:cNvSpPr txBox="1">
            <a:spLocks noChangeArrowheads="1"/>
          </p:cNvSpPr>
          <p:nvPr/>
        </p:nvSpPr>
        <p:spPr bwMode="auto">
          <a:xfrm>
            <a:off x="1881188" y="1314451"/>
            <a:ext cx="82867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it-IT" sz="2000" dirty="0">
                <a:latin typeface="Adobe Garamond Pro" panose="02020502060506020403" pitchFamily="18" charset="0"/>
              </a:rPr>
              <a:t>Se G è la grandezza da misurare e U</a:t>
            </a:r>
            <a:r>
              <a:rPr lang="it-IT" altLang="it-IT" sz="2000" baseline="-25000" dirty="0">
                <a:latin typeface="Adobe Garamond Pro" panose="02020502060506020403" pitchFamily="18" charset="0"/>
              </a:rPr>
              <a:t>G</a:t>
            </a:r>
            <a:r>
              <a:rPr lang="it-IT" altLang="it-IT" sz="2000" dirty="0">
                <a:latin typeface="Adobe Garamond Pro" panose="02020502060506020403" pitchFamily="18" charset="0"/>
              </a:rPr>
              <a:t> l’unità di misura scelta, vale la relazione:</a:t>
            </a:r>
          </a:p>
        </p:txBody>
      </p:sp>
    </p:spTree>
    <p:extLst>
      <p:ext uri="{BB962C8B-B14F-4D97-AF65-F5344CB8AC3E}">
        <p14:creationId xmlns:p14="http://schemas.microsoft.com/office/powerpoint/2010/main" val="12293137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5"/>
          <p:cNvSpPr txBox="1">
            <a:spLocks noChangeArrowheads="1"/>
          </p:cNvSpPr>
          <p:nvPr/>
        </p:nvSpPr>
        <p:spPr bwMode="auto">
          <a:xfrm>
            <a:off x="2005013" y="1965326"/>
            <a:ext cx="8305800" cy="374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tabLst>
                <a:tab pos="2286000" algn="l"/>
                <a:tab pos="3619500" algn="l"/>
                <a:tab pos="4953000" algn="l"/>
                <a:tab pos="6286500" algn="l"/>
              </a:tabLst>
              <a:defRPr sz="3200">
                <a:solidFill>
                  <a:schemeClr val="tx1"/>
                </a:solidFill>
                <a:latin typeface="Times New Roman" panose="02020603050405020304" pitchFamily="18" charset="0"/>
              </a:defRPr>
            </a:lvl1pPr>
            <a:lvl2pPr marL="742950" indent="-285750">
              <a:spcBef>
                <a:spcPct val="20000"/>
              </a:spcBef>
              <a:buChar char="–"/>
              <a:tabLst>
                <a:tab pos="2286000" algn="l"/>
                <a:tab pos="3619500" algn="l"/>
                <a:tab pos="4953000" algn="l"/>
                <a:tab pos="6286500" algn="l"/>
              </a:tabLst>
              <a:defRPr sz="2800">
                <a:solidFill>
                  <a:schemeClr val="tx1"/>
                </a:solidFill>
                <a:latin typeface="Times New Roman" panose="02020603050405020304" pitchFamily="18" charset="0"/>
              </a:defRPr>
            </a:lvl2pPr>
            <a:lvl3pPr marL="1143000" indent="-228600">
              <a:spcBef>
                <a:spcPct val="20000"/>
              </a:spcBef>
              <a:buChar char="•"/>
              <a:tabLst>
                <a:tab pos="2286000" algn="l"/>
                <a:tab pos="3619500" algn="l"/>
                <a:tab pos="4953000" algn="l"/>
                <a:tab pos="6286500" algn="l"/>
              </a:tabLst>
              <a:defRPr sz="2400">
                <a:solidFill>
                  <a:schemeClr val="tx1"/>
                </a:solidFill>
                <a:latin typeface="Times New Roman" panose="02020603050405020304" pitchFamily="18" charset="0"/>
              </a:defRPr>
            </a:lvl3pPr>
            <a:lvl4pPr marL="1600200" indent="-228600">
              <a:spcBef>
                <a:spcPct val="20000"/>
              </a:spcBef>
              <a:buChar char="–"/>
              <a:tabLst>
                <a:tab pos="2286000" algn="l"/>
                <a:tab pos="3619500" algn="l"/>
                <a:tab pos="4953000" algn="l"/>
                <a:tab pos="6286500" algn="l"/>
              </a:tabLst>
              <a:defRPr sz="2000">
                <a:solidFill>
                  <a:schemeClr val="tx1"/>
                </a:solidFill>
                <a:latin typeface="Times New Roman" panose="02020603050405020304" pitchFamily="18" charset="0"/>
              </a:defRPr>
            </a:lvl4pPr>
            <a:lvl5pPr marL="2057400" indent="-228600">
              <a:spcBef>
                <a:spcPct val="20000"/>
              </a:spcBef>
              <a:buChar char="»"/>
              <a:tabLst>
                <a:tab pos="2286000" algn="l"/>
                <a:tab pos="3619500" algn="l"/>
                <a:tab pos="4953000" algn="l"/>
                <a:tab pos="6286500" algn="l"/>
              </a:tabLst>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tabLst>
                <a:tab pos="2286000" algn="l"/>
                <a:tab pos="3619500" algn="l"/>
                <a:tab pos="4953000" algn="l"/>
                <a:tab pos="6286500" algn="l"/>
              </a:tabLst>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tabLst>
                <a:tab pos="2286000" algn="l"/>
                <a:tab pos="3619500" algn="l"/>
                <a:tab pos="4953000" algn="l"/>
                <a:tab pos="6286500" algn="l"/>
              </a:tabLst>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tabLst>
                <a:tab pos="2286000" algn="l"/>
                <a:tab pos="3619500" algn="l"/>
                <a:tab pos="4953000" algn="l"/>
                <a:tab pos="6286500" algn="l"/>
              </a:tabLst>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tabLst>
                <a:tab pos="2286000" algn="l"/>
                <a:tab pos="3619500" algn="l"/>
                <a:tab pos="4953000" algn="l"/>
                <a:tab pos="6286500" algn="l"/>
              </a:tabLst>
              <a:defRPr sz="2000">
                <a:solidFill>
                  <a:schemeClr val="tx1"/>
                </a:solidFill>
                <a:latin typeface="Times New Roman" panose="02020603050405020304" pitchFamily="18" charset="0"/>
              </a:defRPr>
            </a:lvl9pPr>
          </a:lstStyle>
          <a:p>
            <a:pPr>
              <a:spcBef>
                <a:spcPct val="0"/>
              </a:spcBef>
              <a:buFontTx/>
              <a:buNone/>
            </a:pPr>
            <a:r>
              <a:rPr lang="it-IT" altLang="it-IT" sz="2000" dirty="0">
                <a:solidFill>
                  <a:srgbClr val="CC0000"/>
                </a:solidFill>
                <a:latin typeface="Comic Sans MS" panose="030F0702030302020204" pitchFamily="66" charset="0"/>
              </a:rPr>
              <a:t>grandezza	unità	simbolo	definizione	dimensioni</a:t>
            </a:r>
            <a:endParaRPr lang="it-IT" altLang="it-IT" sz="2000" dirty="0">
              <a:latin typeface="Comic Sans MS" panose="030F0702030302020204" pitchFamily="66" charset="0"/>
            </a:endParaRPr>
          </a:p>
          <a:p>
            <a:pPr>
              <a:spcBef>
                <a:spcPct val="0"/>
              </a:spcBef>
              <a:buFontTx/>
              <a:buNone/>
            </a:pPr>
            <a:endParaRPr lang="it-IT" altLang="it-IT" sz="2000" dirty="0">
              <a:latin typeface="Comic Sans MS" panose="030F0702030302020204" pitchFamily="66" charset="0"/>
            </a:endParaRPr>
          </a:p>
          <a:p>
            <a:pPr>
              <a:spcBef>
                <a:spcPct val="0"/>
              </a:spcBef>
              <a:buFontTx/>
              <a:buNone/>
            </a:pPr>
            <a:r>
              <a:rPr lang="it-IT" altLang="it-IT" sz="2000" dirty="0">
                <a:latin typeface="Comic Sans MS" panose="030F0702030302020204" pitchFamily="66" charset="0"/>
              </a:rPr>
              <a:t>forza	newton	N 		Kg  m  s</a:t>
            </a:r>
            <a:r>
              <a:rPr lang="it-IT" altLang="it-IT" sz="2000" baseline="30000" dirty="0">
                <a:latin typeface="Comic Sans MS" panose="030F0702030302020204" pitchFamily="66" charset="0"/>
              </a:rPr>
              <a:t>-2</a:t>
            </a:r>
          </a:p>
          <a:p>
            <a:pPr>
              <a:spcBef>
                <a:spcPct val="0"/>
              </a:spcBef>
              <a:buFontTx/>
              <a:buNone/>
            </a:pPr>
            <a:r>
              <a:rPr lang="it-IT" altLang="it-IT" sz="2000" dirty="0">
                <a:latin typeface="Comic Sans MS" panose="030F0702030302020204" pitchFamily="66" charset="0"/>
              </a:rPr>
              <a:t>energia	joule	J 	</a:t>
            </a:r>
            <a:r>
              <a:rPr lang="it-IT" altLang="it-IT" sz="2000" dirty="0" err="1">
                <a:latin typeface="Comic Sans MS" panose="030F0702030302020204" pitchFamily="66" charset="0"/>
              </a:rPr>
              <a:t>N•m</a:t>
            </a:r>
            <a:r>
              <a:rPr lang="it-IT" altLang="it-IT" sz="2000" dirty="0">
                <a:latin typeface="Comic Sans MS" panose="030F0702030302020204" pitchFamily="66" charset="0"/>
              </a:rPr>
              <a:t>	Kg  m</a:t>
            </a:r>
            <a:r>
              <a:rPr lang="it-IT" altLang="it-IT" sz="2000" baseline="30000" dirty="0">
                <a:latin typeface="Comic Sans MS" panose="030F0702030302020204" pitchFamily="66" charset="0"/>
              </a:rPr>
              <a:t>2</a:t>
            </a:r>
            <a:r>
              <a:rPr lang="it-IT" altLang="it-IT" sz="2000" dirty="0">
                <a:latin typeface="Comic Sans MS" panose="030F0702030302020204" pitchFamily="66" charset="0"/>
              </a:rPr>
              <a:t> s</a:t>
            </a:r>
            <a:r>
              <a:rPr lang="it-IT" altLang="it-IT" sz="2000" baseline="30000" dirty="0">
                <a:latin typeface="Comic Sans MS" panose="030F0702030302020204" pitchFamily="66" charset="0"/>
              </a:rPr>
              <a:t>-2</a:t>
            </a:r>
          </a:p>
          <a:p>
            <a:pPr>
              <a:spcBef>
                <a:spcPct val="0"/>
              </a:spcBef>
              <a:buFontTx/>
              <a:buNone/>
            </a:pPr>
            <a:r>
              <a:rPr lang="it-IT" altLang="it-IT" sz="2000" dirty="0">
                <a:latin typeface="Comic Sans MS" panose="030F0702030302020204" pitchFamily="66" charset="0"/>
              </a:rPr>
              <a:t>pressione	pascal	</a:t>
            </a:r>
            <a:r>
              <a:rPr lang="it-IT" altLang="it-IT" sz="2000" dirty="0" err="1">
                <a:latin typeface="Comic Sans MS" panose="030F0702030302020204" pitchFamily="66" charset="0"/>
              </a:rPr>
              <a:t>Pa</a:t>
            </a:r>
            <a:r>
              <a:rPr lang="it-IT" altLang="it-IT" sz="2000" dirty="0">
                <a:latin typeface="Comic Sans MS" panose="030F0702030302020204" pitchFamily="66" charset="0"/>
              </a:rPr>
              <a:t>	N•m</a:t>
            </a:r>
            <a:r>
              <a:rPr lang="it-IT" altLang="it-IT" sz="2000" baseline="30000" dirty="0">
                <a:latin typeface="Comic Sans MS" panose="030F0702030302020204" pitchFamily="66" charset="0"/>
              </a:rPr>
              <a:t>-2	</a:t>
            </a:r>
            <a:r>
              <a:rPr lang="it-IT" altLang="it-IT" sz="2000" dirty="0">
                <a:latin typeface="Comic Sans MS" panose="030F0702030302020204" pitchFamily="66" charset="0"/>
              </a:rPr>
              <a:t>Kg  m</a:t>
            </a:r>
            <a:r>
              <a:rPr lang="it-IT" altLang="it-IT" sz="2000" baseline="30000" dirty="0">
                <a:latin typeface="Comic Sans MS" panose="030F0702030302020204" pitchFamily="66" charset="0"/>
              </a:rPr>
              <a:t>-1</a:t>
            </a:r>
            <a:r>
              <a:rPr lang="it-IT" altLang="it-IT" sz="2000" dirty="0">
                <a:latin typeface="Comic Sans MS" panose="030F0702030302020204" pitchFamily="66" charset="0"/>
              </a:rPr>
              <a:t>s</a:t>
            </a:r>
            <a:r>
              <a:rPr lang="it-IT" altLang="it-IT" sz="2000" baseline="30000" dirty="0">
                <a:latin typeface="Comic Sans MS" panose="030F0702030302020204" pitchFamily="66" charset="0"/>
              </a:rPr>
              <a:t>-2</a:t>
            </a:r>
            <a:endParaRPr lang="it-IT" altLang="it-IT" sz="2000" dirty="0">
              <a:latin typeface="Comic Sans MS" panose="030F0702030302020204" pitchFamily="66" charset="0"/>
            </a:endParaRPr>
          </a:p>
          <a:p>
            <a:pPr>
              <a:spcBef>
                <a:spcPct val="0"/>
              </a:spcBef>
              <a:buFontTx/>
              <a:buNone/>
            </a:pPr>
            <a:r>
              <a:rPr lang="it-IT" altLang="it-IT" sz="2000" dirty="0">
                <a:latin typeface="Comic Sans MS" panose="030F0702030302020204" pitchFamily="66" charset="0"/>
              </a:rPr>
              <a:t>potenza	watt	W	J•s</a:t>
            </a:r>
            <a:r>
              <a:rPr lang="it-IT" altLang="it-IT" sz="2000" baseline="30000" dirty="0">
                <a:latin typeface="Comic Sans MS" panose="030F0702030302020204" pitchFamily="66" charset="0"/>
              </a:rPr>
              <a:t>-1	 </a:t>
            </a:r>
            <a:r>
              <a:rPr lang="it-IT" altLang="it-IT" sz="2000" dirty="0">
                <a:latin typeface="Comic Sans MS" panose="030F0702030302020204" pitchFamily="66" charset="0"/>
              </a:rPr>
              <a:t>Kg  m</a:t>
            </a:r>
            <a:r>
              <a:rPr lang="it-IT" altLang="it-IT" sz="2000" baseline="30000" dirty="0">
                <a:latin typeface="Comic Sans MS" panose="030F0702030302020204" pitchFamily="66" charset="0"/>
              </a:rPr>
              <a:t>2 </a:t>
            </a:r>
            <a:r>
              <a:rPr lang="it-IT" altLang="it-IT" sz="2000" dirty="0">
                <a:latin typeface="Comic Sans MS" panose="030F0702030302020204" pitchFamily="66" charset="0"/>
              </a:rPr>
              <a:t>s</a:t>
            </a:r>
            <a:r>
              <a:rPr lang="it-IT" altLang="it-IT" sz="2000" baseline="30000" dirty="0">
                <a:latin typeface="Comic Sans MS" panose="030F0702030302020204" pitchFamily="66" charset="0"/>
              </a:rPr>
              <a:t>-1</a:t>
            </a:r>
            <a:endParaRPr lang="it-IT" altLang="it-IT" sz="2000" dirty="0">
              <a:latin typeface="Comic Sans MS" panose="030F0702030302020204" pitchFamily="66" charset="0"/>
            </a:endParaRPr>
          </a:p>
          <a:p>
            <a:pPr>
              <a:spcBef>
                <a:spcPct val="0"/>
              </a:spcBef>
              <a:buFontTx/>
              <a:buNone/>
            </a:pPr>
            <a:r>
              <a:rPr lang="it-IT" altLang="it-IT" sz="2000" dirty="0">
                <a:latin typeface="Comic Sans MS" panose="030F0702030302020204" pitchFamily="66" charset="0"/>
              </a:rPr>
              <a:t>quantità carica </a:t>
            </a:r>
            <a:r>
              <a:rPr lang="it-IT" altLang="it-IT" sz="2000" dirty="0" err="1">
                <a:latin typeface="Comic Sans MS" panose="030F0702030302020204" pitchFamily="66" charset="0"/>
              </a:rPr>
              <a:t>elett</a:t>
            </a:r>
            <a:r>
              <a:rPr lang="it-IT" altLang="it-IT" sz="2000" dirty="0">
                <a:latin typeface="Comic Sans MS" panose="030F0702030302020204" pitchFamily="66" charset="0"/>
              </a:rPr>
              <a:t>.	coulomb	C		A • s</a:t>
            </a:r>
          </a:p>
          <a:p>
            <a:pPr>
              <a:spcBef>
                <a:spcPct val="0"/>
              </a:spcBef>
              <a:buFontTx/>
              <a:buNone/>
            </a:pPr>
            <a:r>
              <a:rPr lang="it-IT" altLang="it-IT" sz="2000" dirty="0" err="1">
                <a:latin typeface="Comic Sans MS" panose="030F0702030302020204" pitchFamily="66" charset="0"/>
              </a:rPr>
              <a:t>diff</a:t>
            </a:r>
            <a:r>
              <a:rPr lang="it-IT" altLang="it-IT" sz="2000" dirty="0">
                <a:latin typeface="Comic Sans MS" panose="030F0702030302020204" pitchFamily="66" charset="0"/>
              </a:rPr>
              <a:t>.  di potenziale	volt	V	W•A</a:t>
            </a:r>
            <a:r>
              <a:rPr lang="it-IT" altLang="it-IT" sz="2000" baseline="30000" dirty="0">
                <a:latin typeface="Comic Sans MS" panose="030F0702030302020204" pitchFamily="66" charset="0"/>
              </a:rPr>
              <a:t>-1</a:t>
            </a:r>
            <a:r>
              <a:rPr lang="it-IT" altLang="it-IT" sz="2000" dirty="0">
                <a:latin typeface="Comic Sans MS" panose="030F0702030302020204" pitchFamily="66" charset="0"/>
              </a:rPr>
              <a:t>	Kg m</a:t>
            </a:r>
            <a:r>
              <a:rPr lang="it-IT" altLang="it-IT" sz="2000" baseline="30000" dirty="0">
                <a:latin typeface="Comic Sans MS" panose="030F0702030302020204" pitchFamily="66" charset="0"/>
              </a:rPr>
              <a:t>2 </a:t>
            </a:r>
            <a:r>
              <a:rPr lang="it-IT" altLang="it-IT" sz="2000" dirty="0">
                <a:latin typeface="Comic Sans MS" panose="030F0702030302020204" pitchFamily="66" charset="0"/>
              </a:rPr>
              <a:t>s</a:t>
            </a:r>
            <a:r>
              <a:rPr lang="it-IT" altLang="it-IT" sz="2000" baseline="30000" dirty="0">
                <a:latin typeface="Comic Sans MS" panose="030F0702030302020204" pitchFamily="66" charset="0"/>
              </a:rPr>
              <a:t>-3 </a:t>
            </a:r>
            <a:r>
              <a:rPr lang="it-IT" altLang="it-IT" sz="2000" dirty="0">
                <a:latin typeface="Comic Sans MS" panose="030F0702030302020204" pitchFamily="66" charset="0"/>
              </a:rPr>
              <a:t>A</a:t>
            </a:r>
            <a:r>
              <a:rPr lang="it-IT" altLang="it-IT" sz="2000" baseline="30000" dirty="0">
                <a:latin typeface="Comic Sans MS" panose="030F0702030302020204" pitchFamily="66" charset="0"/>
              </a:rPr>
              <a:t>-1</a:t>
            </a:r>
            <a:endParaRPr lang="it-IT" altLang="it-IT" sz="2000" dirty="0">
              <a:latin typeface="Comic Sans MS" panose="030F0702030302020204" pitchFamily="66" charset="0"/>
            </a:endParaRPr>
          </a:p>
          <a:p>
            <a:pPr>
              <a:spcBef>
                <a:spcPct val="0"/>
              </a:spcBef>
              <a:buFontTx/>
              <a:buNone/>
            </a:pPr>
            <a:r>
              <a:rPr lang="it-IT" altLang="it-IT" sz="2000" dirty="0">
                <a:latin typeface="Comic Sans MS" panose="030F0702030302020204" pitchFamily="66" charset="0"/>
              </a:rPr>
              <a:t>flusso magnetico	</a:t>
            </a:r>
            <a:r>
              <a:rPr lang="it-IT" altLang="it-IT" sz="2000" dirty="0" err="1">
                <a:latin typeface="Comic Sans MS" panose="030F0702030302020204" pitchFamily="66" charset="0"/>
              </a:rPr>
              <a:t>weber</a:t>
            </a:r>
            <a:r>
              <a:rPr lang="it-IT" altLang="it-IT" sz="2000" dirty="0">
                <a:latin typeface="Comic Sans MS" panose="030F0702030302020204" pitchFamily="66" charset="0"/>
              </a:rPr>
              <a:t>	</a:t>
            </a:r>
            <a:r>
              <a:rPr lang="it-IT" altLang="it-IT" sz="2000" dirty="0" err="1">
                <a:latin typeface="Comic Sans MS" panose="030F0702030302020204" pitchFamily="66" charset="0"/>
              </a:rPr>
              <a:t>Wb</a:t>
            </a:r>
            <a:r>
              <a:rPr lang="it-IT" altLang="it-IT" sz="2000" dirty="0">
                <a:latin typeface="Comic Sans MS" panose="030F0702030302020204" pitchFamily="66" charset="0"/>
              </a:rPr>
              <a:t>	</a:t>
            </a:r>
            <a:r>
              <a:rPr lang="it-IT" altLang="it-IT" sz="2000" dirty="0" err="1">
                <a:latin typeface="Comic Sans MS" panose="030F0702030302020204" pitchFamily="66" charset="0"/>
              </a:rPr>
              <a:t>V•s</a:t>
            </a:r>
            <a:r>
              <a:rPr lang="it-IT" altLang="it-IT" sz="2000" dirty="0">
                <a:latin typeface="Comic Sans MS" panose="030F0702030302020204" pitchFamily="66" charset="0"/>
              </a:rPr>
              <a:t>	</a:t>
            </a:r>
            <a:r>
              <a:rPr lang="it-IT" altLang="it-IT" sz="2000" dirty="0">
                <a:latin typeface="Adobe Garamond Pro" panose="02020502060506020403" pitchFamily="18" charset="0"/>
              </a:rPr>
              <a:t>Kg</a:t>
            </a:r>
            <a:r>
              <a:rPr lang="it-IT" altLang="it-IT" sz="2000" dirty="0">
                <a:latin typeface="Comic Sans MS" panose="030F0702030302020204" pitchFamily="66" charset="0"/>
              </a:rPr>
              <a:t> m</a:t>
            </a:r>
            <a:r>
              <a:rPr lang="it-IT" altLang="it-IT" sz="2000" baseline="30000" dirty="0">
                <a:latin typeface="Comic Sans MS" panose="030F0702030302020204" pitchFamily="66" charset="0"/>
              </a:rPr>
              <a:t>2</a:t>
            </a:r>
            <a:r>
              <a:rPr lang="it-IT" altLang="it-IT" sz="2000" dirty="0">
                <a:latin typeface="Comic Sans MS" panose="030F0702030302020204" pitchFamily="66" charset="0"/>
              </a:rPr>
              <a:t> s</a:t>
            </a:r>
            <a:r>
              <a:rPr lang="it-IT" altLang="it-IT" sz="2000" baseline="30000" dirty="0">
                <a:latin typeface="Comic Sans MS" panose="030F0702030302020204" pitchFamily="66" charset="0"/>
              </a:rPr>
              <a:t>-2 </a:t>
            </a:r>
            <a:r>
              <a:rPr lang="it-IT" altLang="it-IT" sz="2000" dirty="0">
                <a:latin typeface="Comic Sans MS" panose="030F0702030302020204" pitchFamily="66" charset="0"/>
              </a:rPr>
              <a:t>A</a:t>
            </a:r>
            <a:r>
              <a:rPr lang="it-IT" altLang="it-IT" sz="2000" baseline="30000" dirty="0">
                <a:latin typeface="Comic Sans MS" panose="030F0702030302020204" pitchFamily="66" charset="0"/>
              </a:rPr>
              <a:t>-1 </a:t>
            </a:r>
            <a:r>
              <a:rPr lang="it-IT" altLang="it-IT" sz="2000" dirty="0">
                <a:latin typeface="Comic Sans MS" panose="030F0702030302020204" pitchFamily="66" charset="0"/>
              </a:rPr>
              <a:t>frequenza	hertz	Hz		s</a:t>
            </a:r>
            <a:r>
              <a:rPr lang="it-IT" altLang="it-IT" sz="2000" baseline="30000" dirty="0">
                <a:latin typeface="Comic Sans MS" panose="030F0702030302020204" pitchFamily="66" charset="0"/>
              </a:rPr>
              <a:t>-1</a:t>
            </a:r>
          </a:p>
          <a:p>
            <a:pPr>
              <a:spcBef>
                <a:spcPct val="0"/>
              </a:spcBef>
              <a:buFontTx/>
              <a:buNone/>
            </a:pPr>
            <a:r>
              <a:rPr lang="it-IT" altLang="it-IT" sz="2000" dirty="0">
                <a:latin typeface="Comic Sans MS" panose="030F0702030302020204" pitchFamily="66" charset="0"/>
              </a:rPr>
              <a:t>campo magnetico	tesla	T	Wb•m</a:t>
            </a:r>
            <a:r>
              <a:rPr lang="it-IT" altLang="it-IT" sz="2000" baseline="30000" dirty="0">
                <a:latin typeface="Comic Sans MS" panose="030F0702030302020204" pitchFamily="66" charset="0"/>
              </a:rPr>
              <a:t>-2	…………………</a:t>
            </a:r>
            <a:endParaRPr lang="it-IT" altLang="it-IT" sz="2000" dirty="0">
              <a:latin typeface="Comic Sans MS" panose="030F0702030302020204" pitchFamily="66" charset="0"/>
            </a:endParaRPr>
          </a:p>
          <a:p>
            <a:pPr>
              <a:spcBef>
                <a:spcPct val="0"/>
              </a:spcBef>
              <a:buFontTx/>
              <a:buNone/>
            </a:pPr>
            <a:r>
              <a:rPr lang="it-IT" altLang="it-IT" sz="2000" dirty="0">
                <a:latin typeface="Comic Sans MS" panose="030F0702030302020204" pitchFamily="66" charset="0"/>
              </a:rPr>
              <a:t>		</a:t>
            </a:r>
          </a:p>
        </p:txBody>
      </p:sp>
      <p:sp>
        <p:nvSpPr>
          <p:cNvPr id="6147" name="Line 6"/>
          <p:cNvSpPr>
            <a:spLocks noChangeShapeType="1"/>
          </p:cNvSpPr>
          <p:nvPr/>
        </p:nvSpPr>
        <p:spPr bwMode="auto">
          <a:xfrm>
            <a:off x="2005014" y="2574925"/>
            <a:ext cx="7864475"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6148" name="Line 7"/>
          <p:cNvSpPr>
            <a:spLocks noChangeShapeType="1"/>
          </p:cNvSpPr>
          <p:nvPr/>
        </p:nvSpPr>
        <p:spPr bwMode="auto">
          <a:xfrm>
            <a:off x="2005014" y="5699125"/>
            <a:ext cx="7864475"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6149" name="Line 8"/>
          <p:cNvSpPr>
            <a:spLocks noChangeShapeType="1"/>
          </p:cNvSpPr>
          <p:nvPr/>
        </p:nvSpPr>
        <p:spPr bwMode="auto">
          <a:xfrm>
            <a:off x="2005014" y="1927225"/>
            <a:ext cx="7864475"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6150" name="Rectangle 9"/>
          <p:cNvSpPr>
            <a:spLocks noChangeArrowheads="1"/>
          </p:cNvSpPr>
          <p:nvPr/>
        </p:nvSpPr>
        <p:spPr bwMode="auto">
          <a:xfrm>
            <a:off x="1905001" y="928689"/>
            <a:ext cx="1650965" cy="646331"/>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it-IT" sz="1800" b="1">
                <a:solidFill>
                  <a:srgbClr val="CC0000"/>
                </a:solidFill>
                <a:latin typeface="Adobe Caslon Pro" panose="0205050205050A020403" pitchFamily="18" charset="0"/>
              </a:rPr>
              <a:t>Unità di misura</a:t>
            </a:r>
          </a:p>
          <a:p>
            <a:pPr>
              <a:spcBef>
                <a:spcPct val="0"/>
              </a:spcBef>
              <a:buFontTx/>
              <a:buNone/>
            </a:pPr>
            <a:r>
              <a:rPr lang="it-IT" altLang="it-IT" sz="1800" b="1">
                <a:solidFill>
                  <a:srgbClr val="CC0000"/>
                </a:solidFill>
                <a:latin typeface="Adobe Caslon Pro" panose="0205050205050A020403" pitchFamily="18" charset="0"/>
              </a:rPr>
              <a:t>derivate</a:t>
            </a:r>
          </a:p>
        </p:txBody>
      </p:sp>
      <p:sp>
        <p:nvSpPr>
          <p:cNvPr id="6151" name="Segnaposto numero diapositiva 6"/>
          <p:cNvSpPr>
            <a:spLocks noGrp="1"/>
          </p:cNvSpPr>
          <p:nvPr>
            <p:ph type="sldNum" sz="quarter" idx="12"/>
          </p:nvPr>
        </p:nvSpPr>
        <p:spPr>
          <a:xfrm>
            <a:off x="9453563" y="6543676"/>
            <a:ext cx="919162" cy="3143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AE520606-778B-489C-AADF-8C0FED145026}" type="slidenum">
              <a:rPr lang="it-IT" altLang="it-IT" sz="1000">
                <a:latin typeface="Comic Sans MS" panose="030F0702030302020204" pitchFamily="66" charset="0"/>
              </a:rPr>
              <a:pPr>
                <a:spcBef>
                  <a:spcPct val="0"/>
                </a:spcBef>
                <a:buFontTx/>
                <a:buNone/>
              </a:pPr>
              <a:t>7</a:t>
            </a:fld>
            <a:endParaRPr lang="it-IT" altLang="it-IT" sz="1000">
              <a:latin typeface="Comic Sans MS" panose="030F0702030302020204" pitchFamily="66" charset="0"/>
            </a:endParaRPr>
          </a:p>
        </p:txBody>
      </p:sp>
    </p:spTree>
    <p:extLst>
      <p:ext uri="{BB962C8B-B14F-4D97-AF65-F5344CB8AC3E}">
        <p14:creationId xmlns:p14="http://schemas.microsoft.com/office/powerpoint/2010/main" val="7779044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1026"/>
          <p:cNvSpPr txBox="1">
            <a:spLocks noChangeArrowheads="1"/>
          </p:cNvSpPr>
          <p:nvPr/>
        </p:nvSpPr>
        <p:spPr bwMode="auto">
          <a:xfrm>
            <a:off x="2362200" y="2286001"/>
            <a:ext cx="7315200" cy="2873375"/>
          </a:xfrm>
          <a:prstGeom prst="rect">
            <a:avLst/>
          </a:prstGeom>
          <a:noFill/>
          <a:ln w="38100">
            <a:solidFill>
              <a:srgbClr val="8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tabLst>
                <a:tab pos="190500" algn="l"/>
                <a:tab pos="1333500" algn="l"/>
                <a:tab pos="2476500" algn="l"/>
                <a:tab pos="3714750" algn="l"/>
                <a:tab pos="4762500" algn="l"/>
                <a:tab pos="6000750" algn="l"/>
              </a:tabLst>
              <a:defRPr sz="3200">
                <a:solidFill>
                  <a:schemeClr val="tx1"/>
                </a:solidFill>
                <a:latin typeface="Times New Roman" panose="02020603050405020304" pitchFamily="18" charset="0"/>
              </a:defRPr>
            </a:lvl1pPr>
            <a:lvl2pPr marL="742950" indent="-285750">
              <a:spcBef>
                <a:spcPct val="20000"/>
              </a:spcBef>
              <a:buChar char="–"/>
              <a:tabLst>
                <a:tab pos="190500" algn="l"/>
                <a:tab pos="1333500" algn="l"/>
                <a:tab pos="2476500" algn="l"/>
                <a:tab pos="3714750" algn="l"/>
                <a:tab pos="4762500" algn="l"/>
                <a:tab pos="6000750" algn="l"/>
              </a:tabLst>
              <a:defRPr sz="2800">
                <a:solidFill>
                  <a:schemeClr val="tx1"/>
                </a:solidFill>
                <a:latin typeface="Times New Roman" panose="02020603050405020304" pitchFamily="18" charset="0"/>
              </a:defRPr>
            </a:lvl2pPr>
            <a:lvl3pPr marL="1143000" indent="-228600">
              <a:spcBef>
                <a:spcPct val="20000"/>
              </a:spcBef>
              <a:buChar char="•"/>
              <a:tabLst>
                <a:tab pos="190500" algn="l"/>
                <a:tab pos="1333500" algn="l"/>
                <a:tab pos="2476500" algn="l"/>
                <a:tab pos="3714750" algn="l"/>
                <a:tab pos="4762500" algn="l"/>
                <a:tab pos="6000750" algn="l"/>
              </a:tabLst>
              <a:defRPr sz="2400">
                <a:solidFill>
                  <a:schemeClr val="tx1"/>
                </a:solidFill>
                <a:latin typeface="Times New Roman" panose="02020603050405020304" pitchFamily="18" charset="0"/>
              </a:defRPr>
            </a:lvl3pPr>
            <a:lvl4pPr marL="1600200" indent="-228600">
              <a:spcBef>
                <a:spcPct val="20000"/>
              </a:spcBef>
              <a:buChar char="–"/>
              <a:tabLst>
                <a:tab pos="190500" algn="l"/>
                <a:tab pos="1333500" algn="l"/>
                <a:tab pos="2476500" algn="l"/>
                <a:tab pos="3714750" algn="l"/>
                <a:tab pos="4762500" algn="l"/>
                <a:tab pos="6000750" algn="l"/>
              </a:tabLst>
              <a:defRPr sz="2000">
                <a:solidFill>
                  <a:schemeClr val="tx1"/>
                </a:solidFill>
                <a:latin typeface="Times New Roman" panose="02020603050405020304" pitchFamily="18" charset="0"/>
              </a:defRPr>
            </a:lvl4pPr>
            <a:lvl5pPr marL="2057400" indent="-228600">
              <a:spcBef>
                <a:spcPct val="20000"/>
              </a:spcBef>
              <a:buChar char="»"/>
              <a:tabLst>
                <a:tab pos="190500" algn="l"/>
                <a:tab pos="1333500" algn="l"/>
                <a:tab pos="2476500" algn="l"/>
                <a:tab pos="3714750" algn="l"/>
                <a:tab pos="4762500" algn="l"/>
                <a:tab pos="6000750" algn="l"/>
              </a:tabLst>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tabLst>
                <a:tab pos="190500" algn="l"/>
                <a:tab pos="1333500" algn="l"/>
                <a:tab pos="2476500" algn="l"/>
                <a:tab pos="3714750" algn="l"/>
                <a:tab pos="4762500" algn="l"/>
                <a:tab pos="6000750" algn="l"/>
              </a:tabLst>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tabLst>
                <a:tab pos="190500" algn="l"/>
                <a:tab pos="1333500" algn="l"/>
                <a:tab pos="2476500" algn="l"/>
                <a:tab pos="3714750" algn="l"/>
                <a:tab pos="4762500" algn="l"/>
                <a:tab pos="6000750" algn="l"/>
              </a:tabLst>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tabLst>
                <a:tab pos="190500" algn="l"/>
                <a:tab pos="1333500" algn="l"/>
                <a:tab pos="2476500" algn="l"/>
                <a:tab pos="3714750" algn="l"/>
                <a:tab pos="4762500" algn="l"/>
                <a:tab pos="6000750" algn="l"/>
              </a:tabLst>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tabLst>
                <a:tab pos="190500" algn="l"/>
                <a:tab pos="1333500" algn="l"/>
                <a:tab pos="2476500" algn="l"/>
                <a:tab pos="3714750" algn="l"/>
                <a:tab pos="4762500" algn="l"/>
                <a:tab pos="6000750" algn="l"/>
              </a:tabLst>
              <a:defRPr sz="2000">
                <a:solidFill>
                  <a:schemeClr val="tx1"/>
                </a:solidFill>
                <a:latin typeface="Times New Roman" panose="02020603050405020304" pitchFamily="18" charset="0"/>
              </a:defRPr>
            </a:lvl9pPr>
          </a:lstStyle>
          <a:p>
            <a:pPr>
              <a:spcBef>
                <a:spcPct val="0"/>
              </a:spcBef>
              <a:buFontTx/>
              <a:buNone/>
            </a:pPr>
            <a:r>
              <a:rPr lang="it-IT" altLang="it-IT" sz="2000" b="1">
                <a:latin typeface="Comic Sans MS" panose="030F0702030302020204" pitchFamily="66" charset="0"/>
              </a:rPr>
              <a:t>fattore	prefisso	simbolo	fattore 	prefisso 	simbolo</a:t>
            </a:r>
          </a:p>
          <a:p>
            <a:pPr>
              <a:spcBef>
                <a:spcPct val="0"/>
              </a:spcBef>
              <a:buFontTx/>
              <a:buNone/>
            </a:pPr>
            <a:r>
              <a:rPr lang="it-IT" altLang="it-IT" sz="2000">
                <a:latin typeface="Comic Sans MS" panose="030F0702030302020204" pitchFamily="66" charset="0"/>
              </a:rPr>
              <a:t>10</a:t>
            </a:r>
            <a:r>
              <a:rPr lang="it-IT" altLang="it-IT" sz="2000" baseline="30000">
                <a:latin typeface="Comic Sans MS" panose="030F0702030302020204" pitchFamily="66" charset="0"/>
              </a:rPr>
              <a:t>-1</a:t>
            </a:r>
            <a:r>
              <a:rPr lang="it-IT" altLang="it-IT" sz="2000">
                <a:latin typeface="Comic Sans MS" panose="030F0702030302020204" pitchFamily="66" charset="0"/>
              </a:rPr>
              <a:t> 	deci 	d	10</a:t>
            </a:r>
            <a:r>
              <a:rPr lang="it-IT" altLang="it-IT" sz="2000" baseline="30000">
                <a:latin typeface="Comic Sans MS" panose="030F0702030302020204" pitchFamily="66" charset="0"/>
              </a:rPr>
              <a:t>1</a:t>
            </a:r>
            <a:r>
              <a:rPr lang="it-IT" altLang="it-IT" sz="2000">
                <a:latin typeface="Comic Sans MS" panose="030F0702030302020204" pitchFamily="66" charset="0"/>
              </a:rPr>
              <a:t>	deca	da</a:t>
            </a:r>
          </a:p>
          <a:p>
            <a:pPr>
              <a:spcBef>
                <a:spcPct val="0"/>
              </a:spcBef>
              <a:buFontTx/>
              <a:buNone/>
            </a:pPr>
            <a:r>
              <a:rPr lang="it-IT" altLang="it-IT" sz="2000">
                <a:latin typeface="Comic Sans MS" panose="030F0702030302020204" pitchFamily="66" charset="0"/>
              </a:rPr>
              <a:t>10</a:t>
            </a:r>
            <a:r>
              <a:rPr lang="it-IT" altLang="it-IT" sz="2000" baseline="30000">
                <a:latin typeface="Comic Sans MS" panose="030F0702030302020204" pitchFamily="66" charset="0"/>
              </a:rPr>
              <a:t>-2</a:t>
            </a:r>
            <a:r>
              <a:rPr lang="it-IT" altLang="it-IT" sz="2000">
                <a:latin typeface="Comic Sans MS" panose="030F0702030302020204" pitchFamily="66" charset="0"/>
              </a:rPr>
              <a:t> 	centi	c	10</a:t>
            </a:r>
            <a:r>
              <a:rPr lang="it-IT" altLang="it-IT" sz="2000" baseline="30000">
                <a:latin typeface="Comic Sans MS" panose="030F0702030302020204" pitchFamily="66" charset="0"/>
              </a:rPr>
              <a:t>2</a:t>
            </a:r>
            <a:r>
              <a:rPr lang="it-IT" altLang="it-IT" sz="2000">
                <a:latin typeface="Comic Sans MS" panose="030F0702030302020204" pitchFamily="66" charset="0"/>
              </a:rPr>
              <a:t>	etto	h</a:t>
            </a:r>
          </a:p>
          <a:p>
            <a:pPr>
              <a:spcBef>
                <a:spcPct val="0"/>
              </a:spcBef>
              <a:buFontTx/>
              <a:buNone/>
            </a:pPr>
            <a:r>
              <a:rPr lang="it-IT" altLang="it-IT" sz="2000">
                <a:latin typeface="Comic Sans MS" panose="030F0702030302020204" pitchFamily="66" charset="0"/>
              </a:rPr>
              <a:t>10</a:t>
            </a:r>
            <a:r>
              <a:rPr lang="it-IT" altLang="it-IT" sz="2000" baseline="30000">
                <a:latin typeface="Comic Sans MS" panose="030F0702030302020204" pitchFamily="66" charset="0"/>
              </a:rPr>
              <a:t>-3</a:t>
            </a:r>
            <a:r>
              <a:rPr lang="it-IT" altLang="it-IT" sz="2000">
                <a:latin typeface="Comic Sans MS" panose="030F0702030302020204" pitchFamily="66" charset="0"/>
              </a:rPr>
              <a:t>	milli 	m	10</a:t>
            </a:r>
            <a:r>
              <a:rPr lang="it-IT" altLang="it-IT" sz="2000" baseline="30000">
                <a:latin typeface="Comic Sans MS" panose="030F0702030302020204" pitchFamily="66" charset="0"/>
              </a:rPr>
              <a:t>3</a:t>
            </a:r>
            <a:r>
              <a:rPr lang="it-IT" altLang="it-IT" sz="2000">
                <a:latin typeface="Comic Sans MS" panose="030F0702030302020204" pitchFamily="66" charset="0"/>
              </a:rPr>
              <a:t>	kilo	k</a:t>
            </a:r>
          </a:p>
          <a:p>
            <a:pPr>
              <a:spcBef>
                <a:spcPct val="0"/>
              </a:spcBef>
              <a:buFontTx/>
              <a:buNone/>
            </a:pPr>
            <a:r>
              <a:rPr lang="it-IT" altLang="it-IT" sz="2000">
                <a:latin typeface="Comic Sans MS" panose="030F0702030302020204" pitchFamily="66" charset="0"/>
              </a:rPr>
              <a:t>10</a:t>
            </a:r>
            <a:r>
              <a:rPr lang="it-IT" altLang="it-IT" sz="2000" baseline="30000">
                <a:latin typeface="Comic Sans MS" panose="030F0702030302020204" pitchFamily="66" charset="0"/>
              </a:rPr>
              <a:t>-6</a:t>
            </a:r>
            <a:r>
              <a:rPr lang="it-IT" altLang="it-IT" sz="2000">
                <a:latin typeface="Comic Sans MS" panose="030F0702030302020204" pitchFamily="66" charset="0"/>
              </a:rPr>
              <a:t>	micro	</a:t>
            </a:r>
            <a:r>
              <a:rPr lang="it-IT" altLang="it-IT" sz="2000">
                <a:latin typeface="Symbol" panose="05050102010706020507" pitchFamily="18" charset="2"/>
              </a:rPr>
              <a:t>m</a:t>
            </a:r>
            <a:r>
              <a:rPr lang="it-IT" altLang="it-IT" sz="2000">
                <a:latin typeface="Comic Sans MS" panose="030F0702030302020204" pitchFamily="66" charset="0"/>
              </a:rPr>
              <a:t>	10</a:t>
            </a:r>
            <a:r>
              <a:rPr lang="it-IT" altLang="it-IT" sz="2000" baseline="30000">
                <a:latin typeface="Comic Sans MS" panose="030F0702030302020204" pitchFamily="66" charset="0"/>
              </a:rPr>
              <a:t>6</a:t>
            </a:r>
            <a:r>
              <a:rPr lang="it-IT" altLang="it-IT" sz="2000">
                <a:latin typeface="Comic Sans MS" panose="030F0702030302020204" pitchFamily="66" charset="0"/>
              </a:rPr>
              <a:t>	mega	M</a:t>
            </a:r>
          </a:p>
          <a:p>
            <a:pPr>
              <a:spcBef>
                <a:spcPct val="0"/>
              </a:spcBef>
              <a:buFontTx/>
              <a:buNone/>
            </a:pPr>
            <a:r>
              <a:rPr lang="it-IT" altLang="it-IT" sz="2000">
                <a:latin typeface="Comic Sans MS" panose="030F0702030302020204" pitchFamily="66" charset="0"/>
              </a:rPr>
              <a:t>10</a:t>
            </a:r>
            <a:r>
              <a:rPr lang="it-IT" altLang="it-IT" sz="2000" baseline="30000">
                <a:latin typeface="Comic Sans MS" panose="030F0702030302020204" pitchFamily="66" charset="0"/>
              </a:rPr>
              <a:t>-9</a:t>
            </a:r>
            <a:r>
              <a:rPr lang="it-IT" altLang="it-IT" sz="2000">
                <a:latin typeface="Comic Sans MS" panose="030F0702030302020204" pitchFamily="66" charset="0"/>
              </a:rPr>
              <a:t> 	nano	n 	10</a:t>
            </a:r>
            <a:r>
              <a:rPr lang="it-IT" altLang="it-IT" sz="2000" baseline="30000">
                <a:latin typeface="Comic Sans MS" panose="030F0702030302020204" pitchFamily="66" charset="0"/>
              </a:rPr>
              <a:t>9</a:t>
            </a:r>
            <a:r>
              <a:rPr lang="it-IT" altLang="it-IT" sz="2000">
                <a:latin typeface="Comic Sans MS" panose="030F0702030302020204" pitchFamily="66" charset="0"/>
              </a:rPr>
              <a:t>	giga	G</a:t>
            </a:r>
          </a:p>
          <a:p>
            <a:pPr>
              <a:spcBef>
                <a:spcPct val="0"/>
              </a:spcBef>
              <a:buFontTx/>
              <a:buNone/>
            </a:pPr>
            <a:r>
              <a:rPr lang="it-IT" altLang="it-IT" sz="2000">
                <a:latin typeface="Comic Sans MS" panose="030F0702030302020204" pitchFamily="66" charset="0"/>
              </a:rPr>
              <a:t>10</a:t>
            </a:r>
            <a:r>
              <a:rPr lang="it-IT" altLang="it-IT" sz="2000" baseline="30000">
                <a:latin typeface="Comic Sans MS" panose="030F0702030302020204" pitchFamily="66" charset="0"/>
              </a:rPr>
              <a:t>-12</a:t>
            </a:r>
            <a:r>
              <a:rPr lang="it-IT" altLang="it-IT" sz="2000">
                <a:latin typeface="Comic Sans MS" panose="030F0702030302020204" pitchFamily="66" charset="0"/>
              </a:rPr>
              <a:t>	pico	p	10</a:t>
            </a:r>
            <a:r>
              <a:rPr lang="it-IT" altLang="it-IT" sz="2000" baseline="30000">
                <a:latin typeface="Comic Sans MS" panose="030F0702030302020204" pitchFamily="66" charset="0"/>
              </a:rPr>
              <a:t>12</a:t>
            </a:r>
            <a:r>
              <a:rPr lang="it-IT" altLang="it-IT" sz="2000">
                <a:latin typeface="Comic Sans MS" panose="030F0702030302020204" pitchFamily="66" charset="0"/>
              </a:rPr>
              <a:t>	tera	T</a:t>
            </a:r>
          </a:p>
          <a:p>
            <a:pPr>
              <a:spcBef>
                <a:spcPct val="0"/>
              </a:spcBef>
              <a:buFontTx/>
              <a:buNone/>
            </a:pPr>
            <a:r>
              <a:rPr lang="it-IT" altLang="it-IT" sz="2000">
                <a:latin typeface="Comic Sans MS" panose="030F0702030302020204" pitchFamily="66" charset="0"/>
              </a:rPr>
              <a:t>10</a:t>
            </a:r>
            <a:r>
              <a:rPr lang="it-IT" altLang="it-IT" sz="2000" baseline="30000">
                <a:latin typeface="Comic Sans MS" panose="030F0702030302020204" pitchFamily="66" charset="0"/>
              </a:rPr>
              <a:t>-15</a:t>
            </a:r>
            <a:r>
              <a:rPr lang="it-IT" altLang="it-IT" sz="2000">
                <a:latin typeface="Comic Sans MS" panose="030F0702030302020204" pitchFamily="66" charset="0"/>
              </a:rPr>
              <a:t>	femto	f	10</a:t>
            </a:r>
            <a:r>
              <a:rPr lang="it-IT" altLang="it-IT" sz="2000" baseline="30000">
                <a:latin typeface="Comic Sans MS" panose="030F0702030302020204" pitchFamily="66" charset="0"/>
              </a:rPr>
              <a:t>15</a:t>
            </a:r>
            <a:r>
              <a:rPr lang="it-IT" altLang="it-IT" sz="2000">
                <a:latin typeface="Comic Sans MS" panose="030F0702030302020204" pitchFamily="66" charset="0"/>
              </a:rPr>
              <a:t>	peta	P</a:t>
            </a:r>
          </a:p>
          <a:p>
            <a:pPr>
              <a:spcBef>
                <a:spcPct val="0"/>
              </a:spcBef>
              <a:buFontTx/>
              <a:buNone/>
            </a:pPr>
            <a:r>
              <a:rPr lang="it-IT" altLang="it-IT" sz="2000">
                <a:latin typeface="Comic Sans MS" panose="030F0702030302020204" pitchFamily="66" charset="0"/>
              </a:rPr>
              <a:t>10</a:t>
            </a:r>
            <a:r>
              <a:rPr lang="it-IT" altLang="it-IT" sz="2000" baseline="30000">
                <a:latin typeface="Comic Sans MS" panose="030F0702030302020204" pitchFamily="66" charset="0"/>
              </a:rPr>
              <a:t>-18</a:t>
            </a:r>
            <a:r>
              <a:rPr lang="it-IT" altLang="it-IT" sz="2000">
                <a:latin typeface="Comic Sans MS" panose="030F0702030302020204" pitchFamily="66" charset="0"/>
              </a:rPr>
              <a:t> 	atto	a	10</a:t>
            </a:r>
            <a:r>
              <a:rPr lang="it-IT" altLang="it-IT" sz="2000" baseline="30000">
                <a:latin typeface="Comic Sans MS" panose="030F0702030302020204" pitchFamily="66" charset="0"/>
              </a:rPr>
              <a:t>18</a:t>
            </a:r>
            <a:r>
              <a:rPr lang="it-IT" altLang="it-IT" sz="2000">
                <a:latin typeface="Comic Sans MS" panose="030F0702030302020204" pitchFamily="66" charset="0"/>
              </a:rPr>
              <a:t>	exa	E</a:t>
            </a:r>
          </a:p>
        </p:txBody>
      </p:sp>
      <p:sp>
        <p:nvSpPr>
          <p:cNvPr id="8195" name="Text Box 1027"/>
          <p:cNvSpPr txBox="1">
            <a:spLocks noChangeArrowheads="1"/>
          </p:cNvSpPr>
          <p:nvPr/>
        </p:nvSpPr>
        <p:spPr bwMode="auto">
          <a:xfrm>
            <a:off x="2270125" y="703264"/>
            <a:ext cx="29035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it-IT" sz="2000">
                <a:latin typeface="Comic Sans MS" panose="030F0702030302020204" pitchFamily="66" charset="0"/>
              </a:rPr>
              <a:t>Prefissi del sistema SI</a:t>
            </a:r>
          </a:p>
        </p:txBody>
      </p:sp>
      <p:sp>
        <p:nvSpPr>
          <p:cNvPr id="8196" name="Text Box 1028"/>
          <p:cNvSpPr txBox="1">
            <a:spLocks noChangeArrowheads="1"/>
          </p:cNvSpPr>
          <p:nvPr/>
        </p:nvSpPr>
        <p:spPr bwMode="auto">
          <a:xfrm>
            <a:off x="2362201" y="1576389"/>
            <a:ext cx="52736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it-IT" sz="2000">
                <a:latin typeface="Comic Sans MS" panose="030F0702030302020204" pitchFamily="66" charset="0"/>
              </a:rPr>
              <a:t>le frazioni ed i multipli di queste unità sono</a:t>
            </a:r>
          </a:p>
        </p:txBody>
      </p:sp>
      <p:sp>
        <p:nvSpPr>
          <p:cNvPr id="8197" name="Segnaposto numero diapositiva 6"/>
          <p:cNvSpPr>
            <a:spLocks noGrp="1"/>
          </p:cNvSpPr>
          <p:nvPr>
            <p:ph type="sldNum" sz="quarter" idx="12"/>
          </p:nvPr>
        </p:nvSpPr>
        <p:spPr>
          <a:xfrm>
            <a:off x="9453563" y="6543676"/>
            <a:ext cx="919162" cy="3143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2AA79B1F-1740-4C50-A92A-B00522D575FF}" type="slidenum">
              <a:rPr lang="it-IT" altLang="it-IT" sz="1000">
                <a:latin typeface="Comic Sans MS" panose="030F0702030302020204" pitchFamily="66" charset="0"/>
              </a:rPr>
              <a:pPr>
                <a:spcBef>
                  <a:spcPct val="0"/>
                </a:spcBef>
                <a:buFontTx/>
                <a:buNone/>
              </a:pPr>
              <a:t>8</a:t>
            </a:fld>
            <a:endParaRPr lang="it-IT" altLang="it-IT" sz="1000">
              <a:latin typeface="Comic Sans MS" panose="030F0702030302020204" pitchFamily="66" charset="0"/>
            </a:endParaRPr>
          </a:p>
        </p:txBody>
      </p:sp>
    </p:spTree>
    <p:extLst>
      <p:ext uri="{BB962C8B-B14F-4D97-AF65-F5344CB8AC3E}">
        <p14:creationId xmlns:p14="http://schemas.microsoft.com/office/powerpoint/2010/main" val="8560630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D630363-F47A-4D24-8CDA-6A349110FD99}" type="slidenum">
              <a:rPr lang="it-IT" smtClean="0"/>
              <a:t>9</a:t>
            </a:fld>
            <a:endParaRPr lang="it-IT"/>
          </a:p>
        </p:txBody>
      </p:sp>
      <p:sp>
        <p:nvSpPr>
          <p:cNvPr id="5" name="Rectangle 4"/>
          <p:cNvSpPr/>
          <p:nvPr/>
        </p:nvSpPr>
        <p:spPr>
          <a:xfrm>
            <a:off x="591128" y="1605235"/>
            <a:ext cx="1948874" cy="4539704"/>
          </a:xfrm>
          <a:prstGeom prst="rect">
            <a:avLst/>
          </a:prstGeom>
        </p:spPr>
        <p:txBody>
          <a:bodyPr wrap="square">
            <a:spAutoFit/>
          </a:bodyPr>
          <a:lstStyle/>
          <a:p>
            <a:pPr algn="ctr"/>
            <a:r>
              <a:rPr lang="it-IT" sz="1700" dirty="0">
                <a:latin typeface="Adobe Garamond Pro" panose="02020502060506020403" pitchFamily="18" charset="0"/>
              </a:rPr>
              <a:t>Dobbiamo quindi trovare la </a:t>
            </a:r>
            <a:r>
              <a:rPr lang="it-IT" sz="1700" i="1" dirty="0">
                <a:effectLst>
                  <a:outerShdw blurRad="38100" dist="38100" dir="2700000" algn="tl">
                    <a:srgbClr val="000000">
                      <a:alpha val="43137"/>
                    </a:srgbClr>
                  </a:outerShdw>
                </a:effectLst>
                <a:latin typeface="Adobe Garamond Pro" panose="02020502060506020403" pitchFamily="18" charset="0"/>
              </a:rPr>
              <a:t>concentrazione</a:t>
            </a:r>
            <a:r>
              <a:rPr lang="it-IT" sz="1700" dirty="0">
                <a:latin typeface="Adobe Garamond Pro" panose="02020502060506020403" pitchFamily="18" charset="0"/>
              </a:rPr>
              <a:t> dell’analita. La concentrazione è la grandezza che esprime la quantità di sostanza presente in un’unità di volume/peso. </a:t>
            </a:r>
          </a:p>
          <a:p>
            <a:pPr algn="ctr"/>
            <a:endParaRPr lang="it-IT" sz="1700" dirty="0">
              <a:latin typeface="Adobe Garamond Pro" panose="02020502060506020403" pitchFamily="18" charset="0"/>
            </a:endParaRPr>
          </a:p>
          <a:p>
            <a:pPr algn="ctr"/>
            <a:r>
              <a:rPr lang="it-IT" sz="1700" dirty="0">
                <a:latin typeface="Adobe Garamond Pro" panose="02020502060506020403" pitchFamily="18" charset="0"/>
              </a:rPr>
              <a:t>La sostanza disciolta è detta SOLUTO</a:t>
            </a:r>
          </a:p>
          <a:p>
            <a:pPr algn="ctr"/>
            <a:r>
              <a:rPr lang="it-IT" sz="1700" dirty="0">
                <a:latin typeface="Adobe Garamond Pro" panose="02020502060506020403" pitchFamily="18" charset="0"/>
              </a:rPr>
              <a:t> </a:t>
            </a:r>
          </a:p>
          <a:p>
            <a:pPr algn="ctr"/>
            <a:r>
              <a:rPr lang="it-IT" sz="1700" dirty="0">
                <a:latin typeface="Adobe Garamond Pro" panose="02020502060506020403" pitchFamily="18" charset="0"/>
              </a:rPr>
              <a:t>Il mezzo in cui la sostanza è disciolta è detto SOLVENTE</a:t>
            </a:r>
          </a:p>
        </p:txBody>
      </p:sp>
      <p:sp>
        <p:nvSpPr>
          <p:cNvPr id="6" name="TextBox 5"/>
          <p:cNvSpPr txBox="1"/>
          <p:nvPr/>
        </p:nvSpPr>
        <p:spPr>
          <a:xfrm>
            <a:off x="378692" y="304800"/>
            <a:ext cx="11416145" cy="830997"/>
          </a:xfrm>
          <a:prstGeom prst="rect">
            <a:avLst/>
          </a:prstGeom>
          <a:noFill/>
        </p:spPr>
        <p:txBody>
          <a:bodyPr wrap="square" rtlCol="0">
            <a:spAutoFit/>
          </a:bodyPr>
          <a:lstStyle/>
          <a:p>
            <a:r>
              <a:rPr lang="it-IT" sz="2400" i="1" dirty="0">
                <a:latin typeface="Adobe Garamond Pro" panose="02020502060506020403" pitchFamily="18" charset="0"/>
              </a:rPr>
              <a:t>Dovendo «quantificare» un analita, useremo la grandezza «massa»; le masse di una sostanza vanno sempre riferite all’estensione del  campione analizzato, espressa anch’essa come massa o volume. </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28698" y="1393825"/>
            <a:ext cx="8601075" cy="4962525"/>
          </a:xfrm>
          <a:prstGeom prst="rect">
            <a:avLst/>
          </a:prstGeom>
        </p:spPr>
      </p:pic>
    </p:spTree>
    <p:extLst>
      <p:ext uri="{BB962C8B-B14F-4D97-AF65-F5344CB8AC3E}">
        <p14:creationId xmlns:p14="http://schemas.microsoft.com/office/powerpoint/2010/main" val="30379330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1150</TotalTime>
  <Words>2564</Words>
  <Application>Microsoft Office PowerPoint</Application>
  <PresentationFormat>Widescreen</PresentationFormat>
  <Paragraphs>303</Paragraphs>
  <Slides>30</Slides>
  <Notes>3</Notes>
  <HiddenSlides>1</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Adobe Caslon Pro</vt:lpstr>
      <vt:lpstr>Adobe Devanagari</vt:lpstr>
      <vt:lpstr>Adobe Garamond Pro</vt:lpstr>
      <vt:lpstr>Arial</vt:lpstr>
      <vt:lpstr>Calibri</vt:lpstr>
      <vt:lpstr>Calibri Light</vt:lpstr>
      <vt:lpstr>Comic Sans MS</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Alessio Cuccaro</dc:creator>
  <cp:lastModifiedBy>Microsoft account</cp:lastModifiedBy>
  <cp:revision>66</cp:revision>
  <dcterms:created xsi:type="dcterms:W3CDTF">2021-03-06T16:16:44Z</dcterms:created>
  <dcterms:modified xsi:type="dcterms:W3CDTF">2023-03-12T19:16:24Z</dcterms:modified>
</cp:coreProperties>
</file>