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301" r:id="rId4"/>
    <p:sldId id="302" r:id="rId5"/>
    <p:sldId id="325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325" autoAdjust="0"/>
  </p:normalViewPr>
  <p:slideViewPr>
    <p:cSldViewPr snapToGrid="0">
      <p:cViewPr varScale="1">
        <p:scale>
          <a:sx n="106" d="100"/>
          <a:sy n="106" d="100"/>
        </p:scale>
        <p:origin x="544" y="176"/>
      </p:cViewPr>
      <p:guideLst/>
    </p:cSldViewPr>
  </p:slideViewPr>
  <p:outlineViewPr>
    <p:cViewPr>
      <p:scale>
        <a:sx n="33" d="100"/>
        <a:sy n="33" d="100"/>
      </p:scale>
      <p:origin x="0" y="-86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91EE3-2683-48CC-AC1A-1AA730466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A66706-02D9-433E-8D10-6D071D7BE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26E850-9884-4738-8BB8-C5C05CE6C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0B2CEE-5F50-4446-B776-C15E8BB2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D078D8-231F-49AB-AA6F-BBC31AD5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77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039FBD-D115-4625-8352-8199FE86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A335BB-32C0-464E-B9A2-AF3F5B765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10D1A8-C1CC-455D-BBC6-D1354B636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854E99-60CC-4E2F-A00F-F4352FFE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B20B70-1106-45B1-8666-7A289BAD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80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2409FB-EF5B-4ACF-A6B5-52532C4B4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FB5EF7-659F-4EB3-8131-DF1F0FE32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669A79-1DA6-441C-8EA3-1EEC6FB6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40AA2A-6927-45E3-84A8-D1ECB8AB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B0DFA0-51C2-429A-83D0-3B95C718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77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016B2-EA20-4E4D-8489-37C480C7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3DF87F-5DB1-4735-BD4C-0E319700F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D07F6D-A665-40FD-B3B7-5AB2D5F8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E9B168-6011-4BE5-B1F8-1A9D8B42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15581F-3CED-479D-89BB-7FF7781B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70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F1395D-647D-4213-90FB-5DEC5EB2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70546C-1A6D-41EE-88F8-222EA4E5D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D332E2-0D17-49EC-A5BF-18046DE4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99096C-7625-49F9-B784-839BDA16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9EA416-CE37-4DA9-A449-DC01384C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40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F0A6B4-B38F-4F84-98AE-D4E1ED07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E71BA1-E2CE-480F-A3CA-AFA0D9103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83C5A2-D5CB-4FAB-9DAC-250013AA4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38E95E-64A4-43BD-9A31-32E23334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B518F0-DF6F-42CA-833C-05731B38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A510F4-E8C9-4CB4-B9A4-5FB1AA9D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82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5CFAF5-FC2F-4EF7-9DAB-4D99BBA7C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219451-9AD7-4732-AD6C-E810C7B80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D6EAA8-2767-4713-94B0-13F295475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39C03C6-F364-4B1C-817F-543B9A1E8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C27960C-4242-4252-9B68-BE914C607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D4A61B5-3FD4-412D-8A1F-5EA0498E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D94D96-D0DD-465D-8817-21DBDE3BC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E847790-3771-4AC8-9FE3-362A9851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48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35BC21-34FA-4399-BD7C-8DA4EF14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9A034D8-8ED3-43F2-8C4C-389095E7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7E3B492-EA54-44AA-A3A6-F0CC53CB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5A30F3-0CC5-49F7-BF38-CEE1564C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80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DB49627-8DA6-49E3-84C7-5E901E8C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8265950-9A04-47B7-B525-174C6646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D93F0E6-D863-4795-9D89-E5591D76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13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09965-478A-4F47-8392-853F7BE3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76595-4BC3-4C65-BD75-8CC86B853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AB3FEC-A1F6-48D6-AB86-47BEF2B1D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0ABF4D-EBDC-4F3E-9889-D9E97F72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52BA7D-9368-4A46-8247-CE880176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98794F7-5FBA-4AD4-8A0F-318DB788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4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B2DC52-54D8-4B1F-83EF-B52EB7EE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5480A63-1B1D-4287-9B36-453A5E25B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1DA0EA-F60C-46E7-9177-53C31E47A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06D0DD-4901-45ED-850A-99F7C9F3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961047-F653-4CEC-B2FE-DF4D7C5D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7CF77F-0D03-4E4C-B98B-7F362CC4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12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055E78-7614-43CD-9A69-307346283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0E7736-F5AA-4BF9-8C06-331A85D00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084537-F5E4-4218-ADF7-C264E3C60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0D3E2-D5B5-4EBC-BA2C-07604DF311CE}" type="datetimeFigureOut">
              <a:rPr lang="it-IT" smtClean="0"/>
              <a:t>19/12/22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AA0456-8CDA-40A8-B27E-E285C162E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52FFBD-690A-4E06-AD13-0C169FEA8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210FE-9EAE-4DBB-9C29-6DCC7A41F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66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C423D8-8A58-4B22-8E2E-FCD41B87A4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82" b="75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642AED7-11A9-4E03-BF6F-E900E32DA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2277613"/>
            <a:ext cx="3852041" cy="2788374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7030A0"/>
                </a:solidFill>
                <a:latin typeface="Palace Script MT" panose="030303020206070C0B05" pitchFamily="66" charset="0"/>
              </a:rPr>
              <a:t>Diritto all'istruzione e inclusione sociale</a:t>
            </a:r>
            <a:r>
              <a:rPr lang="it-IT" sz="4000" b="1" dirty="0">
                <a:solidFill>
                  <a:srgbClr val="7030A0"/>
                </a:solidFill>
                <a:latin typeface="Palace Script MT" panose="030303020206070C0B05" pitchFamily="66" charset="0"/>
              </a:rPr>
              <a:t>.</a:t>
            </a:r>
            <a:br>
              <a:rPr lang="it-IT" sz="4000" b="1" dirty="0">
                <a:solidFill>
                  <a:srgbClr val="7030A0"/>
                </a:solidFill>
                <a:latin typeface="Palace Script MT" panose="030303020206070C0B05" pitchFamily="66" charset="0"/>
              </a:rPr>
            </a:br>
            <a:r>
              <a:rPr lang="it-IT" sz="5300" b="1" dirty="0">
                <a:solidFill>
                  <a:srgbClr val="7030A0"/>
                </a:solidFill>
                <a:latin typeface="Palace Script MT" panose="030303020206070C0B05" pitchFamily="66" charset="0"/>
              </a:rPr>
              <a:t>La scuola aperta a tutti</a:t>
            </a:r>
            <a:br>
              <a:rPr lang="it-IT" sz="4000" b="1" dirty="0">
                <a:solidFill>
                  <a:srgbClr val="7030A0"/>
                </a:solidFill>
                <a:latin typeface="Palace Script MT" panose="030303020206070C0B05" pitchFamily="66" charset="0"/>
              </a:rPr>
            </a:br>
            <a:r>
              <a:rPr lang="it-IT" sz="4000" dirty="0">
                <a:latin typeface="Palace Script MT" panose="030303020206070C0B05" pitchFamily="66" charset="0"/>
              </a:rPr>
              <a:t>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D17C15-5EE2-412F-AB90-AFCE3A213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4"/>
            <a:ext cx="4409070" cy="10918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3000" b="1" dirty="0">
                <a:solidFill>
                  <a:schemeClr val="accent5">
                    <a:lumMod val="50000"/>
                  </a:schemeClr>
                </a:solidFill>
                <a:latin typeface="Palace Script MT" panose="030303020206070C0B05" pitchFamily="66" charset="0"/>
              </a:rPr>
              <a:t>Prof.ssa </a:t>
            </a:r>
            <a:r>
              <a:rPr lang="it-IT" sz="3000" b="1" dirty="0" err="1">
                <a:solidFill>
                  <a:schemeClr val="accent5">
                    <a:lumMod val="50000"/>
                  </a:schemeClr>
                </a:solidFill>
                <a:latin typeface="Palace Script MT" panose="030303020206070C0B05" pitchFamily="66" charset="0"/>
              </a:rPr>
              <a:t>Mariaconcetta</a:t>
            </a:r>
            <a:r>
              <a:rPr lang="it-IT" sz="3000" b="1" dirty="0">
                <a:solidFill>
                  <a:schemeClr val="accent5">
                    <a:lumMod val="50000"/>
                  </a:schemeClr>
                </a:solidFill>
                <a:latin typeface="Palace Script MT" panose="030303020206070C0B05" pitchFamily="66" charset="0"/>
              </a:rPr>
              <a:t> D’Arienzo</a:t>
            </a:r>
          </a:p>
          <a:p>
            <a:pPr>
              <a:lnSpc>
                <a:spcPct val="100000"/>
              </a:lnSpc>
            </a:pPr>
            <a:r>
              <a:rPr lang="it-IT" sz="3000" b="1" dirty="0">
                <a:solidFill>
                  <a:schemeClr val="accent5">
                    <a:lumMod val="50000"/>
                  </a:schemeClr>
                </a:solidFill>
                <a:latin typeface="Palace Script MT" panose="030303020206070C0B05" pitchFamily="66" charset="0"/>
              </a:rPr>
              <a:t>A. A. </a:t>
            </a:r>
            <a:r>
              <a:rPr lang="it-IT" sz="3000" b="1">
                <a:solidFill>
                  <a:schemeClr val="accent5">
                    <a:lumMod val="50000"/>
                  </a:schemeClr>
                </a:solidFill>
                <a:latin typeface="Palace Script MT" panose="030303020206070C0B05" pitchFamily="66" charset="0"/>
              </a:rPr>
              <a:t>2022/2023</a:t>
            </a:r>
            <a:endParaRPr lang="it-IT" sz="3000" b="1" dirty="0">
              <a:solidFill>
                <a:schemeClr val="accent5">
                  <a:lumMod val="50000"/>
                </a:schemeClr>
              </a:solidFill>
              <a:latin typeface="Palace Script MT" panose="030303020206070C0B05" pitchFamily="66" charset="0"/>
            </a:endParaRPr>
          </a:p>
          <a:p>
            <a:endParaRPr lang="it-IT" sz="3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32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9A64FE8-D2D3-4770-9040-1EE24A59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900" dirty="0">
                <a:solidFill>
                  <a:srgbClr val="FF0000"/>
                </a:solidFill>
                <a:latin typeface="Palatino Linotype" panose="02040502050505030304" pitchFamily="18" charset="0"/>
              </a:rPr>
              <a:t>Lo studio della Costituzione come pratica </a:t>
            </a:r>
            <a:r>
              <a:rPr lang="it-IT" sz="3900">
                <a:solidFill>
                  <a:srgbClr val="FF0000"/>
                </a:solidFill>
                <a:latin typeface="Palatino Linotype" panose="02040502050505030304" pitchFamily="18" charset="0"/>
              </a:rPr>
              <a:t>di inclusione </a:t>
            </a:r>
            <a:endParaRPr lang="it-IT" sz="39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70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Il tema scuola è centrale nella vita di ogni bambino, e, dunque, anche di quelli dati in affido o in adozione, perché di questi è particolarmente rilevante la qualità del contesto in cui devono inserirsi. 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Rispetto ad essi vanno specificamente considerati anche:</a:t>
            </a:r>
            <a:b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</a:b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-la storia di separazione dalla famiglia biologica;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-l’abbandono e l’inserimento in una nuova famiglia (teoricamente temporaneo nell’affido e definitivo nell’adozione);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-la possibilità che il periodo preadottivo sia stato caratterizzato da esperienze sfavorevoli infantili (ESI), non di rado traumatiche;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-nelle adozioni internazionali una scolarizzazione talvolta lacunosa ed anche lo </a:t>
            </a:r>
            <a:r>
              <a:rPr lang="it-IT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shock culturale </a:t>
            </a: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determinato dal cambiamento di lingua, alimentazione ed abitudini in genere.</a:t>
            </a:r>
            <a:endParaRPr lang="it-IT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endParaRPr lang="it-IT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2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96" y="745588"/>
            <a:ext cx="10481603" cy="52964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I bambini che vivono una storia di abbandono devono riuscire ad elaborare innanzitutto questo passaggio della loro vita per riuscire ad integrarsi nella nuova realtà in cui sono stati calati.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L’integrazione, dunque, deve esserci innanzitutto nel contesto familiare nuovo, e poi in quello sociale che ne consegue, compreso quello scolastico.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L’abbandono e la separazione dai genitori naturali rappresentano per il bambino una ferita che ne aumenta la vulnerabilità psichica privandolo, spesso, della possibilità di instaurare una relazione di attaccamento funzionale.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Infatti, egli tenderà facilmente ad attribuire a sé i motivi della separazione dalle figure primarie, costruendosi un’idea di sé negativa e di scarso valore e del mondo come luogo ostile e  minaccioso.</a:t>
            </a:r>
          </a:p>
        </p:txBody>
      </p:sp>
    </p:spTree>
    <p:extLst>
      <p:ext uri="{BB962C8B-B14F-4D97-AF65-F5344CB8AC3E}">
        <p14:creationId xmlns:p14="http://schemas.microsoft.com/office/powerpoint/2010/main" val="278489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Con il termine ESI, coniato nel 2011, si identificano quelle situazioni in cui vi è una grave minaccia al senso di sicurezza e di integrazione personale, sia in forma diretta (abuso fisico e psicologico, abuso sessuale, violenza assistita, trascuratezza fisica ed emozionale) sia in forma indiretta (presenza all’interno del nucleo familiare di una persona dipendente da alcol o da sostanza stupefacenti, o incriminata per un reato, o gravemente depressa).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All’aumentare di fattori di rischio consegue l’aumento della fragilità e diminuiscono le competenze legate alla gestione della sfera emotiva.</a:t>
            </a:r>
          </a:p>
          <a:p>
            <a:pPr marL="0" indent="0" algn="just">
              <a:buNone/>
            </a:pPr>
            <a:endParaRPr lang="it-IT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7114"/>
            <a:ext cx="10515600" cy="5394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endParaRPr lang="it-IT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I bambini che vivono queste condizioni non è raro che manifestino difficoltà nella regolazione delle emozioni, sia in termini di internazionalizzazione che di esternazionalizzazione e che abbiano comportamenti di grande agitazione psicomotoria e difficoltà attentive.   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La conseguenza può essere anche una bassa tolleranza alle regole ed alle norme sociali, così come alla separazione da casa o a lunghe ore di scuola stando seduto e composto.</a:t>
            </a:r>
          </a:p>
          <a:p>
            <a:pPr marL="0" indent="0" algn="just">
              <a:buNone/>
            </a:pPr>
            <a:endParaRPr lang="it-IT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73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13" y="1617784"/>
            <a:ext cx="10515600" cy="44172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La scuola deve essere attrezzata ad accogliere i bambini dati in affido o in adozione, a maggior ragione se provengono nel nostro Paese grazie ad un’adozione o un affido internazionale, perché questi ultimi, oltre a denotare differenze somatiche, sono anche portatori di una differente cultura che deve potersi integrare all’interno dei contesti di accoglienza.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Sarebbe, dunque, funzionale all’interno della scuola la presenza di un mediatore culturale che riesca a veicolare significati molto diversi per un bambino in affido, specie se questi mantiene rapporti con i suoi genitori biologici.</a:t>
            </a:r>
          </a:p>
        </p:txBody>
      </p:sp>
    </p:spTree>
    <p:extLst>
      <p:ext uri="{BB962C8B-B14F-4D97-AF65-F5344CB8AC3E}">
        <p14:creationId xmlns:p14="http://schemas.microsoft.com/office/powerpoint/2010/main" val="416258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È, dunque, evidente l’importanza del dialogo scuola-famiglia; non si può operare in assenza di questo e sulla base di stereotipi che si adattano in maniera indistinta a tutte le situazioni, pur se differenti.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Ogni bambino, a prescindere dalla sua provenienza e dalla sua realtà personale, deve avere la possibilità di fare emergere la sua personalità e di sviluppare le sue potenzialità ed essere accompagnato in questo suo percorso. </a:t>
            </a:r>
          </a:p>
        </p:txBody>
      </p:sp>
    </p:spTree>
    <p:extLst>
      <p:ext uri="{BB962C8B-B14F-4D97-AF65-F5344CB8AC3E}">
        <p14:creationId xmlns:p14="http://schemas.microsoft.com/office/powerpoint/2010/main" val="311688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830DC7-78E9-427C-ADA0-A59BC280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Ovviamente i bambini in affido possono avere dei DSA; tali disturbi non devono essere necessariamente il sintomo dei loro insuccessi scolastici, perché, al di là delle difficoltà, vanno osservate ed incoraggiate le risorse personali di ciascuno di essi. 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2060"/>
                </a:solidFill>
                <a:latin typeface="Palatino Linotype" panose="02040502050505030304" pitchFamily="18" charset="0"/>
              </a:rPr>
              <a:t>Gli attori della scuola devono, dunque, essere preparati ad accogliere ogni diversità, sia di origine che familiare, ed adattare i programmi e le richieste alle caratteristiche di ogni bambino, valutando i loro tempi di inserimento scolastico in maniera speculare a quelli di inserimento familiare, attraverso non solo una stretta collaborazione con i genitori ma anche le Linee guida che il MIUR predispone al riguardo.</a:t>
            </a:r>
          </a:p>
        </p:txBody>
      </p:sp>
    </p:spTree>
    <p:extLst>
      <p:ext uri="{BB962C8B-B14F-4D97-AF65-F5344CB8AC3E}">
        <p14:creationId xmlns:p14="http://schemas.microsoft.com/office/powerpoint/2010/main" val="100611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27872</TotalTime>
  <Words>734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Palace Script MT</vt:lpstr>
      <vt:lpstr>Palatino Linotype</vt:lpstr>
      <vt:lpstr>Tema di Office</vt:lpstr>
      <vt:lpstr>Diritto all'istruzione e inclusione sociale. La scuola aperta a tutti  </vt:lpstr>
      <vt:lpstr>Lo studio della Costituzione come pratica di inclusione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all'istruzione e inclusione sociale.</dc:title>
  <dc:creator>BIANCA NICLA ROMANO</dc:creator>
  <cp:lastModifiedBy>Microsoft Office User</cp:lastModifiedBy>
  <cp:revision>222</cp:revision>
  <dcterms:created xsi:type="dcterms:W3CDTF">2020-12-10T12:40:02Z</dcterms:created>
  <dcterms:modified xsi:type="dcterms:W3CDTF">2022-12-19T14:23:32Z</dcterms:modified>
</cp:coreProperties>
</file>