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ink/ink1.xml" ContentType="application/inkml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1" r:id="rId2"/>
    <p:sldId id="318" r:id="rId3"/>
    <p:sldId id="320" r:id="rId4"/>
    <p:sldId id="321" r:id="rId5"/>
    <p:sldId id="322" r:id="rId6"/>
    <p:sldId id="324" r:id="rId7"/>
    <p:sldId id="323" r:id="rId8"/>
    <p:sldId id="283" r:id="rId9"/>
    <p:sldId id="310" r:id="rId10"/>
    <p:sldId id="284" r:id="rId11"/>
    <p:sldId id="300" r:id="rId12"/>
    <p:sldId id="301" r:id="rId13"/>
    <p:sldId id="309" r:id="rId14"/>
    <p:sldId id="288" r:id="rId15"/>
    <p:sldId id="312" r:id="rId16"/>
    <p:sldId id="335" r:id="rId17"/>
    <p:sldId id="336" r:id="rId18"/>
    <p:sldId id="337" r:id="rId19"/>
    <p:sldId id="338" r:id="rId20"/>
    <p:sldId id="264" r:id="rId21"/>
    <p:sldId id="279" r:id="rId22"/>
    <p:sldId id="271" r:id="rId23"/>
    <p:sldId id="317" r:id="rId24"/>
    <p:sldId id="272" r:id="rId25"/>
    <p:sldId id="306" r:id="rId26"/>
    <p:sldId id="273" r:id="rId27"/>
    <p:sldId id="319" r:id="rId28"/>
    <p:sldId id="275" r:id="rId29"/>
    <p:sldId id="274" r:id="rId30"/>
    <p:sldId id="278" r:id="rId31"/>
    <p:sldId id="289" r:id="rId32"/>
    <p:sldId id="307" r:id="rId33"/>
    <p:sldId id="281" r:id="rId34"/>
    <p:sldId id="314" r:id="rId35"/>
    <p:sldId id="315" r:id="rId36"/>
    <p:sldId id="286" r:id="rId37"/>
    <p:sldId id="290" r:id="rId38"/>
    <p:sldId id="287" r:id="rId39"/>
    <p:sldId id="302" r:id="rId40"/>
    <p:sldId id="339" r:id="rId41"/>
    <p:sldId id="303" r:id="rId42"/>
    <p:sldId id="304" r:id="rId43"/>
    <p:sldId id="276" r:id="rId44"/>
    <p:sldId id="305" r:id="rId45"/>
    <p:sldId id="280" r:id="rId46"/>
    <p:sldId id="308" r:id="rId47"/>
    <p:sldId id="292" r:id="rId48"/>
    <p:sldId id="293" r:id="rId49"/>
    <p:sldId id="294" r:id="rId50"/>
    <p:sldId id="295" r:id="rId51"/>
    <p:sldId id="296" r:id="rId52"/>
    <p:sldId id="297" r:id="rId53"/>
    <p:sldId id="299" r:id="rId54"/>
    <p:sldId id="291" r:id="rId55"/>
  </p:sldIdLst>
  <p:sldSz cx="9144000" cy="6858000" type="screen4x3"/>
  <p:notesSz cx="6858000" cy="9144000"/>
  <p:custDataLst>
    <p:tags r:id="rId57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CCFFCC"/>
    <a:srgbClr val="FFCCFF"/>
    <a:srgbClr val="669900"/>
    <a:srgbClr val="FF0000"/>
    <a:srgbClr val="0836B8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9:34:33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24575,'7'0'0,"1"1"0,-1 0 0,0 0 0,0 1 0,0 0 0,12 5 0,39 22 0,-43-22 0,32 19-2916,53 39 0,31 43 454,-69-48 2714,-3 3-1,49 70 0,-66-84-240,1-2 0,50 42 0,35 36 712,-58-47-639,-12-12-504,127 112 0,-66-68 392,-90-79 507,2-2 0,1-1-1,51 34 1,-29-30 284,-7-4-1394,0 2-1,50 43 1,34 27 631,-66-54 0,257 231-1276,-221-184 1796,-29-25 692,87 99-5064,-105-105 6492,-31-33-5643,21 34-1,-4 1 4725,3 18-1032,0 0 2908,81 112 3956,-38-68-8696,-35-53-3448,19 38 3181,-45-67 1274,-2 1-1,22 65 1,70 232-41,-52-151 5,-20-63-3259,1 1 1967,38 106 2928,-62-178 804,26 118 0,-41-144-732,-1 57 0,-2-24 1046,21 148-5421,-6-62 24,0-7 2141,6 131-2432,-22-192 6346,-2 52-5037,0-77 3378,-3-11-1345,-1-2 1,-3 1-1,-14 51 0,-54 126-425,62-185 114,-3 0-1,-1-1 0,-1-1 1,-2 0-1,-2-2 1,-1-1-1,-1 0 0,-2-2 1,-33 29-1,44-44 265,-1-2 0,-1 1 0,-24 13 0,-122 67-189,144-83 1131,-1 0 0,0-1-1,0-1 1,-39 10 0,26-10-69,23-7-1053,0 0-1,0 1 1,0 0-1,1 1 1,0 0-1,0 1 1,-13 7-1,12-5-8,0-1 0,0-1 0,-1 0 0,-17 5 0,13-4 0,-26 11 0,-14 11-575,-81 33-9795,110-50 9995,-86 39 1170,-199 79 2946,194-80-3741,-66 21 0,177-67 678,0 0 1,1 0-1,-1 0 0,1 1 0,0 0 1,-9 8-1,-15 8 1358,13-9-2036,-1 0 0,-1 0 0,-35 14 0,41-23 0,13-2 0,0-1 0,0 1 0,0 0 0,0 0 0,0 0 0,0 0 0,0-1 0,0 1 0,0 0 0,0 0 0,0 0 0,0-1 0,0 1 0,0 0 0,0 0 0,0 0 0,0-1 0,0 1 0,0 0 0,0 0 0,0 0 0,0 0 0,0-1 0,0 1 0,0 0 0,0 0 0,1 0 0,-1 0 0,0-1 0,0 1 0,0 0 0,0 0 0,1 0 0,19-20 0,-15 15 0,23-23 0,-11 10 0,0 2 0,28-21 0,-40 32 0,1 0 0,-1-1 0,0 1 0,0-1 0,-1 0 0,0 0 0,0 0 0,4-9 0,5-7 0,4-13 0,-14 28 0,0 0 0,1 1 0,-1-1 0,1 1 0,1 0 0,6-9 0,8-2 0,26-18 0,-13 11 0,-31 23 0,0 0 0,0 0 0,0 1 0,0-1 0,0 0 0,0 1 0,1-1 0,-1 1 0,0-1 0,0 1 0,0 0 0,1-1 0,1 1 0,-3 0 0,1 0 0,-1 0 0,0 0 0,0 0 0,0 0 0,0 0 0,0 0 0,1 0 0,-1 0 0,0 0 0,0 1 0,0-1 0,0 0 0,0 0 0,1 0 0,-1 0 0,0 0 0,0 0 0,0 1 0,0-1 0,0 0 0,0 0 0,0 0 0,0 0 0,1 0 0,-1 1 0,0-1 0,0 0 0,0 0 0,0 0 0,0 0 0,0 1 0,0-1 0,-4 11 0,1-7 0,0 1 0,-1-1 0,0-1 0,1 1 0,-1 0 0,0-1 0,-1 0 0,1 0 0,-7 3 0,5-2 0,0-1 0,1 1 0,-1 1 0,1-1 0,-7 8 0,0 5 0,0 0 0,-9 21 0,-9 14 0,2 5 0,27-57 0,1 0 0,0 1 0,0-1 0,0 0 0,0 0 0,-1 1 0,1-1 0,0 0 0,0 1 0,0-1 0,0 0 0,0 1 0,0-1 0,0 0 0,0 1 0,0-1 0,0 0 0,0 1 0,0-1 0,0 0 0,0 1 0,0-1 0,0 0 0,0 1 0,0-1 0,0 0 0,0 0 0,1 1 0,-1-1 0,0 1 0,11 3 0,21-4 0,-26 0 0,242-2-1365,-235 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5E3D34-6C3F-4D2A-936F-A639D29EA8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EDE4CA-A515-4542-9903-561AADB3B6C6}" type="slidenum">
              <a:rPr lang="it-IT" altLang="it-IT" smtClean="0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1A02FD-B8C5-4DA1-AB58-80E0BAAC1DD7}" type="slidenum">
              <a:rPr lang="it-IT" altLang="it-IT" smtClean="0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56D46B-0E93-40D2-B941-8BA4EDF31E20}" type="slidenum">
              <a:rPr lang="it-IT" altLang="it-IT" smtClean="0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CAD6BE-DEAD-4798-B33B-C2C3D946F12B}" type="slidenum">
              <a:rPr lang="it-IT" altLang="it-IT" smtClean="0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183A71-41EA-4C18-9589-F4785D9BA3C2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53F818-BBE2-49EC-9ACC-52D5924D4065}" type="slidenum">
              <a:rPr lang="it-IT" altLang="it-IT" smtClean="0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998685-E0E5-48A4-A43A-7F3D6CEE49D7}" type="slidenum">
              <a:rPr lang="it-IT" altLang="it-IT" smtClean="0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0ACC43-AFC1-4A0F-8879-C1EB0231C401}" type="slidenum">
              <a:rPr lang="it-IT" altLang="it-IT" smtClean="0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9FE058-8299-4BD9-8FCC-9B8D7E517D31}" type="slidenum">
              <a:rPr lang="it-IT" altLang="it-IT" smtClean="0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911833-DEAE-4E78-829B-F0B7E82644A4}" type="slidenum">
              <a:rPr lang="it-IT" altLang="it-IT" smtClean="0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D7B0DE-5805-42C7-9DD9-A07D13CF6C3E}" type="slidenum">
              <a:rPr lang="it-IT" altLang="it-IT" smtClean="0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8E50E5-244B-4B0C-BDCF-8186876DD4BB}" type="slidenum">
              <a:rPr lang="it-IT" altLang="it-IT" smtClean="0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D26734-3FC6-4601-B78E-08A1F86FB690}" type="slidenum">
              <a:rPr lang="it-IT" altLang="it-IT" smtClean="0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2E176C-CBE7-4383-9FBA-4D3816560890}" type="slidenum">
              <a:rPr lang="it-IT" altLang="it-IT" smtClean="0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ABE4E0-1F6A-4824-8EBF-171A41906AEF}" type="slidenum">
              <a:rPr lang="it-IT" altLang="it-IT" smtClean="0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88D4DA-E708-4BDE-A350-736C213B6A8B}" type="slidenum">
              <a:rPr lang="it-IT" altLang="it-IT" smtClean="0"/>
              <a:pPr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8695D2-68CC-43C2-8D70-875177FCEB37}" type="slidenum">
              <a:rPr lang="it-IT" altLang="it-IT" smtClean="0"/>
              <a:pPr>
                <a:spcBef>
                  <a:spcPct val="0"/>
                </a:spcBef>
              </a:pPr>
              <a:t>29</a:t>
            </a:fld>
            <a:endParaRPr lang="it-IT" alt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391B7-6BBF-4B56-90B1-9032C4794510}" type="slidenum">
              <a:rPr lang="it-IT" altLang="it-IT" smtClean="0"/>
              <a:pPr>
                <a:spcBef>
                  <a:spcPct val="0"/>
                </a:spcBef>
              </a:pPr>
              <a:t>30</a:t>
            </a:fld>
            <a:endParaRPr lang="it-IT" altLang="it-IT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0E4690-AF21-4EF0-8876-D01D326161F7}" type="slidenum">
              <a:rPr lang="it-IT" altLang="it-IT" smtClean="0"/>
              <a:pPr>
                <a:spcBef>
                  <a:spcPct val="0"/>
                </a:spcBef>
              </a:pPr>
              <a:t>31</a:t>
            </a:fld>
            <a:endParaRPr lang="it-IT" altLang="it-I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E7153D-8ABE-408E-A313-28D2A0BF61B1}" type="slidenum">
              <a:rPr lang="it-IT" altLang="it-IT" smtClean="0"/>
              <a:pPr>
                <a:spcBef>
                  <a:spcPct val="0"/>
                </a:spcBef>
              </a:pPr>
              <a:t>32</a:t>
            </a:fld>
            <a:endParaRPr lang="it-IT" altLang="it-IT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9D4383-DC9A-4FFF-BF32-FB8A631E7909}" type="slidenum">
              <a:rPr lang="it-IT" altLang="it-IT" smtClean="0"/>
              <a:pPr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3A61BB-6A09-4C79-809E-A706E415E5DD}" type="slidenum">
              <a:rPr lang="it-IT" altLang="it-IT" smtClean="0"/>
              <a:pPr>
                <a:spcBef>
                  <a:spcPct val="0"/>
                </a:spcBef>
              </a:pPr>
              <a:t>34</a:t>
            </a:fld>
            <a:endParaRPr lang="it-IT" altLang="it-IT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C0432D-E882-4535-99E7-3DC7E8E17267}" type="slidenum">
              <a:rPr lang="it-IT" altLang="it-IT" smtClean="0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27648C-DEFA-4C9A-9FDA-2522CC90C6C2}" type="slidenum">
              <a:rPr lang="it-IT" altLang="it-IT" smtClean="0"/>
              <a:pPr>
                <a:spcBef>
                  <a:spcPct val="0"/>
                </a:spcBef>
              </a:pPr>
              <a:t>36</a:t>
            </a:fld>
            <a:endParaRPr lang="it-IT" altLang="it-IT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7C5B16-8298-4A1E-86AC-6E07490EEB40}" type="slidenum">
              <a:rPr lang="it-IT" altLang="it-IT" smtClean="0"/>
              <a:pPr>
                <a:spcBef>
                  <a:spcPct val="0"/>
                </a:spcBef>
              </a:pPr>
              <a:t>37</a:t>
            </a:fld>
            <a:endParaRPr lang="it-IT" altLang="it-IT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C38095-C9ED-49F6-ABCB-9E93247A6525}" type="slidenum">
              <a:rPr lang="it-IT" altLang="it-IT" smtClean="0"/>
              <a:pPr>
                <a:spcBef>
                  <a:spcPct val="0"/>
                </a:spcBef>
              </a:pPr>
              <a:t>38</a:t>
            </a:fld>
            <a:endParaRPr lang="it-IT" altLang="it-IT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43C27E-AD6B-4028-9944-384DB9CBA03D}" type="slidenum">
              <a:rPr lang="it-IT" altLang="it-IT" smtClean="0"/>
              <a:pPr>
                <a:spcBef>
                  <a:spcPct val="0"/>
                </a:spcBef>
              </a:pPr>
              <a:t>39</a:t>
            </a:fld>
            <a:endParaRPr lang="it-IT" altLang="it-IT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43C27E-AD6B-4028-9944-384DB9CBA03D}" type="slidenum">
              <a:rPr lang="it-IT" altLang="it-IT" smtClean="0"/>
              <a:pPr>
                <a:spcBef>
                  <a:spcPct val="0"/>
                </a:spcBef>
              </a:pPr>
              <a:t>40</a:t>
            </a:fld>
            <a:endParaRPr lang="it-IT" altLang="it-IT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97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71D9EA-3636-48FC-A2E6-F32AD09E35D9}" type="slidenum">
              <a:rPr lang="it-IT" altLang="it-IT" smtClean="0"/>
              <a:pPr>
                <a:spcBef>
                  <a:spcPct val="0"/>
                </a:spcBef>
              </a:pPr>
              <a:t>41</a:t>
            </a:fld>
            <a:endParaRPr lang="it-IT" altLang="it-IT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BF4868-6828-4833-8211-215E53A73D0F}" type="slidenum">
              <a:rPr lang="it-IT" altLang="it-IT" smtClean="0"/>
              <a:pPr>
                <a:spcBef>
                  <a:spcPct val="0"/>
                </a:spcBef>
              </a:pPr>
              <a:t>42</a:t>
            </a:fld>
            <a:endParaRPr lang="it-IT" altLang="it-IT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BF20A4-C7D1-454B-BCE2-64F957E6E0CD}" type="slidenum">
              <a:rPr lang="it-IT" altLang="it-IT" smtClean="0"/>
              <a:pPr>
                <a:spcBef>
                  <a:spcPct val="0"/>
                </a:spcBef>
              </a:pPr>
              <a:t>43</a:t>
            </a:fld>
            <a:endParaRPr lang="it-IT" altLang="it-IT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7BDDA3-2C11-4A21-A497-C2EB3A8A56D1}" type="slidenum">
              <a:rPr lang="it-IT" altLang="it-IT" smtClean="0"/>
              <a:pPr>
                <a:spcBef>
                  <a:spcPct val="0"/>
                </a:spcBef>
              </a:pPr>
              <a:t>44</a:t>
            </a:fld>
            <a:endParaRPr lang="it-IT" altLang="it-IT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94871-BBB7-4DE1-9FE9-11405BCAA2F5}" type="slidenum">
              <a:rPr lang="it-IT" altLang="it-IT" smtClean="0"/>
              <a:pPr>
                <a:spcBef>
                  <a:spcPct val="0"/>
                </a:spcBef>
              </a:pPr>
              <a:t>45</a:t>
            </a:fld>
            <a:endParaRPr lang="it-IT" altLang="it-IT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823F3C-97E4-4D66-9D13-C4CAE4C70B89}" type="slidenum">
              <a:rPr lang="it-IT" altLang="it-IT" smtClean="0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0EC232-84E6-4903-AC97-AFEF7AC322CD}" type="slidenum">
              <a:rPr lang="it-IT" altLang="it-IT" smtClean="0"/>
              <a:pPr>
                <a:spcBef>
                  <a:spcPct val="0"/>
                </a:spcBef>
              </a:pPr>
              <a:t>46</a:t>
            </a:fld>
            <a:endParaRPr lang="it-IT" altLang="it-IT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C24BAD-E7CA-4306-B32F-3669CEA923A9}" type="slidenum">
              <a:rPr lang="it-IT" altLang="it-IT" smtClean="0"/>
              <a:pPr>
                <a:spcBef>
                  <a:spcPct val="0"/>
                </a:spcBef>
              </a:pPr>
              <a:t>47</a:t>
            </a:fld>
            <a:endParaRPr lang="it-IT" altLang="it-IT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B1AF15-AB5E-4A45-BBCE-D7876E5C1179}" type="slidenum">
              <a:rPr lang="it-IT" altLang="it-IT" smtClean="0"/>
              <a:pPr>
                <a:spcBef>
                  <a:spcPct val="0"/>
                </a:spcBef>
              </a:pPr>
              <a:t>48</a:t>
            </a:fld>
            <a:endParaRPr lang="it-IT" altLang="it-IT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0526F5-EFF3-4EE3-B0C6-0AD95452E260}" type="slidenum">
              <a:rPr lang="it-IT" altLang="it-IT" smtClean="0"/>
              <a:pPr>
                <a:spcBef>
                  <a:spcPct val="0"/>
                </a:spcBef>
              </a:pPr>
              <a:t>49</a:t>
            </a:fld>
            <a:endParaRPr lang="it-IT" altLang="it-IT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DCFD38-4063-434D-AA66-F6A4C7D8C9C2}" type="slidenum">
              <a:rPr lang="it-IT" altLang="it-IT" smtClean="0"/>
              <a:pPr>
                <a:spcBef>
                  <a:spcPct val="0"/>
                </a:spcBef>
              </a:pPr>
              <a:t>50</a:t>
            </a:fld>
            <a:endParaRPr lang="it-IT" altLang="it-IT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E590EE-0928-4DE5-8C14-AA2F7C402860}" type="slidenum">
              <a:rPr lang="it-IT" altLang="it-IT" smtClean="0"/>
              <a:pPr>
                <a:spcBef>
                  <a:spcPct val="0"/>
                </a:spcBef>
              </a:pPr>
              <a:t>51</a:t>
            </a:fld>
            <a:endParaRPr lang="it-IT" altLang="it-IT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8991BD-80DF-4E10-A14C-26B4BF642EB0}" type="slidenum">
              <a:rPr lang="it-IT" altLang="it-IT" smtClean="0"/>
              <a:pPr>
                <a:spcBef>
                  <a:spcPct val="0"/>
                </a:spcBef>
              </a:pPr>
              <a:t>52</a:t>
            </a:fld>
            <a:endParaRPr lang="it-IT" altLang="it-IT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A1ADA-6DCC-417E-9370-2D12E496BA26}" type="slidenum">
              <a:rPr lang="it-IT" altLang="it-IT" smtClean="0"/>
              <a:pPr>
                <a:spcBef>
                  <a:spcPct val="0"/>
                </a:spcBef>
              </a:pPr>
              <a:t>53</a:t>
            </a:fld>
            <a:endParaRPr lang="it-IT" altLang="it-IT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60B170-D01D-4F98-A31E-9EC76DEBA1DD}" type="slidenum">
              <a:rPr lang="it-IT" altLang="it-IT" smtClean="0"/>
              <a:pPr>
                <a:spcBef>
                  <a:spcPct val="0"/>
                </a:spcBef>
              </a:pPr>
              <a:t>54</a:t>
            </a:fld>
            <a:endParaRPr lang="it-IT" alt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6B0563-FB18-4564-AFA4-184C6884512B}" type="slidenum">
              <a:rPr lang="it-IT" altLang="it-IT" smtClean="0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15B048-CCD9-4273-991C-B97A9852DCB5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8EA20F-0954-405E-8814-067EF8FFFB95}" type="slidenum">
              <a:rPr lang="it-IT" altLang="it-IT" smtClean="0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2BF9AF-B4E6-4B4B-A26C-C6F02F0C617A}" type="slidenum">
              <a:rPr lang="it-IT" altLang="it-IT" smtClean="0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415108-0C9D-4006-9603-B75ECBF621E0}" type="slidenum">
              <a:rPr lang="it-IT" altLang="it-IT" smtClean="0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E420-3DAF-478A-B0F2-7701FBC255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180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2C0B-38D0-4065-A8C0-E3A0FA2704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976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9C1C-3642-449C-B27D-DBA8CB1E72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02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C15B-C857-4C4C-9DE2-FAE17C6023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208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B4E1A-7C11-4A47-B69B-AE7086D670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55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BEBE2-A293-4F61-81B0-11259B0DB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73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5C80-983A-4D16-B147-452567D05A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01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7407-3104-4024-8EA0-F17175D7C7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50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5AA10-3C6A-4D55-A0ED-9CF3F12D2F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928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39D8-47D7-4658-A3BC-B936AB8224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339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0FE7-543C-4311-B2B1-B600D0897F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73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F28C24-44F6-4FF6-BA0D-CAD0FDAE5A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hyperlink" Target="http://elearning.uniparthenope.it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://elearning.uniparthenope.it/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44.emf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6.wmf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hyperlink" Target="http://elearning.uniparthenope.i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60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3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6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3.wmf"/><Relationship Id="rId1" Type="http://schemas.openxmlformats.org/officeDocument/2006/relationships/tags" Target="../tags/tag41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oleObject" Target="../embeddings/oleObject88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4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7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93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hyperlink" Target="http://elearning.uniparthenope.it/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9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0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9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1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elearning.uniparthenope.it/course/view.php?id=7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87338" y="2276475"/>
            <a:ext cx="8542337" cy="4278313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 err="1"/>
              <a:t>annual</a:t>
            </a:r>
            <a:r>
              <a:rPr lang="it-IT" altLang="it-IT" dirty="0"/>
              <a:t> Course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/>
              <a:t> Part I:  </a:t>
            </a:r>
            <a:r>
              <a:rPr lang="it-IT" altLang="it-IT" dirty="0">
                <a:solidFill>
                  <a:srgbClr val="0836B8"/>
                </a:solidFill>
              </a:rPr>
              <a:t>Data Science and </a:t>
            </a:r>
            <a:r>
              <a:rPr lang="it-IT" altLang="it-IT" dirty="0" err="1">
                <a:solidFill>
                  <a:srgbClr val="0836B8"/>
                </a:solidFill>
              </a:rPr>
              <a:t>Simulation</a:t>
            </a:r>
            <a:endParaRPr lang="it-IT" altLang="it-IT" dirty="0">
              <a:solidFill>
                <a:srgbClr val="0836B8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/>
              <a:t>		 </a:t>
            </a:r>
            <a:r>
              <a:rPr lang="it-IT" altLang="it-IT" sz="2800" dirty="0"/>
              <a:t>first </a:t>
            </a:r>
            <a:r>
              <a:rPr lang="it-IT" altLang="it-IT" sz="2800" dirty="0" err="1"/>
              <a:t>semester</a:t>
            </a:r>
            <a:endParaRPr lang="it-IT" altLang="it-IT" sz="2800" dirty="0"/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/>
              <a:t> Part II: </a:t>
            </a:r>
            <a:r>
              <a:rPr lang="it-IT" altLang="it-IT" dirty="0" err="1">
                <a:solidFill>
                  <a:srgbClr val="0836B8"/>
                </a:solidFill>
              </a:rPr>
              <a:t>Geometrical</a:t>
            </a:r>
            <a:r>
              <a:rPr lang="it-IT" altLang="it-IT" dirty="0">
                <a:solidFill>
                  <a:srgbClr val="0836B8"/>
                </a:solidFill>
              </a:rPr>
              <a:t> </a:t>
            </a:r>
            <a:r>
              <a:rPr lang="it-IT" altLang="it-IT" dirty="0" err="1">
                <a:solidFill>
                  <a:srgbClr val="0836B8"/>
                </a:solidFill>
              </a:rPr>
              <a:t>Mappings</a:t>
            </a:r>
            <a:r>
              <a:rPr lang="it-IT" altLang="it-IT" dirty="0">
                <a:solidFill>
                  <a:srgbClr val="0836B8"/>
                </a:solidFill>
              </a:rPr>
              <a:t> and 		</a:t>
            </a:r>
            <a:r>
              <a:rPr lang="it-IT" altLang="it-IT" dirty="0" err="1">
                <a:solidFill>
                  <a:srgbClr val="0836B8"/>
                </a:solidFill>
              </a:rPr>
              <a:t>Transforms</a:t>
            </a:r>
            <a:endParaRPr lang="it-IT" altLang="it-IT" dirty="0">
              <a:solidFill>
                <a:srgbClr val="0836B8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>
                <a:solidFill>
                  <a:srgbClr val="0836B8"/>
                </a:solidFill>
              </a:rPr>
              <a:t>		 </a:t>
            </a:r>
            <a:r>
              <a:rPr lang="it-IT" altLang="it-IT" sz="2800" dirty="0" err="1"/>
              <a:t>second</a:t>
            </a:r>
            <a:r>
              <a:rPr lang="it-IT" altLang="it-IT" sz="2800" dirty="0"/>
              <a:t> </a:t>
            </a:r>
            <a:r>
              <a:rPr lang="it-IT" altLang="it-IT" sz="2800" dirty="0" err="1"/>
              <a:t>semester</a:t>
            </a:r>
            <a:endParaRPr lang="it-IT" altLang="it-IT" sz="2800" dirty="0"/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/>
              <a:t> Single </a:t>
            </a:r>
            <a:r>
              <a:rPr lang="it-IT" altLang="it-IT" dirty="0" err="1"/>
              <a:t>final</a:t>
            </a:r>
            <a:r>
              <a:rPr lang="it-IT" altLang="it-IT" dirty="0"/>
              <a:t> </a:t>
            </a:r>
            <a:r>
              <a:rPr lang="it-IT" altLang="it-IT" dirty="0" err="1"/>
              <a:t>Exam</a:t>
            </a:r>
            <a:r>
              <a:rPr lang="it-IT" altLang="it-IT" dirty="0"/>
              <a:t>. </a:t>
            </a:r>
            <a:r>
              <a:rPr lang="it-IT" altLang="it-IT" sz="2400" dirty="0" err="1"/>
              <a:t>Upon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request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students</a:t>
            </a:r>
            <a:r>
              <a:rPr lang="it-IT" altLang="it-IT" sz="2400" dirty="0"/>
              <a:t> can take a test on Part 1, </a:t>
            </a:r>
            <a:r>
              <a:rPr lang="it-IT" altLang="it-IT" sz="2400" dirty="0" err="1"/>
              <a:t>at</a:t>
            </a:r>
            <a:r>
              <a:rPr lang="it-IT" altLang="it-IT" sz="2400" dirty="0"/>
              <a:t> the end of the first </a:t>
            </a:r>
            <a:r>
              <a:rPr lang="it-IT" altLang="it-IT" sz="2400" dirty="0" err="1"/>
              <a:t>semester</a:t>
            </a:r>
            <a:r>
              <a:rPr lang="it-IT" altLang="it-IT" sz="2400" dirty="0"/>
              <a:t>, and </a:t>
            </a:r>
            <a:r>
              <a:rPr lang="it-IT" altLang="it-IT" sz="2400" dirty="0" err="1"/>
              <a:t>then</a:t>
            </a:r>
            <a:r>
              <a:rPr lang="it-IT" altLang="it-IT" sz="2400" dirty="0"/>
              <a:t> a test on Part 2, </a:t>
            </a:r>
            <a:r>
              <a:rPr lang="it-IT" altLang="it-IT" sz="2400" dirty="0" err="1"/>
              <a:t>at</a:t>
            </a:r>
            <a:r>
              <a:rPr lang="it-IT" altLang="it-IT" sz="2400" dirty="0"/>
              <a:t> the end of the </a:t>
            </a:r>
            <a:r>
              <a:rPr lang="it-IT" altLang="it-IT" sz="2400" dirty="0" err="1"/>
              <a:t>second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semester</a:t>
            </a:r>
            <a:r>
              <a:rPr lang="it-IT" altLang="it-IT" sz="2400" dirty="0"/>
              <a:t> 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69875" y="1068388"/>
            <a:ext cx="5651500" cy="107791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/>
              <a:t>Prof. Giulio GIUNTA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/>
              <a:t>Prof. Mariarosaria RIZZARDI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064375" y="1052513"/>
            <a:ext cx="1765300" cy="554037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3000"/>
              <a:t>(12 CFU)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87338" y="357188"/>
            <a:ext cx="8532812" cy="64611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268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Topics - Part I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7950" y="750887"/>
            <a:ext cx="8928100" cy="26781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800"/>
              <a:t>Numerical linear algebra: norms, subspaces, projections, eigenvalues ​​/ eigenvectors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800"/>
              <a:t>QR, SVD factorizations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800"/>
              <a:t>Applications in Data Science: dimensionality reduction, data analysis and PCA, bioinformatics, semantic indexing of texts, image analysis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07950" y="3567789"/>
            <a:ext cx="8928100" cy="26781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800"/>
              <a:t>Linear Algebra and Search Engines: Google’s Page Rank Algorithm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800"/>
              <a:t>Markov Chains (CM) and random processes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800"/>
              <a:t>Probabilistic interpretation of the Page Rank algorithm with CM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800"/>
              <a:t>CM in Data Science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11188" y="774700"/>
            <a:ext cx="8280400" cy="9540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Solving non-linear systems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Newton’s and fixed point methods</a:t>
            </a:r>
            <a:endParaRPr lang="it-IT" altLang="it-IT" sz="2800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03250" y="1882775"/>
            <a:ext cx="8280400" cy="310854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Calculation of maxima and minima of functions of several variables, with hints to problems with constraints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Gradient Descent methods and Stochastic Gradient Descent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Newton’s and Newton’s like methods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Applications to data analysis and modeling</a:t>
            </a:r>
            <a:endParaRPr lang="it-IT" altLang="it-IT" sz="280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11560" y="5229200"/>
            <a:ext cx="8281987" cy="5222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3D graphics in Matlab</a:t>
            </a: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0"/>
            <a:ext cx="268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Topics - Part I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23528" y="836712"/>
            <a:ext cx="8280920" cy="2677656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Computing derivatives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Finite differences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Automatic differentiation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800" dirty="0"/>
              <a:t>Numerical resolution of ODE: initial value problems, boundary value problems, with application to  COVID-19 epidemic model</a:t>
            </a:r>
            <a:endParaRPr lang="it-IT" altLang="it-IT" sz="2800" dirty="0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0" y="0"/>
            <a:ext cx="268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Topics - Part I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497887" cy="18161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it-IT" altLang="it-IT" sz="2800" dirty="0" err="1"/>
              <a:t>Spaces</a:t>
            </a:r>
            <a:r>
              <a:rPr lang="it-IT" altLang="it-IT" sz="2800" dirty="0"/>
              <a:t> and </a:t>
            </a:r>
            <a:r>
              <a:rPr lang="it-IT" altLang="it-IT" sz="2800" dirty="0" err="1"/>
              <a:t>Transformations</a:t>
            </a:r>
            <a:endParaRPr lang="it-IT" altLang="it-IT" sz="2800" dirty="0"/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800" dirty="0"/>
              <a:t>In-</a:t>
            </a:r>
            <a:r>
              <a:rPr lang="it-IT" altLang="it-IT" sz="2800" dirty="0" err="1"/>
              <a:t>depth</a:t>
            </a:r>
            <a:r>
              <a:rPr lang="it-IT" altLang="it-IT" sz="2800" dirty="0"/>
              <a:t> </a:t>
            </a:r>
            <a:r>
              <a:rPr lang="it-IT" altLang="it-IT" sz="2800" dirty="0" err="1"/>
              <a:t>study</a:t>
            </a:r>
            <a:r>
              <a:rPr lang="it-IT" altLang="it-IT" sz="2800" dirty="0"/>
              <a:t> on </a:t>
            </a:r>
            <a:r>
              <a:rPr lang="it-IT" altLang="it-IT" sz="2800" dirty="0" err="1"/>
              <a:t>eigenvalues</a:t>
            </a:r>
            <a:r>
              <a:rPr lang="it-IT" altLang="it-IT" sz="2800" dirty="0"/>
              <a:t> ​​and </a:t>
            </a:r>
            <a:r>
              <a:rPr lang="it-IT" altLang="it-IT" sz="2800" dirty="0" err="1"/>
              <a:t>autobvectors</a:t>
            </a:r>
            <a:endParaRPr lang="it-IT" altLang="it-IT" sz="2800" dirty="0"/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800" dirty="0" err="1"/>
              <a:t>Conformal</a:t>
            </a:r>
            <a:r>
              <a:rPr lang="it-IT" altLang="it-IT" sz="2800" dirty="0"/>
              <a:t> </a:t>
            </a:r>
            <a:r>
              <a:rPr lang="it-IT" altLang="it-IT" sz="2800" dirty="0" err="1"/>
              <a:t>transformations</a:t>
            </a:r>
            <a:endParaRPr lang="it-IT" altLang="it-IT" sz="2800" dirty="0"/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800" dirty="0"/>
              <a:t>Applications to </a:t>
            </a:r>
            <a:r>
              <a:rPr lang="it-IT" altLang="it-IT" sz="2800" dirty="0" err="1"/>
              <a:t>computational</a:t>
            </a:r>
            <a:r>
              <a:rPr lang="it-IT" altLang="it-IT" sz="2800" dirty="0"/>
              <a:t> </a:t>
            </a:r>
            <a:r>
              <a:rPr lang="it-IT" altLang="it-IT" sz="2800" dirty="0" err="1"/>
              <a:t>graphics</a:t>
            </a:r>
            <a:endParaRPr lang="it-IT" altLang="it-IT" sz="2800" dirty="0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28625" y="2549525"/>
            <a:ext cx="8464550" cy="18161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it-IT" sz="2800" dirty="0"/>
              <a:t>Least squares approximation in the continuous case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it-IT" sz="2800" dirty="0"/>
              <a:t>Non-linear least squares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it-IT" sz="2800" dirty="0"/>
              <a:t>Applications to modeling</a:t>
            </a:r>
            <a:endParaRPr lang="it-IT" altLang="it-IT" sz="2800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8625" y="4537075"/>
            <a:ext cx="8464550" cy="22463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it-IT" sz="2800" dirty="0"/>
              <a:t>Insights on the Fourier Transform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it-IT" sz="2800" dirty="0"/>
              <a:t>Transform 1D and 2D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it-IT" sz="2800" dirty="0"/>
              <a:t>FFT algorithms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it-IT" sz="2800" dirty="0"/>
              <a:t>Application to the processing of sounds and images</a:t>
            </a:r>
            <a:endParaRPr lang="it-IT" altLang="it-IT" sz="2800" b="1" dirty="0">
              <a:solidFill>
                <a:srgbClr val="FF0000"/>
              </a:solidFill>
            </a:endParaRPr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0" y="0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Topics - Part II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484438" y="504825"/>
            <a:ext cx="2344737" cy="5238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800" dirty="0"/>
              <a:t>Lab in </a:t>
            </a:r>
            <a:r>
              <a:rPr lang="it-IT" altLang="it-IT" sz="2800" dirty="0" err="1"/>
              <a:t>Matlab</a:t>
            </a:r>
            <a:endParaRPr lang="it-IT" altLang="it-IT" sz="2800" dirty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07950" y="1366838"/>
            <a:ext cx="8712200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/>
              <a:t>Teaching material downloadable from the e-learning platform (and also from Teams)</a:t>
            </a:r>
            <a:endParaRPr lang="it-IT" altLang="it-IT" sz="2800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68313" y="2535238"/>
            <a:ext cx="7920037" cy="523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ONLINE Tutorial 0.0 Matlab Basic and LA Basic</a:t>
            </a:r>
          </a:p>
        </p:txBody>
      </p:sp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468313" y="3287713"/>
            <a:ext cx="7920037" cy="5222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Matlab programs from NCM book</a:t>
            </a:r>
          </a:p>
        </p:txBody>
      </p:sp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468313" y="3986213"/>
            <a:ext cx="7920037" cy="523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Matlab programs developed during the course</a:t>
            </a:r>
          </a:p>
        </p:txBody>
      </p:sp>
      <p:sp>
        <p:nvSpPr>
          <p:cNvPr id="29703" name="Text Box 2"/>
          <p:cNvSpPr txBox="1">
            <a:spLocks noChangeArrowheads="1"/>
          </p:cNvSpPr>
          <p:nvPr/>
        </p:nvSpPr>
        <p:spPr bwMode="auto">
          <a:xfrm>
            <a:off x="468313" y="4754563"/>
            <a:ext cx="7920037" cy="523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ONLINE Tutorials (Matlab Live Scripts)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713" y="585788"/>
            <a:ext cx="5262562" cy="6461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715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dirty="0" err="1">
                <a:latin typeface="Arial" charset="0"/>
                <a:ea typeface="+mn-ea"/>
              </a:rPr>
              <a:t>Recap</a:t>
            </a:r>
            <a:r>
              <a:rPr lang="it-IT" sz="3600" dirty="0">
                <a:latin typeface="Arial" charset="0"/>
                <a:ea typeface="+mn-ea"/>
              </a:rPr>
              <a:t> of Linear Algebra </a:t>
            </a:r>
          </a:p>
        </p:txBody>
      </p:sp>
      <p:sp>
        <p:nvSpPr>
          <p:cNvPr id="31747" name="CasellaDiTesto 4"/>
          <p:cNvSpPr txBox="1">
            <a:spLocks noChangeArrowheads="1"/>
          </p:cNvSpPr>
          <p:nvPr/>
        </p:nvSpPr>
        <p:spPr bwMode="auto">
          <a:xfrm>
            <a:off x="684213" y="1916113"/>
            <a:ext cx="571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…. with review of basic Matlab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713" y="585788"/>
            <a:ext cx="5262562" cy="6461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715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dirty="0" err="1">
                <a:latin typeface="Arial" charset="0"/>
                <a:ea typeface="+mn-ea"/>
              </a:rPr>
              <a:t>Recap</a:t>
            </a:r>
            <a:r>
              <a:rPr lang="it-IT" sz="3600" dirty="0">
                <a:latin typeface="Arial" charset="0"/>
                <a:ea typeface="+mn-ea"/>
              </a:rPr>
              <a:t> of Linear Algebra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0BEB2A-8F84-E87B-D868-C01586DD2A48}"/>
              </a:ext>
            </a:extLst>
          </p:cNvPr>
          <p:cNvSpPr txBox="1"/>
          <p:nvPr/>
        </p:nvSpPr>
        <p:spPr>
          <a:xfrm>
            <a:off x="179512" y="1628800"/>
            <a:ext cx="79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venir Black" panose="02000503020000020003"/>
              </a:rPr>
              <a:t>introductory statement: </a:t>
            </a:r>
            <a:r>
              <a:rPr lang="en-US" sz="2400" b="1" dirty="0">
                <a:latin typeface="Avenir Black" panose="02000503020000020003"/>
              </a:rPr>
              <a:t>why vectors are so important</a:t>
            </a:r>
            <a:r>
              <a:rPr lang="en-US" sz="2400" dirty="0">
                <a:latin typeface="Avenir Black" panose="02000503020000020003"/>
              </a:rPr>
              <a:t>?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E48B11-D230-8738-5B92-8A911872371C}"/>
              </a:ext>
            </a:extLst>
          </p:cNvPr>
          <p:cNvSpPr txBox="1"/>
          <p:nvPr/>
        </p:nvSpPr>
        <p:spPr>
          <a:xfrm>
            <a:off x="323528" y="2276872"/>
            <a:ext cx="86409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mathematical</a:t>
            </a:r>
            <a:r>
              <a:rPr lang="it-IT" dirty="0"/>
              <a:t> concept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represents</a:t>
            </a:r>
            <a:r>
              <a:rPr lang="it-IT" dirty="0"/>
              <a:t> a </a:t>
            </a:r>
            <a:r>
              <a:rPr lang="it-IT" dirty="0" err="1"/>
              <a:t>quantity</a:t>
            </a:r>
            <a:r>
              <a:rPr lang="it-IT" dirty="0"/>
              <a:t> or </a:t>
            </a:r>
            <a:r>
              <a:rPr lang="it-IT" dirty="0" err="1"/>
              <a:t>object</a:t>
            </a:r>
            <a:r>
              <a:rPr lang="it-IT" dirty="0"/>
              <a:t> in a multi-</a:t>
            </a:r>
            <a:r>
              <a:rPr lang="it-IT" dirty="0" err="1"/>
              <a:t>dimensional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represent</a:t>
            </a:r>
            <a:r>
              <a:rPr lang="it-IT" dirty="0"/>
              <a:t> </a:t>
            </a: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of data,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documents</a:t>
            </a:r>
            <a:r>
              <a:rPr lang="it-IT" dirty="0"/>
              <a:t>, human </a:t>
            </a:r>
            <a:r>
              <a:rPr lang="it-IT" dirty="0" err="1"/>
              <a:t>behaviors</a:t>
            </a:r>
            <a:r>
              <a:rPr lang="it-IT" dirty="0"/>
              <a:t>, and images, </a:t>
            </a:r>
            <a:r>
              <a:rPr lang="it-IT" dirty="0" err="1"/>
              <a:t>allowing</a:t>
            </a:r>
            <a:r>
              <a:rPr lang="it-IT" dirty="0"/>
              <a:t> for quantitative </a:t>
            </a:r>
            <a:r>
              <a:rPr lang="it-IT" dirty="0" err="1"/>
              <a:t>evaluation</a:t>
            </a:r>
            <a:r>
              <a:rPr lang="it-IT" dirty="0"/>
              <a:t> of </a:t>
            </a:r>
            <a:r>
              <a:rPr lang="it-IT" dirty="0" err="1"/>
              <a:t>similarity</a:t>
            </a:r>
            <a:r>
              <a:rPr lang="it-IT" dirty="0"/>
              <a:t> and </a:t>
            </a:r>
            <a:r>
              <a:rPr lang="it-IT" dirty="0" err="1"/>
              <a:t>commonalities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them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 err="1">
                <a:solidFill>
                  <a:srgbClr val="0033CC"/>
                </a:solidFill>
              </a:rPr>
              <a:t>Document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representation</a:t>
            </a:r>
            <a:r>
              <a:rPr lang="it-IT" dirty="0">
                <a:solidFill>
                  <a:srgbClr val="0033CC"/>
                </a:solidFill>
              </a:rPr>
              <a:t>: </a:t>
            </a:r>
            <a:r>
              <a:rPr lang="it-IT" dirty="0" err="1"/>
              <a:t>vectors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create text models </a:t>
            </a:r>
            <a:r>
              <a:rPr lang="it-IT" dirty="0" err="1"/>
              <a:t>based</a:t>
            </a:r>
            <a:r>
              <a:rPr lang="it-IT" dirty="0"/>
              <a:t> on word frequencies or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attributes</a:t>
            </a:r>
            <a:r>
              <a:rPr lang="it-IT" dirty="0"/>
              <a:t>. For </a:t>
            </a:r>
            <a:r>
              <a:rPr lang="it-IT" dirty="0" err="1"/>
              <a:t>example</a:t>
            </a:r>
            <a:r>
              <a:rPr lang="it-IT" dirty="0"/>
              <a:t>, a </a:t>
            </a:r>
            <a:r>
              <a:rPr lang="it-IT" dirty="0" err="1"/>
              <a:t>vector</a:t>
            </a:r>
            <a:r>
              <a:rPr lang="it-IT" dirty="0"/>
              <a:t> can be </a:t>
            </a:r>
            <a:r>
              <a:rPr lang="it-IT" dirty="0" err="1"/>
              <a:t>constructed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represents</a:t>
            </a:r>
            <a:r>
              <a:rPr lang="it-IT" dirty="0"/>
              <a:t> a word in the </a:t>
            </a:r>
            <a:r>
              <a:rPr lang="it-IT" dirty="0" err="1"/>
              <a:t>vocabulary</a:t>
            </a:r>
            <a:r>
              <a:rPr lang="it-IT" dirty="0"/>
              <a:t>, and the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frequency of </a:t>
            </a:r>
            <a:r>
              <a:rPr lang="it-IT" dirty="0" err="1"/>
              <a:t>that</a:t>
            </a:r>
            <a:r>
              <a:rPr lang="it-IT" dirty="0"/>
              <a:t> word in the </a:t>
            </a:r>
            <a:r>
              <a:rPr lang="it-IT" dirty="0" err="1"/>
              <a:t>document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>
                <a:solidFill>
                  <a:srgbClr val="0033CC"/>
                </a:solidFill>
              </a:rPr>
              <a:t>Human </a:t>
            </a:r>
            <a:r>
              <a:rPr lang="it-IT" dirty="0" err="1">
                <a:solidFill>
                  <a:srgbClr val="0033CC"/>
                </a:solidFill>
              </a:rPr>
              <a:t>behaviors</a:t>
            </a:r>
            <a:r>
              <a:rPr lang="it-IT" dirty="0">
                <a:solidFill>
                  <a:srgbClr val="0033CC"/>
                </a:solidFill>
              </a:rPr>
              <a:t>: </a:t>
            </a:r>
            <a:r>
              <a:rPr lang="it-IT" dirty="0" err="1"/>
              <a:t>vectors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represent</a:t>
            </a:r>
            <a:r>
              <a:rPr lang="it-IT" dirty="0"/>
              <a:t> actions, </a:t>
            </a:r>
            <a:r>
              <a:rPr lang="it-IT" dirty="0" err="1"/>
              <a:t>preferences</a:t>
            </a:r>
            <a:r>
              <a:rPr lang="it-IT" dirty="0"/>
              <a:t>, or </a:t>
            </a:r>
            <a:r>
              <a:rPr lang="it-IT" dirty="0" err="1"/>
              <a:t>characteristic</a:t>
            </a:r>
            <a:r>
              <a:rPr lang="it-IT" dirty="0"/>
              <a:t> traits of a </a:t>
            </a:r>
            <a:r>
              <a:rPr lang="it-IT" dirty="0" err="1"/>
              <a:t>person</a:t>
            </a:r>
            <a:r>
              <a:rPr lang="it-IT" dirty="0"/>
              <a:t>. For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vectors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represent</a:t>
            </a:r>
            <a:r>
              <a:rPr lang="it-IT" dirty="0"/>
              <a:t> a </a:t>
            </a:r>
            <a:r>
              <a:rPr lang="it-IT" dirty="0" err="1"/>
              <a:t>person's</a:t>
            </a:r>
            <a:r>
              <a:rPr lang="it-IT" dirty="0"/>
              <a:t> musical </a:t>
            </a:r>
            <a:r>
              <a:rPr lang="it-IT" dirty="0" err="1"/>
              <a:t>preferences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represents</a:t>
            </a:r>
            <a:r>
              <a:rPr lang="it-IT" dirty="0"/>
              <a:t> a music </a:t>
            </a:r>
            <a:r>
              <a:rPr lang="it-IT" dirty="0" err="1"/>
              <a:t>genre</a:t>
            </a:r>
            <a:r>
              <a:rPr lang="it-IT" dirty="0"/>
              <a:t>, and the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indicates</a:t>
            </a:r>
            <a:r>
              <a:rPr lang="it-IT" dirty="0"/>
              <a:t> the </a:t>
            </a:r>
            <a:r>
              <a:rPr lang="it-IT" dirty="0" err="1"/>
              <a:t>interest</a:t>
            </a:r>
            <a:r>
              <a:rPr lang="it-IT" dirty="0"/>
              <a:t> or </a:t>
            </a:r>
            <a:r>
              <a:rPr lang="it-IT" dirty="0" err="1"/>
              <a:t>preference</a:t>
            </a:r>
            <a:r>
              <a:rPr lang="it-IT" dirty="0"/>
              <a:t> for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genre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999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713" y="585788"/>
            <a:ext cx="5262562" cy="6461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715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dirty="0" err="1">
                <a:latin typeface="Arial" charset="0"/>
                <a:ea typeface="+mn-ea"/>
              </a:rPr>
              <a:t>Recap</a:t>
            </a:r>
            <a:r>
              <a:rPr lang="it-IT" sz="3600" dirty="0">
                <a:latin typeface="Arial" charset="0"/>
                <a:ea typeface="+mn-ea"/>
              </a:rPr>
              <a:t> of Linear Algebra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0BEB2A-8F84-E87B-D868-C01586DD2A48}"/>
              </a:ext>
            </a:extLst>
          </p:cNvPr>
          <p:cNvSpPr txBox="1"/>
          <p:nvPr/>
        </p:nvSpPr>
        <p:spPr>
          <a:xfrm>
            <a:off x="179512" y="1628800"/>
            <a:ext cx="79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venir Black" panose="02000503020000020003"/>
              </a:rPr>
              <a:t>introductory statement: </a:t>
            </a:r>
            <a:r>
              <a:rPr lang="en-US" sz="2400" b="1" dirty="0">
                <a:latin typeface="Avenir Black" panose="02000503020000020003"/>
              </a:rPr>
              <a:t>why vectors are so important</a:t>
            </a:r>
            <a:r>
              <a:rPr lang="en-US" sz="2400" dirty="0">
                <a:latin typeface="Avenir Black" panose="02000503020000020003"/>
              </a:rPr>
              <a:t>?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E48B11-D230-8738-5B92-8A911872371C}"/>
              </a:ext>
            </a:extLst>
          </p:cNvPr>
          <p:cNvSpPr txBox="1"/>
          <p:nvPr/>
        </p:nvSpPr>
        <p:spPr>
          <a:xfrm>
            <a:off x="323528" y="2276872"/>
            <a:ext cx="8640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33CC"/>
                </a:solidFill>
              </a:rPr>
              <a:t>Images: </a:t>
            </a:r>
            <a:r>
              <a:rPr lang="it-IT" dirty="0" err="1"/>
              <a:t>vectors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represent</a:t>
            </a:r>
            <a:r>
              <a:rPr lang="it-IT" dirty="0"/>
              <a:t> the visual features of an image or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pixel of an image (</a:t>
            </a:r>
            <a:r>
              <a:rPr lang="it-IT" dirty="0" err="1"/>
              <a:t>raster</a:t>
            </a:r>
            <a:r>
              <a:rPr lang="it-IT" dirty="0"/>
              <a:t>). Image </a:t>
            </a:r>
            <a:r>
              <a:rPr lang="it-IT" dirty="0" err="1"/>
              <a:t>analysis</a:t>
            </a:r>
            <a:r>
              <a:rPr lang="it-IT" dirty="0"/>
              <a:t> can </a:t>
            </a:r>
            <a:r>
              <a:rPr lang="it-IT" dirty="0" err="1"/>
              <a:t>extract</a:t>
            </a:r>
            <a:r>
              <a:rPr lang="it-IT" dirty="0"/>
              <a:t> </a:t>
            </a: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attributes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color, </a:t>
            </a:r>
            <a:r>
              <a:rPr lang="it-IT" dirty="0" err="1"/>
              <a:t>shape</a:t>
            </a:r>
            <a:r>
              <a:rPr lang="it-IT" dirty="0"/>
              <a:t>, texture, and </a:t>
            </a:r>
            <a:r>
              <a:rPr lang="it-IT" dirty="0" err="1"/>
              <a:t>object</a:t>
            </a:r>
            <a:r>
              <a:rPr lang="it-IT" dirty="0"/>
              <a:t> </a:t>
            </a:r>
            <a:r>
              <a:rPr lang="it-IT" dirty="0" err="1"/>
              <a:t>arrangements</a:t>
            </a:r>
            <a:r>
              <a:rPr lang="it-IT" dirty="0"/>
              <a:t> in the image.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attributes</a:t>
            </a:r>
            <a:r>
              <a:rPr lang="it-IT" dirty="0"/>
              <a:t> can be </a:t>
            </a:r>
            <a:r>
              <a:rPr lang="it-IT" dirty="0" err="1"/>
              <a:t>represented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vector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corresponds</a:t>
            </a:r>
            <a:r>
              <a:rPr lang="it-IT" dirty="0"/>
              <a:t> to an </a:t>
            </a:r>
            <a:r>
              <a:rPr lang="it-IT" dirty="0" err="1"/>
              <a:t>attribute</a:t>
            </a:r>
            <a:r>
              <a:rPr lang="it-IT" dirty="0"/>
              <a:t>, and the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indicates</a:t>
            </a:r>
            <a:r>
              <a:rPr lang="it-IT" dirty="0"/>
              <a:t> the </a:t>
            </a:r>
            <a:r>
              <a:rPr lang="it-IT" dirty="0" err="1"/>
              <a:t>intensity</a:t>
            </a:r>
            <a:r>
              <a:rPr lang="it-IT" dirty="0"/>
              <a:t> or </a:t>
            </a:r>
            <a:r>
              <a:rPr lang="it-IT" dirty="0" err="1"/>
              <a:t>presence</a:t>
            </a:r>
            <a:r>
              <a:rPr lang="it-IT" dirty="0"/>
              <a:t> of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attribute</a:t>
            </a:r>
            <a:r>
              <a:rPr lang="it-IT" dirty="0"/>
              <a:t> in the image</a:t>
            </a:r>
          </a:p>
        </p:txBody>
      </p:sp>
    </p:spTree>
    <p:extLst>
      <p:ext uri="{BB962C8B-B14F-4D97-AF65-F5344CB8AC3E}">
        <p14:creationId xmlns:p14="http://schemas.microsoft.com/office/powerpoint/2010/main" val="170404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713" y="585788"/>
            <a:ext cx="5262562" cy="6461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715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dirty="0" err="1">
                <a:latin typeface="Arial" charset="0"/>
                <a:ea typeface="+mn-ea"/>
              </a:rPr>
              <a:t>Recap</a:t>
            </a:r>
            <a:r>
              <a:rPr lang="it-IT" sz="3600" dirty="0">
                <a:latin typeface="Arial" charset="0"/>
                <a:ea typeface="+mn-ea"/>
              </a:rPr>
              <a:t> of Linear Algebra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E48B11-D230-8738-5B92-8A911872371C}"/>
              </a:ext>
            </a:extLst>
          </p:cNvPr>
          <p:cNvSpPr txBox="1"/>
          <p:nvPr/>
        </p:nvSpPr>
        <p:spPr>
          <a:xfrm>
            <a:off x="179512" y="1488423"/>
            <a:ext cx="8640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vectors can be used to create </a:t>
            </a:r>
            <a:r>
              <a:rPr lang="en-US" b="1" dirty="0"/>
              <a:t>buyer profiles</a:t>
            </a:r>
            <a:r>
              <a:rPr lang="en-US" dirty="0"/>
              <a:t>. In the field of marketing and consumer analysis, vectors can represent the characteristics, preferences, and behaviors of buyers. These vectors can be created using different dimensions, such as: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33CC"/>
                </a:solidFill>
              </a:rPr>
              <a:t>Demographics: </a:t>
            </a:r>
            <a:r>
              <a:rPr lang="en-US" dirty="0"/>
              <a:t>vectors can include demographic attributes such as age, gender, income, geographic location, marital status, and more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33CC"/>
                </a:solidFill>
              </a:rPr>
              <a:t>Purchase preferences: </a:t>
            </a:r>
            <a:r>
              <a:rPr lang="en-US" dirty="0"/>
              <a:t>vectors can represent buyers' purchase preferences, such as preferred product categories, favorite brands, preferred purchase channels (online or physical stores), price sensitivity level, and so on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33CC"/>
                </a:solidFill>
              </a:rPr>
              <a:t>Online behavior: </a:t>
            </a:r>
            <a:r>
              <a:rPr lang="en-US" dirty="0"/>
              <a:t>vectors can be created using digital data like social media interactions, past online purchases, online searches, ad clicks, and other online activities. This data can be used to create a behavioral profile of buyers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33CC"/>
                </a:solidFill>
              </a:rPr>
              <a:t>Feedback and reviews: </a:t>
            </a:r>
            <a:r>
              <a:rPr lang="en-US" dirty="0"/>
              <a:t>vectors can incorporate information derived from product reviews or buyer feedback. For example, ratings and opinions expressed by buyers can be represented as attributes within the vectors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47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713" y="585788"/>
            <a:ext cx="5262562" cy="6461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715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dirty="0" err="1">
                <a:latin typeface="Arial" charset="0"/>
                <a:ea typeface="+mn-ea"/>
              </a:rPr>
              <a:t>Recap</a:t>
            </a:r>
            <a:r>
              <a:rPr lang="it-IT" sz="3600" dirty="0">
                <a:latin typeface="Arial" charset="0"/>
                <a:ea typeface="+mn-ea"/>
              </a:rPr>
              <a:t> of Linear Algebra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E48B11-D230-8738-5B92-8A911872371C}"/>
              </a:ext>
            </a:extLst>
          </p:cNvPr>
          <p:cNvSpPr txBox="1"/>
          <p:nvPr/>
        </p:nvSpPr>
        <p:spPr>
          <a:xfrm>
            <a:off x="179512" y="1700808"/>
            <a:ext cx="86409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Once buyer profile vectors are created, they can be used for various purposes, such as: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33CC"/>
                </a:solidFill>
              </a:rPr>
              <a:t>Market segmentation: </a:t>
            </a:r>
            <a:r>
              <a:rPr lang="en-US" dirty="0"/>
              <a:t>vectors can be used to group buyers into homogeneous segments based on their common characteristics and preferences. This can help develop targeted marketing strategies for each segment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33CC"/>
                </a:solidFill>
              </a:rPr>
              <a:t>Personalized recommendations:</a:t>
            </a:r>
            <a:r>
              <a:rPr lang="en-US" dirty="0"/>
              <a:t> buyer profile vectors can be used to generate personalized recommendations of products or services. By relying on similar buyer profile vectors, products or offers that may interest a specific buyer can be suggested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33CC"/>
                </a:solidFill>
              </a:rPr>
              <a:t>Future behavior prediction: </a:t>
            </a:r>
            <a:r>
              <a:rPr lang="en-US" dirty="0"/>
              <a:t>analysis of buyer profile vectors can contribute to predicting future buyer behavior, such as the likelihood of purchasing certain products, brand loyalty, or participation in loyalty programs</a:t>
            </a:r>
          </a:p>
        </p:txBody>
      </p:sp>
    </p:spTree>
    <p:extLst>
      <p:ext uri="{BB962C8B-B14F-4D97-AF65-F5344CB8AC3E}">
        <p14:creationId xmlns:p14="http://schemas.microsoft.com/office/powerpoint/2010/main" val="36395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611188" y="1052513"/>
            <a:ext cx="8047037" cy="83026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Giulio GIUNTA 	giulio.giunta@uniparthenope.it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Mariarosaria RIZZARDI  rizzardi@uniparthenope.it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87338" y="357188"/>
            <a:ext cx="8532812" cy="64611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-19050" y="1955800"/>
            <a:ext cx="9145588" cy="10144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e-learning platform: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bg1"/>
                </a:solidFill>
                <a:latin typeface="Courier New" panose="02070309020205020404" pitchFamily="49" charset="0"/>
                <a:hlinkClick r:id="rId4"/>
              </a:rPr>
              <a:t>http://elearning.uniparthenope.it</a:t>
            </a:r>
            <a:endParaRPr lang="it-IT" altLang="it-IT" b="1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287338" y="508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it-IT" altLang="it-IT" sz="1800"/>
            </a:br>
            <a:endParaRPr lang="it-IT" altLang="it-IT" sz="1800"/>
          </a:p>
        </p:txBody>
      </p:sp>
      <p:pic>
        <p:nvPicPr>
          <p:cNvPr id="512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970213"/>
            <a:ext cx="61198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692275" y="5805488"/>
            <a:ext cx="2663825" cy="144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2627313" y="908050"/>
          <a:ext cx="25923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279279" progId="Equation.DSMT4">
                  <p:embed/>
                </p:oleObj>
              </mc:Choice>
              <mc:Fallback>
                <p:oleObj name="Equation" r:id="rId4" imgW="761669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908050"/>
                        <a:ext cx="2592387" cy="9493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21"/>
          <p:cNvSpPr txBox="1">
            <a:spLocks noChangeArrowheads="1"/>
          </p:cNvSpPr>
          <p:nvPr/>
        </p:nvSpPr>
        <p:spPr bwMode="auto">
          <a:xfrm>
            <a:off x="323850" y="260350"/>
            <a:ext cx="4006850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scalar (or inner) product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365750" y="476250"/>
            <a:ext cx="3240088" cy="1728788"/>
            <a:chOff x="3380" y="300"/>
            <a:chExt cx="2041" cy="1089"/>
          </a:xfrm>
        </p:grpSpPr>
        <p:sp>
          <p:nvSpPr>
            <p:cNvPr id="32779" name="Rectangle 24"/>
            <p:cNvSpPr>
              <a:spLocks noChangeArrowheads="1"/>
            </p:cNvSpPr>
            <p:nvPr/>
          </p:nvSpPr>
          <p:spPr bwMode="auto">
            <a:xfrm>
              <a:off x="5148" y="572"/>
              <a:ext cx="273" cy="22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0" name="Text Box 25"/>
            <p:cNvSpPr txBox="1">
              <a:spLocks noChangeArrowheads="1"/>
            </p:cNvSpPr>
            <p:nvPr/>
          </p:nvSpPr>
          <p:spPr bwMode="auto">
            <a:xfrm>
              <a:off x="4876" y="526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/>
                <a:t>=</a:t>
              </a:r>
            </a:p>
          </p:txBody>
        </p:sp>
        <p:sp>
          <p:nvSpPr>
            <p:cNvPr id="32781" name="Rectangle 27"/>
            <p:cNvSpPr>
              <a:spLocks noChangeArrowheads="1"/>
            </p:cNvSpPr>
            <p:nvPr/>
          </p:nvSpPr>
          <p:spPr bwMode="auto">
            <a:xfrm>
              <a:off x="4604" y="300"/>
              <a:ext cx="227" cy="108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2" name="Rectangle 29"/>
            <p:cNvSpPr>
              <a:spLocks noChangeArrowheads="1"/>
            </p:cNvSpPr>
            <p:nvPr/>
          </p:nvSpPr>
          <p:spPr bwMode="auto">
            <a:xfrm>
              <a:off x="3380" y="300"/>
              <a:ext cx="1134" cy="22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3922713" y="3644900"/>
          <a:ext cx="4416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3644900"/>
                        <a:ext cx="4416425" cy="9366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2" name="Object 34"/>
          <p:cNvGraphicFramePr>
            <a:graphicFrameLocks noChangeAspect="1"/>
          </p:cNvGraphicFramePr>
          <p:nvPr/>
        </p:nvGraphicFramePr>
        <p:xfrm>
          <a:off x="3922713" y="4797425"/>
          <a:ext cx="44164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254000" progId="Equation.DSMT4">
                  <p:embed/>
                </p:oleObj>
              </mc:Choice>
              <mc:Fallback>
                <p:oleObj name="Equation" r:id="rId8" imgW="1371600" imgH="2540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4797425"/>
                        <a:ext cx="4416425" cy="85248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3" name="Object 35"/>
          <p:cNvGraphicFramePr>
            <a:graphicFrameLocks noChangeAspect="1"/>
          </p:cNvGraphicFramePr>
          <p:nvPr/>
        </p:nvGraphicFramePr>
        <p:xfrm>
          <a:off x="4356100" y="5805488"/>
          <a:ext cx="33940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100" imgH="228600" progId="Equation.DSMT4">
                  <p:embed/>
                </p:oleObj>
              </mc:Choice>
              <mc:Fallback>
                <p:oleObj name="Equation" r:id="rId10" imgW="10541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805488"/>
                        <a:ext cx="3394075" cy="7667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214313" y="3716338"/>
            <a:ext cx="1706562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2"/>
                </a:solidFill>
              </a:rPr>
              <a:t>bilinearity</a:t>
            </a:r>
          </a:p>
        </p:txBody>
      </p:sp>
      <p:graphicFrame>
        <p:nvGraphicFramePr>
          <p:cNvPr id="32777" name="Object 38"/>
          <p:cNvGraphicFramePr>
            <a:graphicFrameLocks noChangeAspect="1"/>
          </p:cNvGraphicFramePr>
          <p:nvPr/>
        </p:nvGraphicFramePr>
        <p:xfrm>
          <a:off x="2339975" y="1989138"/>
          <a:ext cx="28956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531" imgH="431613" progId="Equation.DSMT4">
                  <p:embed/>
                </p:oleObj>
              </mc:Choice>
              <mc:Fallback>
                <p:oleObj name="Equation" r:id="rId12" imgW="850531" imgH="431613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989138"/>
                        <a:ext cx="2895600" cy="14668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468313" y="5734050"/>
            <a:ext cx="1219200" cy="636588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x</a:t>
            </a:r>
            <a:r>
              <a:rPr lang="ja-JP" altLang="it-IT" b="1">
                <a:latin typeface="Courier New" panose="02070309020205020404" pitchFamily="49" charset="0"/>
              </a:rPr>
              <a:t>’</a:t>
            </a:r>
            <a:r>
              <a:rPr lang="it-IT" altLang="ja-JP" b="1">
                <a:latin typeface="Courier New" panose="02070309020205020404" pitchFamily="49" charset="0"/>
              </a:rPr>
              <a:t>*y</a:t>
            </a:r>
            <a:endParaRPr lang="it-IT" altLang="it-IT" b="1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4" grpId="0" animBg="1"/>
      <p:bldP spid="123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8"/>
          <p:cNvGraphicFramePr>
            <a:graphicFrameLocks noChangeAspect="1"/>
          </p:cNvGraphicFramePr>
          <p:nvPr/>
        </p:nvGraphicFramePr>
        <p:xfrm>
          <a:off x="1403350" y="1341438"/>
          <a:ext cx="8175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90" imgH="228501" progId="Equation.DSMT4">
                  <p:embed/>
                </p:oleObj>
              </mc:Choice>
              <mc:Fallback>
                <p:oleObj name="Equation" r:id="rId4" imgW="253890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341438"/>
                        <a:ext cx="817563" cy="73501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323850" y="155575"/>
            <a:ext cx="4344988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outer (or external) product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22713" y="836613"/>
            <a:ext cx="4105275" cy="1728787"/>
            <a:chOff x="2471" y="527"/>
            <a:chExt cx="2586" cy="1089"/>
          </a:xfrm>
        </p:grpSpPr>
        <p:sp>
          <p:nvSpPr>
            <p:cNvPr id="34824" name="Rectangle 3"/>
            <p:cNvSpPr>
              <a:spLocks noChangeArrowheads="1"/>
            </p:cNvSpPr>
            <p:nvPr/>
          </p:nvSpPr>
          <p:spPr bwMode="auto">
            <a:xfrm>
              <a:off x="2471" y="527"/>
              <a:ext cx="227" cy="108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2834" y="527"/>
              <a:ext cx="817" cy="227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4826" name="Text Box 12"/>
            <p:cNvSpPr txBox="1">
              <a:spLocks noChangeArrowheads="1"/>
            </p:cNvSpPr>
            <p:nvPr/>
          </p:nvSpPr>
          <p:spPr bwMode="auto">
            <a:xfrm>
              <a:off x="3742" y="93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/>
                <a:t>=</a:t>
              </a:r>
            </a:p>
          </p:txBody>
        </p:sp>
        <p:sp>
          <p:nvSpPr>
            <p:cNvPr id="34827" name="Rectangle 13"/>
            <p:cNvSpPr>
              <a:spLocks noChangeArrowheads="1"/>
            </p:cNvSpPr>
            <p:nvPr/>
          </p:nvSpPr>
          <p:spPr bwMode="auto">
            <a:xfrm>
              <a:off x="4195" y="527"/>
              <a:ext cx="862" cy="10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659563" y="2924175"/>
            <a:ext cx="118427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rank 1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547813" y="3860800"/>
            <a:ext cx="6408737" cy="12287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</a:pPr>
            <a:r>
              <a:rPr lang="it-IT" altLang="it-IT"/>
              <a:t> </a:t>
            </a:r>
            <a:r>
              <a:rPr lang="en-US" altLang="it-IT"/>
              <a:t>each column is a multiple of  </a:t>
            </a:r>
            <a:r>
              <a:rPr lang="it-IT" altLang="it-IT" sz="3600" i="1">
                <a:latin typeface="Times New Roman" panose="02020603050405020304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</a:pPr>
            <a:r>
              <a:rPr lang="it-IT" altLang="it-IT"/>
              <a:t> </a:t>
            </a:r>
            <a:r>
              <a:rPr lang="en-US" altLang="it-IT"/>
              <a:t>each row is a multiple of </a:t>
            </a:r>
            <a:r>
              <a:rPr lang="it-IT" altLang="it-IT" sz="3600" i="1">
                <a:latin typeface="Times New Roman" panose="02020603050405020304" pitchFamily="18" charset="0"/>
              </a:rPr>
              <a:t>y</a:t>
            </a:r>
            <a:r>
              <a:rPr lang="it-IT" altLang="it-IT" sz="3600" i="1" baseline="300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68313" y="5734050"/>
            <a:ext cx="1219200" cy="636588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x*y</a:t>
            </a:r>
            <a:r>
              <a:rPr lang="ja-JP" altLang="it-IT" b="1">
                <a:latin typeface="Courier New" panose="02070309020205020404" pitchFamily="49" charset="0"/>
              </a:rPr>
              <a:t>’</a:t>
            </a:r>
            <a:endParaRPr lang="it-IT" altLang="it-IT" b="1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7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4" grpId="0" build="p" animBg="1"/>
      <p:bldP spid="276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995613" y="1071563"/>
          <a:ext cx="14319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1071563"/>
                        <a:ext cx="1431925" cy="5715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3843338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matrix – vector product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35600" y="260350"/>
            <a:ext cx="3024188" cy="1728788"/>
            <a:chOff x="3424" y="164"/>
            <a:chExt cx="1905" cy="1089"/>
          </a:xfrm>
        </p:grpSpPr>
        <p:sp>
          <p:nvSpPr>
            <p:cNvPr id="36873" name="Rectangle 3"/>
            <p:cNvSpPr>
              <a:spLocks noChangeArrowheads="1"/>
            </p:cNvSpPr>
            <p:nvPr/>
          </p:nvSpPr>
          <p:spPr bwMode="auto">
            <a:xfrm>
              <a:off x="4422" y="164"/>
              <a:ext cx="227" cy="63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3424" y="164"/>
              <a:ext cx="771" cy="108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5103" y="164"/>
              <a:ext cx="226" cy="10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76" name="Text Box 7"/>
            <p:cNvSpPr txBox="1">
              <a:spLocks noChangeArrowheads="1"/>
            </p:cNvSpPr>
            <p:nvPr/>
          </p:nvSpPr>
          <p:spPr bwMode="auto">
            <a:xfrm>
              <a:off x="4830" y="572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/>
                <a:t>=</a:t>
              </a:r>
            </a:p>
          </p:txBody>
        </p:sp>
      </p:grp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325688" y="1989138"/>
            <a:ext cx="3678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various interpretations (2)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0" y="2976563"/>
            <a:ext cx="8712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1 – the i-th component of 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sz="2400">
                <a:cs typeface="Times New Roman" panose="02020603050405020304" pitchFamily="18" charset="0"/>
              </a:rPr>
              <a:t> is the </a:t>
            </a:r>
            <a:r>
              <a:rPr lang="it-IT" altLang="it-IT" sz="2400" b="1">
                <a:cs typeface="Times New Roman" panose="02020603050405020304" pitchFamily="18" charset="0"/>
              </a:rPr>
              <a:t>scalar product </a:t>
            </a:r>
            <a:r>
              <a:rPr lang="it-IT" altLang="it-IT" sz="2400">
                <a:cs typeface="Times New Roman" panose="02020603050405020304" pitchFamily="18" charset="0"/>
              </a:rPr>
              <a:t>of the i-th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cs typeface="Times New Roman" panose="02020603050405020304" pitchFamily="18" charset="0"/>
              </a:rPr>
              <a:t>       row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>
                <a:cs typeface="Times New Roman" panose="02020603050405020304" pitchFamily="18" charset="0"/>
              </a:rPr>
              <a:t> and the column vector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it-IT" altLang="it-IT">
              <a:cs typeface="Times New Roman" panose="02020603050405020304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0" y="4181475"/>
            <a:ext cx="90360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 – the column vector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sz="2400">
                <a:cs typeface="Times New Roman" panose="02020603050405020304" pitchFamily="18" charset="0"/>
              </a:rPr>
              <a:t> is the </a:t>
            </a:r>
            <a:r>
              <a:rPr lang="it-IT" altLang="it-IT" sz="2400" b="1">
                <a:cs typeface="Times New Roman" panose="02020603050405020304" pitchFamily="18" charset="0"/>
              </a:rPr>
              <a:t>linear combination </a:t>
            </a:r>
            <a:r>
              <a:rPr lang="it-IT" altLang="it-IT" sz="2400">
                <a:cs typeface="Times New Roman" panose="02020603050405020304" pitchFamily="18" charset="0"/>
              </a:rPr>
              <a:t>of the 	columns of the matrix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it-IT" altLang="it-IT" sz="2400">
                <a:cs typeface="Times New Roman" panose="02020603050405020304" pitchFamily="18" charset="0"/>
              </a:rPr>
              <a:t>i.e. the sum of the first column of 	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>
                <a:cs typeface="Times New Roman" panose="02020603050405020304" pitchFamily="18" charset="0"/>
              </a:rPr>
              <a:t>times the first component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400">
                <a:cs typeface="Times New Roman" panose="02020603050405020304" pitchFamily="18" charset="0"/>
              </a:rPr>
              <a:t>, and the second column 	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altLang="it-IT" sz="2400">
                <a:cs typeface="Times New Roman" panose="02020603050405020304" pitchFamily="18" charset="0"/>
              </a:rPr>
              <a:t>times the second component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400">
                <a:cs typeface="Times New Roman" panose="02020603050405020304" pitchFamily="18" charset="0"/>
              </a:rPr>
              <a:t>,……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>
              <a:cs typeface="Times New Roman" panose="02020603050405020304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63538" y="1330325"/>
            <a:ext cx="1419225" cy="5842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z=A*v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9" grpId="0"/>
      <p:bldP spid="20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442913" y="115888"/>
            <a:ext cx="384333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matrix – matrix product</a:t>
            </a:r>
          </a:p>
        </p:txBody>
      </p:sp>
      <p:grpSp>
        <p:nvGrpSpPr>
          <p:cNvPr id="38915" name="Group 18"/>
          <p:cNvGrpSpPr>
            <a:grpSpLocks/>
          </p:cNvGrpSpPr>
          <p:nvPr/>
        </p:nvGrpSpPr>
        <p:grpSpPr bwMode="auto">
          <a:xfrm>
            <a:off x="2051050" y="836613"/>
            <a:ext cx="6707188" cy="1871662"/>
            <a:chOff x="1308" y="2523"/>
            <a:chExt cx="4225" cy="1179"/>
          </a:xfrm>
        </p:grpSpPr>
        <p:graphicFrame>
          <p:nvGraphicFramePr>
            <p:cNvPr id="38921" name="Object 8"/>
            <p:cNvGraphicFramePr>
              <a:graphicFrameLocks noChangeAspect="1"/>
            </p:cNvGraphicFramePr>
            <p:nvPr/>
          </p:nvGraphicFramePr>
          <p:xfrm>
            <a:off x="1308" y="2574"/>
            <a:ext cx="103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07780" imgH="177723" progId="Equation.DSMT4">
                    <p:embed/>
                  </p:oleObj>
                </mc:Choice>
                <mc:Fallback>
                  <p:oleObj name="Equation" r:id="rId4" imgW="507780" imgH="177723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574"/>
                          <a:ext cx="1030" cy="360"/>
                        </a:xfrm>
                        <a:prstGeom prst="rect">
                          <a:avLst/>
                        </a:prstGeom>
                        <a:solidFill>
                          <a:srgbClr val="CCFF66"/>
                        </a:solidFill>
                        <a:ln w="38100">
                          <a:solidFill>
                            <a:srgbClr val="6699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288" y="2523"/>
              <a:ext cx="862" cy="5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2517" y="2523"/>
              <a:ext cx="635" cy="117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4241" y="3022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/>
                <a:t>=</a:t>
              </a: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4558" y="2568"/>
              <a:ext cx="975" cy="11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890838" y="2874963"/>
            <a:ext cx="3678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various interpretations (3)</a:t>
            </a:r>
            <a:endParaRPr lang="it-IT" altLang="it-IT" sz="2800" i="1">
              <a:latin typeface="Times New Roman" panose="02020603050405020304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69888" y="2276475"/>
            <a:ext cx="1419225" cy="5842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C=A*B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19063" y="3500438"/>
            <a:ext cx="8916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1 – the i,j-th entry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400">
                <a:cs typeface="Times New Roman" panose="02020603050405020304" pitchFamily="18" charset="0"/>
              </a:rPr>
              <a:t> is the </a:t>
            </a:r>
            <a:r>
              <a:rPr lang="it-IT" altLang="it-IT" sz="2400" b="1">
                <a:cs typeface="Times New Roman" panose="02020603050405020304" pitchFamily="18" charset="0"/>
              </a:rPr>
              <a:t>scalar product</a:t>
            </a:r>
            <a:r>
              <a:rPr lang="it-IT" altLang="it-IT" sz="2400">
                <a:cs typeface="Times New Roman" panose="02020603050405020304" pitchFamily="18" charset="0"/>
              </a:rPr>
              <a:t>  of the  i-th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cs typeface="Times New Roman" panose="02020603050405020304" pitchFamily="18" charset="0"/>
              </a:rPr>
              <a:t>      row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>
                <a:cs typeface="Times New Roman" panose="02020603050405020304" pitchFamily="18" charset="0"/>
              </a:rPr>
              <a:t> and the j-th column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it-IT" altLang="it-IT">
              <a:cs typeface="Times New Roman" panose="02020603050405020304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5250" y="4489450"/>
            <a:ext cx="8929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 – the j-th column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400">
                <a:cs typeface="Times New Roman" panose="02020603050405020304" pitchFamily="18" charset="0"/>
              </a:rPr>
              <a:t>  is the </a:t>
            </a:r>
            <a:r>
              <a:rPr lang="it-IT" altLang="it-IT" sz="2400" b="1">
                <a:cs typeface="Times New Roman" panose="02020603050405020304" pitchFamily="18" charset="0"/>
              </a:rPr>
              <a:t>matrix-vector product </a:t>
            </a:r>
            <a:r>
              <a:rPr lang="it-IT" altLang="it-IT" sz="2400">
                <a:cs typeface="Times New Roman" panose="02020603050405020304" pitchFamily="18" charset="0"/>
              </a:rPr>
              <a:t>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cs typeface="Times New Roman" panose="02020603050405020304" pitchFamily="18" charset="0"/>
              </a:rPr>
              <a:t>      matrix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altLang="it-IT" sz="2400">
                <a:cs typeface="Times New Roman" panose="02020603050405020304" pitchFamily="18" charset="0"/>
              </a:rPr>
              <a:t>and the j-th column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it-IT" altLang="it-IT"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95250" y="5475288"/>
            <a:ext cx="9048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3 – the matrix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400">
                <a:cs typeface="Times New Roman" panose="02020603050405020304" pitchFamily="18" charset="0"/>
              </a:rPr>
              <a:t>  is the sum (over i) of the </a:t>
            </a:r>
            <a:r>
              <a:rPr lang="it-IT" altLang="it-IT" sz="2400" b="1">
                <a:cs typeface="Times New Roman" panose="02020603050405020304" pitchFamily="18" charset="0"/>
              </a:rPr>
              <a:t>outer products  </a:t>
            </a:r>
            <a:r>
              <a:rPr lang="it-IT" altLang="it-IT" sz="2400">
                <a:cs typeface="Times New Roman" panose="02020603050405020304" pitchFamily="18" charset="0"/>
              </a:rPr>
              <a:t>of the   	i-th column of 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altLang="it-IT" sz="2400">
                <a:cs typeface="Times New Roman" panose="02020603050405020304" pitchFamily="18" charset="0"/>
              </a:rPr>
              <a:t>and the i-th row of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it-IT" altLang="it-IT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5" grpId="0" animBg="1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1785938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properties</a:t>
            </a:r>
          </a:p>
        </p:txBody>
      </p:sp>
      <p:graphicFrame>
        <p:nvGraphicFramePr>
          <p:cNvPr id="40963" name="Object 16"/>
          <p:cNvGraphicFramePr>
            <a:graphicFrameLocks noChangeAspect="1"/>
          </p:cNvGraphicFramePr>
          <p:nvPr/>
        </p:nvGraphicFramePr>
        <p:xfrm>
          <a:off x="2268538" y="333375"/>
          <a:ext cx="324008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79400" progId="Equation.DSMT4">
                  <p:embed/>
                </p:oleObj>
              </mc:Choice>
              <mc:Fallback>
                <p:oleObj name="Equation" r:id="rId4" imgW="9271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33375"/>
                        <a:ext cx="3240087" cy="8969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2268538" y="2430463"/>
          <a:ext cx="327183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279400" progId="Equation.DSMT4">
                  <p:embed/>
                </p:oleObj>
              </mc:Choice>
              <mc:Fallback>
                <p:oleObj name="Equation" r:id="rId6" imgW="1016000" imgH="279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30463"/>
                        <a:ext cx="3271837" cy="89693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2268538" y="3509963"/>
          <a:ext cx="33115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170" imgH="304668" progId="Equation.DSMT4">
                  <p:embed/>
                </p:oleObj>
              </mc:Choice>
              <mc:Fallback>
                <p:oleObj name="Equation" r:id="rId8" imgW="990170" imgH="30466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09963"/>
                        <a:ext cx="3311525" cy="9779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948488" y="3143250"/>
            <a:ext cx="1708150" cy="636588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inv(A)</a:t>
            </a:r>
          </a:p>
        </p:txBody>
      </p:sp>
      <p:sp>
        <p:nvSpPr>
          <p:cNvPr id="40967" name="Text Box 22"/>
          <p:cNvSpPr txBox="1">
            <a:spLocks noChangeArrowheads="1"/>
          </p:cNvSpPr>
          <p:nvPr/>
        </p:nvSpPr>
        <p:spPr bwMode="auto">
          <a:xfrm>
            <a:off x="5795963" y="285750"/>
            <a:ext cx="3348037" cy="9540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exercise: </a:t>
            </a:r>
            <a:br>
              <a:rPr lang="it-IT" altLang="it-IT" sz="2800"/>
            </a:br>
            <a:r>
              <a:rPr lang="it-IT" altLang="it-IT" sz="2800"/>
              <a:t>verify with Matlab </a:t>
            </a:r>
          </a:p>
        </p:txBody>
      </p:sp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995363" y="4878388"/>
          <a:ext cx="6240462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090" imgH="444307" progId="Equation.DSMT4">
                  <p:embed/>
                </p:oleObj>
              </mc:Choice>
              <mc:Fallback>
                <p:oleObj name="Equation" r:id="rId10" imgW="1866090" imgH="44430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878388"/>
                        <a:ext cx="6240462" cy="14255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124075" y="6318250"/>
            <a:ext cx="403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Sherman – Morrison Formula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2046288" y="1382713"/>
          <a:ext cx="381158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927100" imgH="228600" progId="Equation.3">
                  <p:embed/>
                </p:oleObj>
              </mc:Choice>
              <mc:Fallback>
                <p:oleObj name="Equazione" r:id="rId12" imgW="9271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1382713"/>
                        <a:ext cx="381158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2"/>
          <p:cNvGraphicFramePr>
            <a:graphicFrameLocks noChangeAspect="1"/>
          </p:cNvGraphicFramePr>
          <p:nvPr/>
        </p:nvGraphicFramePr>
        <p:xfrm>
          <a:off x="214313" y="1428750"/>
          <a:ext cx="17891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114" imgH="177646" progId="Equation.DSMT4">
                  <p:embed/>
                </p:oleObj>
              </mc:Choice>
              <mc:Fallback>
                <p:oleObj name="Equation" r:id="rId14" imgW="444114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0"/>
                        <a:ext cx="1789112" cy="7143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124075" y="1844675"/>
            <a:ext cx="4824413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Range, column space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195513" y="3498850"/>
            <a:ext cx="4752975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Null Space</a:t>
            </a:r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1901825" y="2563813"/>
          <a:ext cx="53911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79400" progId="Equation.DSMT4">
                  <p:embed/>
                </p:oleObj>
              </mc:Choice>
              <mc:Fallback>
                <p:oleObj name="Equation" r:id="rId4" imgW="16129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2563813"/>
                        <a:ext cx="5391150" cy="89693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12"/>
          <p:cNvGraphicFramePr>
            <a:graphicFrameLocks noChangeAspect="1"/>
          </p:cNvGraphicFramePr>
          <p:nvPr/>
        </p:nvGraphicFramePr>
        <p:xfrm>
          <a:off x="7146925" y="0"/>
          <a:ext cx="1997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252" imgH="203112" progId="Equation.3">
                  <p:embed/>
                </p:oleObj>
              </mc:Choice>
              <mc:Fallback>
                <p:oleObj name="Equation" r:id="rId6" imgW="571252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0"/>
                        <a:ext cx="1997075" cy="652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66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2195513" y="5083175"/>
            <a:ext cx="4824412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Rank of a matrix</a:t>
            </a:r>
          </a:p>
        </p:txBody>
      </p:sp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2162175" y="4148138"/>
          <a:ext cx="48831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59866" imgH="279279" progId="Equation.DSMT4">
                  <p:embed/>
                </p:oleObj>
              </mc:Choice>
              <mc:Fallback>
                <p:oleObj name="Equation" r:id="rId8" imgW="1459866" imgH="27927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4148138"/>
                        <a:ext cx="4883150" cy="89693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7" name="Object 15"/>
          <p:cNvGraphicFramePr>
            <a:graphicFrameLocks noChangeAspect="1"/>
          </p:cNvGraphicFramePr>
          <p:nvPr/>
        </p:nvGraphicFramePr>
        <p:xfrm>
          <a:off x="1792288" y="5816600"/>
          <a:ext cx="569118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279400" progId="Equation.3">
                  <p:embed/>
                </p:oleObj>
              </mc:Choice>
              <mc:Fallback>
                <p:oleObj name="Equation" r:id="rId10" imgW="1701800" imgH="279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816600"/>
                        <a:ext cx="5691187" cy="8969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691438" y="6010275"/>
          <a:ext cx="13747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393359" imgH="164957" progId="Equation.3">
                  <p:embed/>
                </p:oleObj>
              </mc:Choice>
              <mc:Fallback>
                <p:oleObj name="Equazione" r:id="rId12" imgW="393359" imgH="16495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6010275"/>
                        <a:ext cx="1374775" cy="531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1785938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properties</a:t>
            </a:r>
          </a:p>
        </p:txBody>
      </p:sp>
      <p:graphicFrame>
        <p:nvGraphicFramePr>
          <p:cNvPr id="43019" name="Oggetto 2"/>
          <p:cNvGraphicFramePr>
            <a:graphicFrameLocks noChangeAspect="1"/>
          </p:cNvGraphicFramePr>
          <p:nvPr/>
        </p:nvGraphicFramePr>
        <p:xfrm>
          <a:off x="755650" y="928688"/>
          <a:ext cx="757396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2006600" imgH="228600" progId="Equation.3">
                  <p:embed/>
                </p:oleObj>
              </mc:Choice>
              <mc:Fallback>
                <p:oleObj name="Equazione" r:id="rId14" imgW="2006600" imgH="2286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28688"/>
                        <a:ext cx="7573963" cy="86201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42" grpId="0" animBg="1"/>
      <p:bldP spid="952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403350" y="1484313"/>
          <a:ext cx="212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177723" progId="Equation.DSMT4">
                  <p:embed/>
                </p:oleObj>
              </mc:Choice>
              <mc:Fallback>
                <p:oleObj name="Equation" r:id="rId4" imgW="660113" imgH="17772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84313"/>
                        <a:ext cx="2127250" cy="5715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0" y="0"/>
            <a:ext cx="4545013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Kronecker product (tensor)</a:t>
            </a:r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3771900" y="528638"/>
          <a:ext cx="5341938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100" imgH="1066800" progId="Equation.3">
                  <p:embed/>
                </p:oleObj>
              </mc:Choice>
              <mc:Fallback>
                <p:oleObj name="Equation" r:id="rId6" imgW="2070100" imgH="1066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28638"/>
                        <a:ext cx="5341938" cy="27463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ggetto 9"/>
          <p:cNvGraphicFramePr>
            <a:graphicFrameLocks noChangeAspect="1"/>
          </p:cNvGraphicFramePr>
          <p:nvPr/>
        </p:nvGraphicFramePr>
        <p:xfrm>
          <a:off x="179388" y="633413"/>
          <a:ext cx="28924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20800" imgH="228600" progId="Equation.3">
                  <p:embed/>
                </p:oleObj>
              </mc:Choice>
              <mc:Fallback>
                <p:oleObj name="Equazione" r:id="rId8" imgW="1320800" imgH="22860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33413"/>
                        <a:ext cx="28924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539750" y="3775075"/>
            <a:ext cx="8208963" cy="2305050"/>
            <a:chOff x="539553" y="3775419"/>
            <a:chExt cx="8208912" cy="2304480"/>
          </a:xfrm>
        </p:grpSpPr>
        <p:sp>
          <p:nvSpPr>
            <p:cNvPr id="45063" name="CasellaDiTesto 3"/>
            <p:cNvSpPr txBox="1">
              <a:spLocks noChangeArrowheads="1"/>
            </p:cNvSpPr>
            <p:nvPr/>
          </p:nvSpPr>
          <p:spPr bwMode="auto">
            <a:xfrm>
              <a:off x="611560" y="3775419"/>
              <a:ext cx="77636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the Kronecker product defines a block matrix of size   </a:t>
              </a:r>
            </a:p>
          </p:txBody>
        </p:sp>
        <p:graphicFrame>
          <p:nvGraphicFramePr>
            <p:cNvPr id="45064" name="Oggetto 4"/>
            <p:cNvGraphicFramePr>
              <a:graphicFrameLocks noChangeAspect="1"/>
            </p:cNvGraphicFramePr>
            <p:nvPr/>
          </p:nvGraphicFramePr>
          <p:xfrm>
            <a:off x="2843808" y="4365104"/>
            <a:ext cx="2448621" cy="473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1117115" imgH="215806" progId="Equation.3">
                    <p:embed/>
                  </p:oleObj>
                </mc:Choice>
                <mc:Fallback>
                  <p:oleObj name="Equazione" r:id="rId10" imgW="1117115" imgH="215806" progId="Equation.3">
                    <p:embed/>
                    <p:pic>
                      <p:nvPicPr>
                        <p:cNvPr id="0" name="Ogget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4365104"/>
                          <a:ext cx="2448621" cy="473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5" name="CasellaDiTesto 10"/>
            <p:cNvSpPr txBox="1">
              <a:spLocks noChangeArrowheads="1"/>
            </p:cNvSpPr>
            <p:nvPr/>
          </p:nvSpPr>
          <p:spPr bwMode="auto">
            <a:xfrm>
              <a:off x="539553" y="5002681"/>
              <a:ext cx="8208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where  </a:t>
              </a:r>
              <a:r>
                <a:rPr lang="it-IT" altLang="it-IT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400">
                  <a:cs typeface="Times New Roman" panose="02020603050405020304" pitchFamily="18" charset="0"/>
                </a:rPr>
                <a:t>  determines the structure of the block matrix and </a:t>
              </a:r>
              <a:r>
                <a:rPr lang="it-IT" altLang="it-IT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400">
                  <a:cs typeface="Times New Roman" panose="02020603050405020304" pitchFamily="18" charset="0"/>
                </a:rPr>
                <a:t>  is the repeated basic block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03350" y="1484313"/>
          <a:ext cx="212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177723" progId="Equation.DSMT4">
                  <p:embed/>
                </p:oleObj>
              </mc:Choice>
              <mc:Fallback>
                <p:oleObj name="Equation" r:id="rId4" imgW="660113" imgH="17772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84313"/>
                        <a:ext cx="2127250" cy="5715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0" y="0"/>
            <a:ext cx="4545013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Kronecker product (tensor)</a:t>
            </a:r>
          </a:p>
        </p:txBody>
      </p:sp>
      <p:graphicFrame>
        <p:nvGraphicFramePr>
          <p:cNvPr id="47108" name="Object 16"/>
          <p:cNvGraphicFramePr>
            <a:graphicFrameLocks noChangeAspect="1"/>
          </p:cNvGraphicFramePr>
          <p:nvPr/>
        </p:nvGraphicFramePr>
        <p:xfrm>
          <a:off x="3771900" y="528638"/>
          <a:ext cx="5341938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100" imgH="1066800" progId="Equation.3">
                  <p:embed/>
                </p:oleObj>
              </mc:Choice>
              <mc:Fallback>
                <p:oleObj name="Equation" r:id="rId6" imgW="2070100" imgH="1066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28638"/>
                        <a:ext cx="5341938" cy="27463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17"/>
          <p:cNvSpPr txBox="1">
            <a:spLocks noChangeArrowheads="1"/>
          </p:cNvSpPr>
          <p:nvPr/>
        </p:nvSpPr>
        <p:spPr bwMode="auto">
          <a:xfrm>
            <a:off x="755650" y="3311525"/>
            <a:ext cx="7880350" cy="3546475"/>
          </a:xfrm>
          <a:prstGeom prst="rect">
            <a:avLst/>
          </a:prstGeom>
          <a:solidFill>
            <a:srgbClr val="CCCCFF"/>
          </a:solidFill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kron(eye(3,3),2*ones(2,2))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ans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    2     2     0     0     0     0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    2     2     0     0     0     0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    0     0     2     2     0     0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    0     0     2     2     0     0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    0     0     0     0     2     2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    0     0     0     0     2     2</a:t>
            </a:r>
            <a:endParaRPr lang="it-IT" altLang="it-IT" sz="2800" b="1">
              <a:latin typeface="Courier New" panose="02070309020205020404" pitchFamily="49" charset="0"/>
            </a:endParaRPr>
          </a:p>
        </p:txBody>
      </p:sp>
      <p:graphicFrame>
        <p:nvGraphicFramePr>
          <p:cNvPr id="47110" name="Oggetto 5"/>
          <p:cNvGraphicFramePr>
            <a:graphicFrameLocks noChangeAspect="1"/>
          </p:cNvGraphicFramePr>
          <p:nvPr/>
        </p:nvGraphicFramePr>
        <p:xfrm>
          <a:off x="179388" y="633413"/>
          <a:ext cx="28924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20800" imgH="228600" progId="Equation.3">
                  <p:embed/>
                </p:oleObj>
              </mc:Choice>
              <mc:Fallback>
                <p:oleObj name="Equazione" r:id="rId8" imgW="1320800" imgH="22860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33413"/>
                        <a:ext cx="28924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8255000" cy="3051175"/>
          </a:xfrm>
          <a:prstGeom prst="rect">
            <a:avLst/>
          </a:prstGeom>
          <a:solidFill>
            <a:srgbClr val="CCCCFF"/>
          </a:solidFill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400" b="1">
                <a:latin typeface="Courier New" panose="02070309020205020404" pitchFamily="49" charset="0"/>
              </a:rPr>
              <a:t>kron([1 0 1],[10 20 30 40 50])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400" b="1">
                <a:latin typeface="Courier New" panose="02070309020205020404" pitchFamily="49" charset="0"/>
              </a:rPr>
              <a:t>ans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400" b="1">
                <a:latin typeface="Courier New" panose="02070309020205020404" pitchFamily="49" charset="0"/>
              </a:rPr>
              <a:t>10 20 30 40 50 0 0 0 0 0 10 20 30 40 50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it-IT" sz="2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it-IT" sz="2400" b="1">
                <a:latin typeface="Courier New" panose="02070309020205020404" pitchFamily="49" charset="0"/>
              </a:rPr>
              <a:t>kron([1 0 1; 0 1 0],[10 20 30 40 50])</a:t>
            </a:r>
            <a:endParaRPr lang="fr-FR" altLang="it-IT" sz="2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400" b="1">
                <a:latin typeface="Courier New" panose="02070309020205020404" pitchFamily="49" charset="0"/>
              </a:rPr>
              <a:t>ans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sz="2400" b="1">
                <a:latin typeface="Courier New" panose="02070309020205020404" pitchFamily="49" charset="0"/>
              </a:rPr>
              <a:t>10 20 30 40 50 0  0  0  0  0  10 20 30 40 50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0   0  0  0  0 10 20 30 40 50  0  0  0  0  0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0" y="0"/>
            <a:ext cx="4545013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Kronecker product (tensor)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908175" y="2060575"/>
          <a:ext cx="45402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241300" progId="Equation.DSMT4">
                  <p:embed/>
                </p:oleObj>
              </mc:Choice>
              <mc:Fallback>
                <p:oleObj name="Equation" r:id="rId4" imgW="12446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60575"/>
                        <a:ext cx="4540250" cy="87788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539750" y="1052513"/>
            <a:ext cx="529907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exercise: verify with Matlab that: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31913" y="3429000"/>
            <a:ext cx="7056437" cy="1077913"/>
          </a:xfrm>
          <a:prstGeom prst="rect">
            <a:avLst/>
          </a:prstGeom>
          <a:solidFill>
            <a:srgbClr val="CCFFCC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i="1">
                <a:latin typeface="Times New Roman" panose="02020603050405020304" pitchFamily="18" charset="0"/>
              </a:rPr>
              <a:t>A</a:t>
            </a:r>
            <a:r>
              <a:rPr lang="it-IT" altLang="it-IT" i="1" baseline="30000">
                <a:latin typeface="Times New Roman" panose="02020603050405020304" pitchFamily="18" charset="0"/>
              </a:rPr>
              <a:t>(s)</a:t>
            </a:r>
            <a:r>
              <a:rPr lang="it-IT" altLang="it-IT" sz="2800"/>
              <a:t> (</a:t>
            </a:r>
            <a:r>
              <a:rPr lang="it-IT" altLang="it-IT" i="1">
                <a:latin typeface="Times New Roman" panose="02020603050405020304" pitchFamily="18" charset="0"/>
              </a:rPr>
              <a:t>A</a:t>
            </a:r>
            <a:r>
              <a:rPr lang="it-IT" altLang="it-IT" sz="2800"/>
              <a:t> stacked) is the vector formed by collecting the columns of </a:t>
            </a:r>
            <a:r>
              <a:rPr lang="it-IT" altLang="it-IT" i="1">
                <a:latin typeface="Times New Roman" panose="02020603050405020304" pitchFamily="18" charset="0"/>
              </a:rPr>
              <a:t>A</a:t>
            </a:r>
            <a:r>
              <a:rPr lang="it-IT" altLang="it-IT" sz="2800"/>
              <a:t>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284663" y="5157788"/>
            <a:ext cx="4152900" cy="636587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A_stacked = A(:)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0" y="0"/>
            <a:ext cx="4545013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Kronecker product (tensor)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936875"/>
            <a:ext cx="42068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611188" y="1052513"/>
            <a:ext cx="8047037" cy="83026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Giulio GIUNTA 	giulio.giunta@uniparthenope.it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Mariarosaria RIZZARDI  rizzardi@uniparthenope.it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87338" y="357188"/>
            <a:ext cx="8532812" cy="64611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-19050" y="1955800"/>
            <a:ext cx="9145588" cy="10144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e-learning platform: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bg1"/>
                </a:solidFill>
                <a:latin typeface="Courier New" panose="02070309020205020404" pitchFamily="49" charset="0"/>
                <a:hlinkClick r:id="rId5"/>
              </a:rPr>
              <a:t>http://elearning.uniparthenope.it</a:t>
            </a:r>
            <a:endParaRPr lang="it-IT" altLang="it-IT" b="1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287338" y="508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it-IT" altLang="it-IT" sz="1800"/>
            </a:br>
            <a:endParaRPr lang="it-IT" altLang="it-IT" sz="1800"/>
          </a:p>
        </p:txBody>
      </p:sp>
      <p:sp>
        <p:nvSpPr>
          <p:cNvPr id="3" name="Rettangolo 2"/>
          <p:cNvSpPr/>
          <p:nvPr/>
        </p:nvSpPr>
        <p:spPr>
          <a:xfrm>
            <a:off x="1665288" y="6237288"/>
            <a:ext cx="2663825" cy="144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2263775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vector norms</a:t>
            </a:r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1547813" y="1341438"/>
          <a:ext cx="5762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7589" imgH="253890" progId="Equation.DSMT4">
                  <p:embed/>
                </p:oleObj>
              </mc:Choice>
              <mc:Fallback>
                <p:oleObj name="Equation" r:id="rId4" imgW="1637589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341438"/>
                        <a:ext cx="5762625" cy="8636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547813" y="2349500"/>
          <a:ext cx="296703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253890" progId="Equation.DSMT4">
                  <p:embed/>
                </p:oleObj>
              </mc:Choice>
              <mc:Fallback>
                <p:oleObj name="Equation" r:id="rId6" imgW="812447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349500"/>
                        <a:ext cx="2967037" cy="9255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1476375" y="3500438"/>
          <a:ext cx="39878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726" imgH="253890" progId="Equation.DSMT4">
                  <p:embed/>
                </p:oleObj>
              </mc:Choice>
              <mc:Fallback>
                <p:oleObj name="Equation" r:id="rId8" imgW="1091726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00438"/>
                        <a:ext cx="3987800" cy="92551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79413" y="4941888"/>
          <a:ext cx="827087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689100" imgH="279400" progId="Equation.3">
                  <p:embed/>
                </p:oleObj>
              </mc:Choice>
              <mc:Fallback>
                <p:oleObj name="Equazione" r:id="rId10" imgW="1689100" imgH="2794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4941888"/>
                        <a:ext cx="8270875" cy="1366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867400" y="3778250"/>
            <a:ext cx="2859088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400"/>
              <a:t>triangular inequality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5575" y="4464050"/>
            <a:ext cx="2144713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unit spheres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2422525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norm(x,1)</a:t>
            </a:r>
          </a:p>
        </p:txBody>
      </p:sp>
      <p:graphicFrame>
        <p:nvGraphicFramePr>
          <p:cNvPr id="55300" name="Object 13"/>
          <p:cNvGraphicFramePr>
            <a:graphicFrameLocks noChangeAspect="1"/>
          </p:cNvGraphicFramePr>
          <p:nvPr/>
        </p:nvGraphicFramePr>
        <p:xfrm>
          <a:off x="539750" y="0"/>
          <a:ext cx="259238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431800" progId="Equation.DSMT4">
                  <p:embed/>
                </p:oleObj>
              </mc:Choice>
              <mc:Fallback>
                <p:oleObj name="Equation" r:id="rId4" imgW="787400" imgH="431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0"/>
                        <a:ext cx="2592388" cy="14176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4500563" y="0"/>
          <a:ext cx="316865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800" imgH="482600" progId="Equation.DSMT4">
                  <p:embed/>
                </p:oleObj>
              </mc:Choice>
              <mc:Fallback>
                <p:oleObj name="Equation" r:id="rId6" imgW="10668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0"/>
                        <a:ext cx="3168650" cy="14303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500563" y="2278063"/>
          <a:ext cx="4048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304800" progId="Equation.DSMT4">
                  <p:embed/>
                </p:oleObj>
              </mc:Choice>
              <mc:Fallback>
                <p:oleObj name="Equation" r:id="rId8" imgW="1054100" imgH="304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78063"/>
                        <a:ext cx="4048125" cy="11684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539750" y="2133600"/>
          <a:ext cx="33845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900" imgH="482600" progId="Equation.DSMT4">
                  <p:embed/>
                </p:oleObj>
              </mc:Choice>
              <mc:Fallback>
                <p:oleObj name="Equation" r:id="rId10" imgW="11049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33600"/>
                        <a:ext cx="3384550" cy="14763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60338" y="5146675"/>
            <a:ext cx="8821737" cy="1384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exercise: visualize in Matlab the unit spheres for these 4  norms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(use the file  </a:t>
            </a:r>
            <a:r>
              <a:rPr lang="it-IT" altLang="it-IT" sz="2800" b="1">
                <a:latin typeface="Courier New" panose="02070309020205020404" pitchFamily="49" charset="0"/>
                <a:cs typeface="Courier New" panose="02070309020205020404" pitchFamily="49" charset="0"/>
              </a:rPr>
              <a:t>Draw_unit_circles_for_norms</a:t>
            </a:r>
            <a:r>
              <a:rPr lang="it-IT" altLang="it-IT" sz="2800"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859338" y="1484313"/>
            <a:ext cx="1933575" cy="6175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norm(x)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84213" y="3644900"/>
            <a:ext cx="2422525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norm(x,p)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787900" y="3502025"/>
            <a:ext cx="2911475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norm(x,inf)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11413" y="4510088"/>
            <a:ext cx="6465887" cy="431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the set of vectors whose norm is less or equal to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905" grpId="0" animBg="1"/>
      <p:bldP spid="37906" grpId="0" animBg="1"/>
      <p:bldP spid="37907" grpId="0" animBg="1"/>
      <p:bldP spid="37908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914650" y="4725988"/>
            <a:ext cx="2481263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Holder inequality</a:t>
            </a:r>
          </a:p>
        </p:txBody>
      </p:sp>
      <p:graphicFrame>
        <p:nvGraphicFramePr>
          <p:cNvPr id="57347" name="Object 4"/>
          <p:cNvGraphicFramePr>
            <a:graphicFrameLocks noChangeAspect="1"/>
          </p:cNvGraphicFramePr>
          <p:nvPr/>
        </p:nvGraphicFramePr>
        <p:xfrm>
          <a:off x="539750" y="0"/>
          <a:ext cx="3024188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431800" progId="Equation.DSMT4">
                  <p:embed/>
                </p:oleObj>
              </mc:Choice>
              <mc:Fallback>
                <p:oleObj name="Equation" r:id="rId4" imgW="787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0"/>
                        <a:ext cx="3024188" cy="16541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4932363" y="0"/>
          <a:ext cx="3895725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800" imgH="482600" progId="Equation.DSMT4">
                  <p:embed/>
                </p:oleObj>
              </mc:Choice>
              <mc:Fallback>
                <p:oleObj name="Equation" r:id="rId6" imgW="1066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0"/>
                        <a:ext cx="3895725" cy="17589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6"/>
          <p:cNvGraphicFramePr>
            <a:graphicFrameLocks noChangeAspect="1"/>
          </p:cNvGraphicFramePr>
          <p:nvPr/>
        </p:nvGraphicFramePr>
        <p:xfrm>
          <a:off x="4787900" y="2060575"/>
          <a:ext cx="4048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304800" progId="Equation.DSMT4">
                  <p:embed/>
                </p:oleObj>
              </mc:Choice>
              <mc:Fallback>
                <p:oleObj name="Equation" r:id="rId8" imgW="1054100" imgH="304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060575"/>
                        <a:ext cx="4048125" cy="11684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7"/>
          <p:cNvGraphicFramePr>
            <a:graphicFrameLocks noChangeAspect="1"/>
          </p:cNvGraphicFramePr>
          <p:nvPr/>
        </p:nvGraphicFramePr>
        <p:xfrm>
          <a:off x="468313" y="1773238"/>
          <a:ext cx="4033837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900" imgH="482600" progId="Equation.DSMT4">
                  <p:embed/>
                </p:oleObj>
              </mc:Choice>
              <mc:Fallback>
                <p:oleObj name="Equation" r:id="rId10" imgW="11049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4033837" cy="17589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9"/>
          <p:cNvGraphicFramePr>
            <a:graphicFrameLocks noChangeAspect="1"/>
          </p:cNvGraphicFramePr>
          <p:nvPr/>
        </p:nvGraphicFramePr>
        <p:xfrm>
          <a:off x="1692275" y="3644900"/>
          <a:ext cx="61372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74900" imgH="419100" progId="Equation.DSMT4">
                  <p:embed/>
                </p:oleObj>
              </mc:Choice>
              <mc:Fallback>
                <p:oleObj name="Equation" r:id="rId12" imgW="23749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644900"/>
                        <a:ext cx="6137275" cy="1081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66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389188" y="6207125"/>
            <a:ext cx="4225925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Cauchy – Schwartz inequality</a:t>
            </a:r>
          </a:p>
        </p:txBody>
      </p:sp>
      <p:graphicFrame>
        <p:nvGraphicFramePr>
          <p:cNvPr id="97291" name="Object 11"/>
          <p:cNvGraphicFramePr>
            <a:graphicFrameLocks noChangeAspect="1"/>
          </p:cNvGraphicFramePr>
          <p:nvPr/>
        </p:nvGraphicFramePr>
        <p:xfrm>
          <a:off x="3276600" y="5486400"/>
          <a:ext cx="25606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170" imgH="279279" progId="Equation.DSMT4">
                  <p:embed/>
                </p:oleObj>
              </mc:Choice>
              <mc:Fallback>
                <p:oleObj name="Equation" r:id="rId14" imgW="990170" imgH="27927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86400"/>
                        <a:ext cx="2560638" cy="720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66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908175" y="1196975"/>
          <a:ext cx="48244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266700" progId="Equation.DSMT4">
                  <p:embed/>
                </p:oleObj>
              </mc:Choice>
              <mc:Fallback>
                <p:oleObj name="Equation" r:id="rId4" imgW="1282700" imgH="266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96975"/>
                        <a:ext cx="4824413" cy="96996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520065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exercise: verify with Matlab that</a:t>
            </a: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1908175" y="2420938"/>
          <a:ext cx="46799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54000" progId="Equation.DSMT4">
                  <p:embed/>
                </p:oleObj>
              </mc:Choice>
              <mc:Fallback>
                <p:oleObj name="Equation" r:id="rId6" imgW="1155700" imgH="254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20938"/>
                        <a:ext cx="4679950" cy="9239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498725" y="5780088"/>
            <a:ext cx="42370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400" b="1"/>
              <a:t>equivalence </a:t>
            </a:r>
            <a:r>
              <a:rPr lang="it-IT" altLang="ja-JP" sz="2400"/>
              <a:t>of vector norms </a:t>
            </a:r>
            <a:endParaRPr lang="it-IT" altLang="it-IT" sz="2400"/>
          </a:p>
        </p:txBody>
      </p:sp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2497138" y="4864100"/>
          <a:ext cx="41624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900" imgH="279400" progId="Equation.DSMT4">
                  <p:embed/>
                </p:oleObj>
              </mc:Choice>
              <mc:Fallback>
                <p:oleObj name="Equation" r:id="rId8" imgW="1358900" imgH="279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4864100"/>
                        <a:ext cx="4162425" cy="854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66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1754188" y="3551238"/>
          <a:ext cx="49895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366" imgH="266584" progId="Equation.DSMT4">
                  <p:embed/>
                </p:oleObj>
              </mc:Choice>
              <mc:Fallback>
                <p:oleObj name="Equation" r:id="rId10" imgW="1231366" imgH="26658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3551238"/>
                        <a:ext cx="4989512" cy="9699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8"/>
          <p:cNvSpPr txBox="1">
            <a:spLocks noChangeArrowheads="1"/>
          </p:cNvSpPr>
          <p:nvPr/>
        </p:nvSpPr>
        <p:spPr bwMode="auto">
          <a:xfrm>
            <a:off x="323850" y="115888"/>
            <a:ext cx="8496300" cy="8921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exercise: </a:t>
            </a:r>
            <a:r>
              <a:rPr lang="it-IT" altLang="it-IT" sz="2400"/>
              <a:t>in Matlab plot the value of a norm of a vector as a function of the order of the norm</a:t>
            </a:r>
          </a:p>
        </p:txBody>
      </p:sp>
      <p:sp>
        <p:nvSpPr>
          <p:cNvPr id="61443" name="Text Box 16"/>
          <p:cNvSpPr txBox="1">
            <a:spLocks noChangeArrowheads="1"/>
          </p:cNvSpPr>
          <p:nvPr/>
        </p:nvSpPr>
        <p:spPr bwMode="auto">
          <a:xfrm>
            <a:off x="461963" y="2249488"/>
            <a:ext cx="37719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>
                <a:cs typeface="Times New Roman" panose="02020603050405020304" pitchFamily="18" charset="0"/>
              </a:rPr>
              <a:t> fixed vector,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400">
                <a:cs typeface="Times New Roman" panose="02020603050405020304" pitchFamily="18" charset="0"/>
              </a:rPr>
              <a:t> in [0.5,10]</a:t>
            </a:r>
          </a:p>
        </p:txBody>
      </p:sp>
      <p:graphicFrame>
        <p:nvGraphicFramePr>
          <p:cNvPr id="61444" name="Object 17"/>
          <p:cNvGraphicFramePr>
            <a:graphicFrameLocks noChangeAspect="1"/>
          </p:cNvGraphicFramePr>
          <p:nvPr/>
        </p:nvGraphicFramePr>
        <p:xfrm>
          <a:off x="3348038" y="1125538"/>
          <a:ext cx="17494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330057" progId="Equation.DSMT4">
                  <p:embed/>
                </p:oleObj>
              </mc:Choice>
              <mc:Fallback>
                <p:oleObj name="Equation" r:id="rId4" imgW="571252" imgH="33005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25538"/>
                        <a:ext cx="1749425" cy="1008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66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708275"/>
            <a:ext cx="56769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307975" y="4640263"/>
            <a:ext cx="3405188" cy="1698625"/>
            <a:chOff x="307478" y="4641042"/>
            <a:chExt cx="3405241" cy="1697697"/>
          </a:xfrm>
        </p:grpSpPr>
        <p:sp>
          <p:nvSpPr>
            <p:cNvPr id="61447" name="Text Box 16"/>
            <p:cNvSpPr txBox="1">
              <a:spLocks noChangeArrowheads="1"/>
            </p:cNvSpPr>
            <p:nvPr/>
          </p:nvSpPr>
          <p:spPr bwMode="auto">
            <a:xfrm>
              <a:off x="307478" y="5877272"/>
              <a:ext cx="1810139" cy="46146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norms 1,2,3</a:t>
              </a:r>
            </a:p>
          </p:txBody>
        </p:sp>
        <p:cxnSp>
          <p:nvCxnSpPr>
            <p:cNvPr id="5" name="Connettore 2 4"/>
            <p:cNvCxnSpPr/>
            <p:nvPr/>
          </p:nvCxnSpPr>
          <p:spPr>
            <a:xfrm flipV="1">
              <a:off x="1475896" y="4641042"/>
              <a:ext cx="1368446" cy="1164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V="1">
              <a:off x="1698150" y="5805630"/>
              <a:ext cx="1578000" cy="1396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 flipV="1">
              <a:off x="2134719" y="6002373"/>
              <a:ext cx="1578000" cy="1396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950" y="476250"/>
            <a:ext cx="8856663" cy="535463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% script </a:t>
            </a:r>
            <a:r>
              <a:rPr lang="it-IT" b="1" dirty="0" err="1">
                <a:solidFill>
                  <a:srgbClr val="228B22"/>
                </a:solidFill>
                <a:latin typeface="Courier New" panose="02070309020205020404" pitchFamily="49" charset="0"/>
              </a:rPr>
              <a:t>DrawNorms</a:t>
            </a: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. </a:t>
            </a:r>
            <a:r>
              <a:rPr lang="it-IT" b="1" dirty="0" err="1">
                <a:solidFill>
                  <a:srgbClr val="228B22"/>
                </a:solidFill>
                <a:latin typeface="Courier New" panose="02070309020205020404" pitchFamily="49" charset="0"/>
              </a:rPr>
              <a:t>Graph</a:t>
            </a: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 of the p-</a:t>
            </a:r>
            <a:r>
              <a:rPr lang="it-IT" b="1" dirty="0" err="1">
                <a:solidFill>
                  <a:srgbClr val="228B22"/>
                </a:solidFill>
                <a:latin typeface="Courier New" panose="02070309020205020404" pitchFamily="49" charset="0"/>
              </a:rPr>
              <a:t>norm</a:t>
            </a: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 of the </a:t>
            </a:r>
          </a:p>
          <a:p>
            <a:pPr>
              <a:defRPr/>
            </a:pP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it-IT" b="1" dirty="0" err="1">
                <a:solidFill>
                  <a:srgbClr val="228B22"/>
                </a:solidFill>
                <a:latin typeface="Courier New" panose="02070309020205020404" pitchFamily="49" charset="0"/>
              </a:rPr>
              <a:t>vector</a:t>
            </a: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 x = [1..10]</a:t>
            </a:r>
            <a:r>
              <a:rPr lang="it-IT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vs p (</a:t>
            </a:r>
            <a:r>
              <a:rPr lang="it-IT" b="1" dirty="0" err="1">
                <a:solidFill>
                  <a:srgbClr val="228B22"/>
                </a:solidFill>
                <a:latin typeface="Courier New" panose="02070309020205020404" pitchFamily="49" charset="0"/>
              </a:rPr>
              <a:t>pvals</a:t>
            </a:r>
            <a:r>
              <a:rPr lang="it-IT" b="1" dirty="0">
                <a:solidFill>
                  <a:srgbClr val="228B22"/>
                </a:solidFill>
                <a:latin typeface="Courier New" panose="02070309020205020404" pitchFamily="49" charset="0"/>
              </a:rPr>
              <a:t>) </a:t>
            </a:r>
          </a:p>
          <a:p>
            <a:pPr>
              <a:defRPr/>
            </a:pP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n = 10; m = 100;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x = 1:n;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y = </a:t>
            </a: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(m,1);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pvals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linspace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(0.5,10,m);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 i = 1:m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    y(i) = </a:t>
            </a: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norm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x,pvals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(i));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it-IT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plot(pvals,y,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,2)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ylim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([0 100])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endParaRPr lang="it-IT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nl-NL" b="1" dirty="0">
                <a:solidFill>
                  <a:srgbClr val="000000"/>
                </a:solidFill>
                <a:latin typeface="Courier New" panose="02070309020205020404" pitchFamily="49" charset="0"/>
              </a:rPr>
              <a:t>plot([1 2 3],[norm(x,1) norm(x,2) norm(x,3)],</a:t>
            </a:r>
            <a:r>
              <a:rPr lang="nl-NL" b="1" dirty="0">
                <a:solidFill>
                  <a:srgbClr val="A020F0"/>
                </a:solidFill>
                <a:latin typeface="Courier New" panose="02070309020205020404" pitchFamily="49" charset="0"/>
              </a:rPr>
              <a:t>'.r'</a:t>
            </a:r>
            <a:r>
              <a:rPr lang="nl-NL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nl-NL" b="1" dirty="0">
                <a:solidFill>
                  <a:srgbClr val="A020F0"/>
                </a:solidFill>
                <a:latin typeface="Courier New" panose="02070309020205020404" pitchFamily="49" charset="0"/>
              </a:rPr>
              <a:t>'MarkerSize'</a:t>
            </a:r>
            <a:r>
              <a:rPr lang="nl-NL" b="1" dirty="0">
                <a:solidFill>
                  <a:srgbClr val="000000"/>
                </a:solidFill>
                <a:latin typeface="Courier New" panose="02070309020205020404" pitchFamily="49" charset="0"/>
              </a:rPr>
              <a:t>, 16)</a:t>
            </a:r>
            <a:endParaRPr lang="nl-NL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off</a:t>
            </a:r>
            <a:endParaRPr lang="it-IT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options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={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'Interpreter'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'latex'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,14};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'$\|x\|_p$'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options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{:},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'Rotation'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,0)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s = 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'$$\|x\|_p = \</a:t>
            </a:r>
            <a:r>
              <a:rPr lang="it-IT" b="1" dirty="0" err="1">
                <a:solidFill>
                  <a:srgbClr val="A020F0"/>
                </a:solidFill>
                <a:latin typeface="Courier New" panose="02070309020205020404" pitchFamily="49" charset="0"/>
              </a:rPr>
              <a:t>biggl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(\sum_{i=1}^</a:t>
            </a:r>
            <a:r>
              <a:rPr lang="it-IT" b="1" dirty="0" err="1">
                <a:solidFill>
                  <a:srgbClr val="A020F0"/>
                </a:solidFill>
                <a:latin typeface="Courier New" panose="02070309020205020404" pitchFamily="49" charset="0"/>
              </a:rPr>
              <a:t>n|x_i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|^p\</a:t>
            </a:r>
            <a:r>
              <a:rPr lang="it-IT" b="1" dirty="0" err="1">
                <a:solidFill>
                  <a:srgbClr val="A020F0"/>
                </a:solidFill>
                <a:latin typeface="Courier New" panose="02070309020205020404" pitchFamily="49" charset="0"/>
              </a:rPr>
              <a:t>biggr</a:t>
            </a:r>
            <a:r>
              <a:rPr lang="it-IT" b="1" dirty="0">
                <a:solidFill>
                  <a:srgbClr val="A020F0"/>
                </a:solidFill>
                <a:latin typeface="Courier New" panose="02070309020205020404" pitchFamily="49" charset="0"/>
              </a:rPr>
              <a:t>)^{1/p}$$'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text(options{:},</a:t>
            </a:r>
            <a:r>
              <a:rPr lang="en-US" b="1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b="1" dirty="0" err="1">
                <a:solidFill>
                  <a:srgbClr val="A020F0"/>
                </a:solidFill>
                <a:latin typeface="Courier New" panose="02070309020205020404" pitchFamily="49" charset="0"/>
              </a:rPr>
              <a:t>String'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,s,</a:t>
            </a:r>
            <a:r>
              <a:rPr lang="en-US" b="1" dirty="0" err="1">
                <a:solidFill>
                  <a:srgbClr val="A020F0"/>
                </a:solidFill>
                <a:latin typeface="Courier New" panose="02070309020205020404" pitchFamily="49" charset="0"/>
              </a:rPr>
              <a:t>'Position</a:t>
            </a:r>
            <a:r>
              <a:rPr lang="en-US" b="1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,[3 40])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2263775" cy="5238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matrix norms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36538" y="1412875"/>
            <a:ext cx="3543300" cy="1384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induced norms</a:t>
            </a:r>
            <a:r>
              <a:rPr lang="it-IT" altLang="it-IT" sz="2800"/>
              <a:t>, i.e.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defined in terms of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vector norm</a:t>
            </a:r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995738" y="1412875"/>
          <a:ext cx="30178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317362" progId="Equation.DSMT4">
                  <p:embed/>
                </p:oleObj>
              </mc:Choice>
              <mc:Fallback>
                <p:oleObj name="Equation" r:id="rId4" imgW="939392" imgH="31736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412875"/>
                        <a:ext cx="3017837" cy="11080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71500" y="5072063"/>
            <a:ext cx="2406650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norm(A,1)</a:t>
            </a:r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3995738" y="3130550"/>
          <a:ext cx="37099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671" imgH="495085" progId="Equation.DSMT4">
                  <p:embed/>
                </p:oleObj>
              </mc:Choice>
              <mc:Fallback>
                <p:oleObj name="Equation" r:id="rId6" imgW="1218671" imgH="49508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130550"/>
                        <a:ext cx="3709987" cy="15017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50825" y="3357563"/>
            <a:ext cx="3019425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Frobenius norm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214688" y="5072063"/>
            <a:ext cx="2406650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norm(A,2)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938" y="6000750"/>
            <a:ext cx="290036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norm(A,inf)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643313" y="6000750"/>
            <a:ext cx="3400425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norm(A,</a:t>
            </a:r>
            <a:r>
              <a:rPr lang="ja-JP" altLang="it-IT" b="1">
                <a:latin typeface="Courier New" panose="02070309020205020404" pitchFamily="49" charset="0"/>
              </a:rPr>
              <a:t>’</a:t>
            </a:r>
            <a:r>
              <a:rPr lang="it-IT" altLang="ja-JP" b="1">
                <a:latin typeface="Courier New" panose="02070309020205020404" pitchFamily="49" charset="0"/>
              </a:rPr>
              <a:t>fro</a:t>
            </a:r>
            <a:r>
              <a:rPr lang="ja-JP" altLang="it-IT" b="1">
                <a:latin typeface="Courier New" panose="02070309020205020404" pitchFamily="49" charset="0"/>
              </a:rPr>
              <a:t>’</a:t>
            </a:r>
            <a:r>
              <a:rPr lang="it-IT" altLang="ja-JP" b="1">
                <a:latin typeface="Courier New" panose="02070309020205020404" pitchFamily="49" charset="0"/>
              </a:rPr>
              <a:t>)</a:t>
            </a:r>
            <a:endParaRPr lang="it-IT" altLang="it-IT" b="1">
              <a:latin typeface="Courier New" panose="02070309020205020404" pitchFamily="49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80100" y="5072063"/>
            <a:ext cx="191293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norm(A)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8" grpId="0" animBg="1"/>
      <p:bldP spid="3483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55650" y="2420938"/>
          <a:ext cx="355441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893" imgH="431613" progId="Equation.DSMT4">
                  <p:embed/>
                </p:oleObj>
              </mc:Choice>
              <mc:Fallback>
                <p:oleObj name="Equation" r:id="rId4" imgW="1167893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3554413" cy="130968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540067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exercise: verify with Matlab that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4552950" y="2401888"/>
          <a:ext cx="35941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588" imgH="444307" progId="Equation.DSMT4">
                  <p:embed/>
                </p:oleObj>
              </mc:Choice>
              <mc:Fallback>
                <p:oleObj name="Equation" r:id="rId6" imgW="1180588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2401888"/>
                        <a:ext cx="3594100" cy="134778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827088" y="4221163"/>
          <a:ext cx="33845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330200" progId="Equation.DSMT4">
                  <p:embed/>
                </p:oleObj>
              </mc:Choice>
              <mc:Fallback>
                <p:oleObj name="Equation" r:id="rId8" imgW="10541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21163"/>
                        <a:ext cx="3384550" cy="11525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716463" y="4292600"/>
          <a:ext cx="295116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531" imgH="317362" progId="Equation.DSMT4">
                  <p:embed/>
                </p:oleObj>
              </mc:Choice>
              <mc:Fallback>
                <p:oleObj name="Equation" r:id="rId10" imgW="850531" imgH="31736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292600"/>
                        <a:ext cx="2951162" cy="109696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2263775" cy="5238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matrix norms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5"/>
          <p:cNvSpPr txBox="1">
            <a:spLocks noChangeArrowheads="1"/>
          </p:cNvSpPr>
          <p:nvPr/>
        </p:nvSpPr>
        <p:spPr bwMode="auto">
          <a:xfrm>
            <a:off x="395288" y="331788"/>
            <a:ext cx="540067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exercise: verify with Matlab that</a:t>
            </a: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1778000" y="2752725"/>
          <a:ext cx="40767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304668" progId="Equation.DSMT4">
                  <p:embed/>
                </p:oleObj>
              </mc:Choice>
              <mc:Fallback>
                <p:oleObj name="Equation" r:id="rId4" imgW="1117115" imgH="30466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752725"/>
                        <a:ext cx="4076700" cy="11080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1763713" y="4076700"/>
          <a:ext cx="49101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200" imgH="279400" progId="Equation.DSMT4">
                  <p:embed/>
                </p:oleObj>
              </mc:Choice>
              <mc:Fallback>
                <p:oleObj name="Equation" r:id="rId6" imgW="13462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076700"/>
                        <a:ext cx="4910137" cy="10160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757363" y="1485900"/>
          <a:ext cx="42608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7893" imgH="304668" progId="Equation.DSMT4">
                  <p:embed/>
                </p:oleObj>
              </mc:Choice>
              <mc:Fallback>
                <p:oleObj name="Equation" r:id="rId8" imgW="1167893" imgH="30466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1485900"/>
                        <a:ext cx="4260850" cy="11080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673850" y="2420938"/>
          <a:ext cx="21224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723586" imgH="203112" progId="Equation.3">
                  <p:embed/>
                </p:oleObj>
              </mc:Choice>
              <mc:Fallback>
                <p:oleObj name="Equazione" r:id="rId10" imgW="723586" imgH="203112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2420938"/>
                        <a:ext cx="2122488" cy="595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2447925" cy="954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inner product and angles</a:t>
            </a:r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5432"/>
              </p:ext>
            </p:extLst>
          </p:nvPr>
        </p:nvGraphicFramePr>
        <p:xfrm>
          <a:off x="4427289" y="3427413"/>
          <a:ext cx="43211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482600" progId="Equation.DSMT4">
                  <p:embed/>
                </p:oleObj>
              </mc:Choice>
              <mc:Fallback>
                <p:oleObj name="Equation" r:id="rId4" imgW="12446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289" y="3427413"/>
                        <a:ext cx="4321175" cy="10080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31062"/>
              </p:ext>
            </p:extLst>
          </p:nvPr>
        </p:nvGraphicFramePr>
        <p:xfrm>
          <a:off x="4462214" y="4702175"/>
          <a:ext cx="37322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254000" progId="Equation.DSMT4">
                  <p:embed/>
                </p:oleObj>
              </mc:Choice>
              <mc:Fallback>
                <p:oleObj name="Equation" r:id="rId6" imgW="9652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214" y="4702175"/>
                        <a:ext cx="3732212" cy="6699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44475" y="2420938"/>
            <a:ext cx="8575675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it-IT" altLang="it-IT"/>
              <a:t> is the </a:t>
            </a:r>
            <a:r>
              <a:rPr lang="it-IT" altLang="ja-JP"/>
              <a:t>angle between the two vectors </a:t>
            </a:r>
            <a:r>
              <a:rPr lang="it-IT" altLang="ja-JP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it-IT" altLang="ja-JP"/>
              <a:t> and </a:t>
            </a:r>
            <a:r>
              <a:rPr lang="it-IT" altLang="ja-JP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endParaRPr lang="it-IT" altLang="it-IT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61114"/>
              </p:ext>
            </p:extLst>
          </p:nvPr>
        </p:nvGraphicFramePr>
        <p:xfrm>
          <a:off x="4460626" y="5694363"/>
          <a:ext cx="40259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0948" imgH="228501" progId="Equation.DSMT4">
                  <p:embed/>
                </p:oleObj>
              </mc:Choice>
              <mc:Fallback>
                <p:oleObj name="Equation" r:id="rId8" imgW="1040948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626" y="5694363"/>
                        <a:ext cx="4025900" cy="6032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957423"/>
              </p:ext>
            </p:extLst>
          </p:nvPr>
        </p:nvGraphicFramePr>
        <p:xfrm>
          <a:off x="1647038" y="1408335"/>
          <a:ext cx="5770548" cy="8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828800" imgH="253800" progId="Equation.3">
                  <p:embed/>
                </p:oleObj>
              </mc:Choice>
              <mc:Fallback>
                <p:oleObj name="Equazione" r:id="rId10" imgW="1828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47038" y="1408335"/>
                        <a:ext cx="5770548" cy="80146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>
            <a:extLst>
              <a:ext uri="{FF2B5EF4-FFF2-40B4-BE49-F238E27FC236}">
                <a16:creationId xmlns:a16="http://schemas.microsoft.com/office/drawing/2014/main" id="{1AAC380B-43C5-B4D3-CDEE-89AC5C640C2B}"/>
              </a:ext>
            </a:extLst>
          </p:cNvPr>
          <p:cNvGrpSpPr>
            <a:grpSpLocks/>
          </p:cNvGrpSpPr>
          <p:nvPr/>
        </p:nvGrpSpPr>
        <p:grpSpPr bwMode="auto">
          <a:xfrm>
            <a:off x="311442" y="3489326"/>
            <a:ext cx="3671888" cy="2808287"/>
            <a:chOff x="975" y="2251"/>
            <a:chExt cx="2313" cy="1769"/>
          </a:xfrm>
        </p:grpSpPr>
        <p:sp>
          <p:nvSpPr>
            <p:cNvPr id="4" name="Line 10">
              <a:extLst>
                <a:ext uri="{FF2B5EF4-FFF2-40B4-BE49-F238E27FC236}">
                  <a16:creationId xmlns:a16="http://schemas.microsoft.com/office/drawing/2014/main" id="{DFC862CA-5559-D668-1373-A4ED57AA5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2251"/>
              <a:ext cx="0" cy="1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Line 11">
              <a:extLst>
                <a:ext uri="{FF2B5EF4-FFF2-40B4-BE49-F238E27FC236}">
                  <a16:creationId xmlns:a16="http://schemas.microsoft.com/office/drawing/2014/main" id="{CDCA8BA4-475A-3C42-A9CE-F579B8878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4020"/>
              <a:ext cx="2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Line 13">
            <a:extLst>
              <a:ext uri="{FF2B5EF4-FFF2-40B4-BE49-F238E27FC236}">
                <a16:creationId xmlns:a16="http://schemas.microsoft.com/office/drawing/2014/main" id="{F6C3BF05-58A1-48A0-62E7-C46B508B37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42" y="5083176"/>
            <a:ext cx="2600325" cy="12144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7F1A5555-42F0-7054-24B6-81B33CE002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42" y="4725988"/>
            <a:ext cx="885825" cy="1571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37F6E4AE-D3DE-CC3D-0CEB-CC8BF08D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55" y="5583238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EDE061A6-135B-8349-F7D3-F4360768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92" y="5083176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y</a:t>
            </a: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A8C5C96D-9804-E6C6-5C2E-FF121ED92A89}"/>
              </a:ext>
            </a:extLst>
          </p:cNvPr>
          <p:cNvSpPr/>
          <p:nvPr/>
        </p:nvSpPr>
        <p:spPr bwMode="auto">
          <a:xfrm>
            <a:off x="-589976" y="5311776"/>
            <a:ext cx="1852774" cy="1943853"/>
          </a:xfrm>
          <a:prstGeom prst="arc">
            <a:avLst>
              <a:gd name="adj1" fmla="val 17971559"/>
              <a:gd name="adj2" fmla="val 20221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a typeface="+mn-ea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ED185223-212E-76F9-75BA-4994FF69BACE}"/>
                  </a:ext>
                </a:extLst>
              </p14:cNvPr>
              <p14:cNvContentPartPr/>
              <p14:nvPr/>
            </p14:nvContentPartPr>
            <p14:xfrm>
              <a:off x="493091" y="2927738"/>
              <a:ext cx="1377720" cy="27147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ED185223-212E-76F9-75BA-4994FF69BA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091" y="2919098"/>
                <a:ext cx="1395360" cy="2732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611188" y="1052513"/>
            <a:ext cx="8047037" cy="83026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Giulio GIUNTA 	giulio.giunta@uniparthenope.it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Mariarosaria RIZZARDI  rizzardi@uniparthenope.it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87338" y="357188"/>
            <a:ext cx="8532812" cy="64611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-19050" y="1955800"/>
            <a:ext cx="9145588" cy="10144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e-learning platform: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bg1"/>
                </a:solidFill>
                <a:latin typeface="Courier New" panose="02070309020205020404" pitchFamily="49" charset="0"/>
                <a:hlinkClick r:id="rId4"/>
              </a:rPr>
              <a:t>http://elearning.uniparthenope.it</a:t>
            </a:r>
            <a:endParaRPr lang="it-IT" altLang="it-IT" b="1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287338" y="508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it-IT" altLang="it-IT" sz="1800"/>
            </a:br>
            <a:endParaRPr lang="it-IT" altLang="it-IT" sz="1800"/>
          </a:p>
        </p:txBody>
      </p:sp>
      <p:pic>
        <p:nvPicPr>
          <p:cNvPr id="922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741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2447925" cy="954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inner product and angles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44475" y="2420938"/>
            <a:ext cx="8575675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it-IT" altLang="it-IT"/>
              <a:t> is the </a:t>
            </a:r>
            <a:r>
              <a:rPr lang="it-IT" altLang="ja-JP"/>
              <a:t>angle between the two vectors </a:t>
            </a:r>
            <a:r>
              <a:rPr lang="it-IT" altLang="ja-JP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it-IT" altLang="ja-JP"/>
              <a:t> and </a:t>
            </a:r>
            <a:r>
              <a:rPr lang="it-IT" altLang="ja-JP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endParaRPr lang="it-IT" altLang="it-IT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1647038" y="1408335"/>
          <a:ext cx="5770548" cy="8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828800" imgH="253800" progId="Equation.3">
                  <p:embed/>
                </p:oleObj>
              </mc:Choice>
              <mc:Fallback>
                <p:oleObj name="Equazione" r:id="rId4" imgW="1828800" imgH="253800" progId="Equation.3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7038" y="1408335"/>
                        <a:ext cx="5770548" cy="80146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>
            <a:extLst>
              <a:ext uri="{FF2B5EF4-FFF2-40B4-BE49-F238E27FC236}">
                <a16:creationId xmlns:a16="http://schemas.microsoft.com/office/drawing/2014/main" id="{1AAC380B-43C5-B4D3-CDEE-89AC5C640C2B}"/>
              </a:ext>
            </a:extLst>
          </p:cNvPr>
          <p:cNvGrpSpPr>
            <a:grpSpLocks/>
          </p:cNvGrpSpPr>
          <p:nvPr/>
        </p:nvGrpSpPr>
        <p:grpSpPr bwMode="auto">
          <a:xfrm>
            <a:off x="311442" y="3489326"/>
            <a:ext cx="3671888" cy="2808287"/>
            <a:chOff x="975" y="2251"/>
            <a:chExt cx="2313" cy="1769"/>
          </a:xfrm>
        </p:grpSpPr>
        <p:sp>
          <p:nvSpPr>
            <p:cNvPr id="4" name="Line 10">
              <a:extLst>
                <a:ext uri="{FF2B5EF4-FFF2-40B4-BE49-F238E27FC236}">
                  <a16:creationId xmlns:a16="http://schemas.microsoft.com/office/drawing/2014/main" id="{DFC862CA-5559-D668-1373-A4ED57AA5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2251"/>
              <a:ext cx="0" cy="1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Line 11">
              <a:extLst>
                <a:ext uri="{FF2B5EF4-FFF2-40B4-BE49-F238E27FC236}">
                  <a16:creationId xmlns:a16="http://schemas.microsoft.com/office/drawing/2014/main" id="{CDCA8BA4-475A-3C42-A9CE-F579B8878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4020"/>
              <a:ext cx="2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Line 13">
            <a:extLst>
              <a:ext uri="{FF2B5EF4-FFF2-40B4-BE49-F238E27FC236}">
                <a16:creationId xmlns:a16="http://schemas.microsoft.com/office/drawing/2014/main" id="{F6C3BF05-58A1-48A0-62E7-C46B508B37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42" y="5083176"/>
            <a:ext cx="2600325" cy="12144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7F1A5555-42F0-7054-24B6-81B33CE002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42" y="4725988"/>
            <a:ext cx="885825" cy="1571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37F6E4AE-D3DE-CC3D-0CEB-CC8BF08D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55" y="5583238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x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EDE061A6-135B-8349-F7D3-F4360768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92" y="5083176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y</a:t>
            </a: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A8C5C96D-9804-E6C6-5C2E-FF121ED92A89}"/>
              </a:ext>
            </a:extLst>
          </p:cNvPr>
          <p:cNvSpPr/>
          <p:nvPr/>
        </p:nvSpPr>
        <p:spPr bwMode="auto">
          <a:xfrm>
            <a:off x="-589976" y="5311776"/>
            <a:ext cx="1852774" cy="1943853"/>
          </a:xfrm>
          <a:prstGeom prst="arc">
            <a:avLst>
              <a:gd name="adj1" fmla="val 17971559"/>
              <a:gd name="adj2" fmla="val 20221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EAE54A7-D53F-1058-4465-9844E65E1AC7}"/>
              </a:ext>
            </a:extLst>
          </p:cNvPr>
          <p:cNvSpPr txBox="1"/>
          <p:nvPr/>
        </p:nvSpPr>
        <p:spPr>
          <a:xfrm>
            <a:off x="3972821" y="3177610"/>
            <a:ext cx="4949108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72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dot product of two vectors is a useful tool for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relationship </a:t>
            </a:r>
            <a:r>
              <a:rPr lang="en-US" sz="2200" b="1" dirty="0">
                <a:solidFill>
                  <a:srgbClr val="272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vectors</a:t>
            </a:r>
            <a:endParaRPr lang="it-IT" sz="2200" b="1" i="0" cap="all" dirty="0">
              <a:solidFill>
                <a:srgbClr val="2727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C4FABD9-9170-ED00-FE25-D1C1719C7905}"/>
                  </a:ext>
                </a:extLst>
              </p:cNvPr>
              <p:cNvSpPr txBox="1"/>
              <p:nvPr/>
            </p:nvSpPr>
            <p:spPr>
              <a:xfrm>
                <a:off x="3986382" y="4367520"/>
                <a:ext cx="5063676" cy="2431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t-IT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it-IT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d>
                      </m:e>
                    </m:func>
                  </m:oMath>
                </a14:m>
                <a:r>
                  <a:rPr lang="it-IT" sz="3200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27272A"/>
                    </a:solidFill>
                    <a:cs typeface="Arial" panose="020B0604020202020204" pitchFamily="34" charset="0"/>
                  </a:rPr>
                  <a:t>is a </a:t>
                </a: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measure of similarity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                    </a:t>
                </a:r>
                <a:r>
                  <a:rPr lang="en-US" sz="2000" dirty="0">
                    <a:solidFill>
                      <a:srgbClr val="27272A"/>
                    </a:solidFill>
                    <a:cs typeface="Arial" panose="020B0604020202020204" pitchFamily="34" charset="0"/>
                  </a:rPr>
                  <a:t>between the two vectors</a:t>
                </a:r>
                <a:endParaRPr lang="it-IT" sz="2000" dirty="0">
                  <a:solidFill>
                    <a:srgbClr val="27272A"/>
                  </a:solidFill>
                  <a:cs typeface="Arial" panose="020B0604020202020204" pitchFamily="34" charset="0"/>
                </a:endParaRPr>
              </a:p>
              <a:p>
                <a:pPr algn="l"/>
                <a:r>
                  <a:rPr lang="it-IT" sz="1000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it-IT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similarity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perpendicularity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it-IT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 maximum similarity (same direction, same verse)</a:t>
                </a:r>
              </a:p>
              <a:p>
                <a:r>
                  <a:rPr lang="it-IT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 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maximum 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opposition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opposite </a:t>
                </a:r>
                <a:r>
                  <a:rPr lang="it-IT" dirty="0" err="1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r>
                  <a:rPr lang="it-IT" dirty="0">
                    <a:solidFill>
                      <a:srgbClr val="272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C4FABD9-9170-ED00-FE25-D1C1719C7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382" y="4367520"/>
                <a:ext cx="5063676" cy="2431435"/>
              </a:xfrm>
              <a:prstGeom prst="rect">
                <a:avLst/>
              </a:prstGeom>
              <a:blipFill>
                <a:blip r:embed="rId6"/>
                <a:stretch>
                  <a:fillRect l="-1083" r="-1083" b="-30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60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0825" y="1412776"/>
            <a:ext cx="788035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orthogonal projection of the vector </a:t>
            </a:r>
            <a:r>
              <a:rPr lang="it-IT" altLang="it-IT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it-IT" altLang="it-IT"/>
              <a:t> onto </a:t>
            </a:r>
            <a:r>
              <a:rPr lang="it-IT" altLang="it-IT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00113" y="2204939"/>
            <a:ext cx="7056437" cy="3384550"/>
            <a:chOff x="567" y="1706"/>
            <a:chExt cx="4445" cy="2132"/>
          </a:xfrm>
        </p:grpSpPr>
        <p:sp>
          <p:nvSpPr>
            <p:cNvPr id="72724" name="Line 7"/>
            <p:cNvSpPr>
              <a:spLocks noChangeShapeType="1"/>
            </p:cNvSpPr>
            <p:nvPr/>
          </p:nvSpPr>
          <p:spPr bwMode="auto">
            <a:xfrm>
              <a:off x="567" y="3838"/>
              <a:ext cx="4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25" name="Line 8"/>
            <p:cNvSpPr>
              <a:spLocks noChangeShapeType="1"/>
            </p:cNvSpPr>
            <p:nvPr/>
          </p:nvSpPr>
          <p:spPr bwMode="auto">
            <a:xfrm flipV="1">
              <a:off x="567" y="1706"/>
              <a:ext cx="0" cy="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3789264"/>
            <a:ext cx="1295400" cy="1800225"/>
            <a:chOff x="612" y="2659"/>
            <a:chExt cx="816" cy="1134"/>
          </a:xfrm>
        </p:grpSpPr>
        <p:sp>
          <p:nvSpPr>
            <p:cNvPr id="72722" name="Line 10"/>
            <p:cNvSpPr>
              <a:spLocks noChangeShapeType="1"/>
            </p:cNvSpPr>
            <p:nvPr/>
          </p:nvSpPr>
          <p:spPr bwMode="auto">
            <a:xfrm flipV="1">
              <a:off x="612" y="2659"/>
              <a:ext cx="816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23" name="Text Box 11"/>
            <p:cNvSpPr txBox="1">
              <a:spLocks noChangeArrowheads="1"/>
            </p:cNvSpPr>
            <p:nvPr/>
          </p:nvSpPr>
          <p:spPr bwMode="auto">
            <a:xfrm>
              <a:off x="748" y="2899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i="1"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900113" y="3644801"/>
            <a:ext cx="3221037" cy="1943100"/>
            <a:chOff x="567" y="2568"/>
            <a:chExt cx="2029" cy="1224"/>
          </a:xfrm>
        </p:grpSpPr>
        <p:sp>
          <p:nvSpPr>
            <p:cNvPr id="72720" name="Line 14"/>
            <p:cNvSpPr>
              <a:spLocks noChangeShapeType="1"/>
            </p:cNvSpPr>
            <p:nvPr/>
          </p:nvSpPr>
          <p:spPr bwMode="auto">
            <a:xfrm flipV="1">
              <a:off x="567" y="2568"/>
              <a:ext cx="1951" cy="12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21" name="Text Box 15"/>
            <p:cNvSpPr txBox="1">
              <a:spLocks noChangeArrowheads="1"/>
            </p:cNvSpPr>
            <p:nvPr/>
          </p:nvSpPr>
          <p:spPr bwMode="auto">
            <a:xfrm>
              <a:off x="2336" y="2672"/>
              <a:ext cx="2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i="1">
                  <a:latin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195513" y="3860701"/>
            <a:ext cx="722312" cy="1095375"/>
            <a:chOff x="1383" y="2704"/>
            <a:chExt cx="455" cy="690"/>
          </a:xfrm>
        </p:grpSpPr>
        <p:sp>
          <p:nvSpPr>
            <p:cNvPr id="72718" name="Line 16"/>
            <p:cNvSpPr>
              <a:spLocks noChangeShapeType="1"/>
            </p:cNvSpPr>
            <p:nvPr/>
          </p:nvSpPr>
          <p:spPr bwMode="auto">
            <a:xfrm>
              <a:off x="1383" y="2704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19" name="Text Box 17"/>
            <p:cNvSpPr txBox="1">
              <a:spLocks noChangeArrowheads="1"/>
            </p:cNvSpPr>
            <p:nvPr/>
          </p:nvSpPr>
          <p:spPr bwMode="auto">
            <a:xfrm>
              <a:off x="1610" y="306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i="1">
                  <a:latin typeface="Times New Roman" panose="02020603050405020304" pitchFamily="18" charset="0"/>
                </a:rPr>
                <a:t>a</a:t>
              </a:r>
            </a:p>
          </p:txBody>
        </p:sp>
      </p:grpSp>
      <p:graphicFrame>
        <p:nvGraphicFramePr>
          <p:cNvPr id="542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34269"/>
              </p:ext>
            </p:extLst>
          </p:nvPr>
        </p:nvGraphicFramePr>
        <p:xfrm>
          <a:off x="4427538" y="2204939"/>
          <a:ext cx="47164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482600" progId="Equation.DSMT4">
                  <p:embed/>
                </p:oleObj>
              </mc:Choice>
              <mc:Fallback>
                <p:oleObj name="Equation" r:id="rId4" imgW="15367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04939"/>
                        <a:ext cx="4716462" cy="10795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4356100" y="3357464"/>
            <a:ext cx="4787900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vector </a:t>
            </a:r>
            <a:r>
              <a:rPr lang="it-IT" altLang="it-IT" sz="2400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it-IT" altLang="it-IT" sz="2400"/>
              <a:t> = length </a:t>
            </a:r>
            <a:r>
              <a:rPr lang="it-IT" altLang="it-IT" sz="2400" i="1">
                <a:latin typeface="Times New Roman" panose="02020603050405020304" pitchFamily="18" charset="0"/>
              </a:rPr>
              <a:t>oa</a:t>
            </a:r>
            <a:r>
              <a:rPr lang="it-IT" altLang="it-IT" sz="2400">
                <a:latin typeface="Times New Roman" panose="02020603050405020304" pitchFamily="18" charset="0"/>
              </a:rPr>
              <a:t> </a:t>
            </a:r>
            <a:r>
              <a:rPr lang="it-IT" altLang="it-IT" sz="2400"/>
              <a:t>times the  versor of  </a:t>
            </a:r>
            <a:r>
              <a:rPr lang="it-IT" altLang="it-IT" sz="2400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V="1">
            <a:off x="900113" y="5157689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42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09786"/>
              </p:ext>
            </p:extLst>
          </p:nvPr>
        </p:nvGraphicFramePr>
        <p:xfrm>
          <a:off x="4356100" y="4206776"/>
          <a:ext cx="47879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6755" imgH="495085" progId="Equation.DSMT4">
                  <p:embed/>
                </p:oleObj>
              </mc:Choice>
              <mc:Fallback>
                <p:oleObj name="Equation" r:id="rId6" imgW="1256755" imgH="49508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206776"/>
                        <a:ext cx="4787900" cy="13112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5" name="Line 23"/>
          <p:cNvSpPr>
            <a:spLocks noChangeShapeType="1"/>
          </p:cNvSpPr>
          <p:nvPr/>
        </p:nvSpPr>
        <p:spPr bwMode="auto">
          <a:xfrm flipV="1">
            <a:off x="900113" y="4581426"/>
            <a:ext cx="1655762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7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2808288" cy="954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inner product and projections</a:t>
            </a:r>
          </a:p>
        </p:txBody>
      </p:sp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09494"/>
              </p:ext>
            </p:extLst>
          </p:nvPr>
        </p:nvGraphicFramePr>
        <p:xfrm>
          <a:off x="3275856" y="385507"/>
          <a:ext cx="5770548" cy="8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828800" imgH="253800" progId="Equation.3">
                  <p:embed/>
                </p:oleObj>
              </mc:Choice>
              <mc:Fallback>
                <p:oleObj name="Equazione" r:id="rId8" imgW="1828800" imgH="253800" progId="Equation.3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5856" y="385507"/>
                        <a:ext cx="5770548" cy="80146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61388"/>
              </p:ext>
            </p:extLst>
          </p:nvPr>
        </p:nvGraphicFramePr>
        <p:xfrm>
          <a:off x="2555875" y="5704388"/>
          <a:ext cx="3706184" cy="74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257120" imgH="253800" progId="Equation.3">
                  <p:embed/>
                </p:oleObj>
              </mc:Choice>
              <mc:Fallback>
                <p:oleObj name="Equazione" r:id="rId10" imgW="1257120" imgH="253800" progId="Equation.3">
                  <p:embed/>
                  <p:pic>
                    <p:nvPicPr>
                      <p:cNvPr id="22" name="Oggetto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5875" y="5704388"/>
                        <a:ext cx="3706184" cy="74894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50825" y="1412776"/>
            <a:ext cx="788035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orthogonal projection of the vector </a:t>
            </a:r>
            <a:r>
              <a:rPr lang="it-IT" altLang="it-IT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it-IT" altLang="it-IT"/>
              <a:t> onto </a:t>
            </a:r>
            <a:r>
              <a:rPr lang="it-IT" altLang="it-IT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2204939"/>
            <a:ext cx="7056437" cy="3384550"/>
            <a:chOff x="567" y="1706"/>
            <a:chExt cx="4445" cy="2132"/>
          </a:xfrm>
        </p:grpSpPr>
        <p:sp>
          <p:nvSpPr>
            <p:cNvPr id="74773" name="Line 6"/>
            <p:cNvSpPr>
              <a:spLocks noChangeShapeType="1"/>
            </p:cNvSpPr>
            <p:nvPr/>
          </p:nvSpPr>
          <p:spPr bwMode="auto">
            <a:xfrm>
              <a:off x="567" y="3838"/>
              <a:ext cx="4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774" name="Line 7"/>
            <p:cNvSpPr>
              <a:spLocks noChangeShapeType="1"/>
            </p:cNvSpPr>
            <p:nvPr/>
          </p:nvSpPr>
          <p:spPr bwMode="auto">
            <a:xfrm flipV="1">
              <a:off x="567" y="1706"/>
              <a:ext cx="0" cy="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3789264"/>
            <a:ext cx="1295400" cy="1800225"/>
            <a:chOff x="612" y="2659"/>
            <a:chExt cx="816" cy="1134"/>
          </a:xfrm>
        </p:grpSpPr>
        <p:sp>
          <p:nvSpPr>
            <p:cNvPr id="74771" name="Line 9"/>
            <p:cNvSpPr>
              <a:spLocks noChangeShapeType="1"/>
            </p:cNvSpPr>
            <p:nvPr/>
          </p:nvSpPr>
          <p:spPr bwMode="auto">
            <a:xfrm flipV="1">
              <a:off x="612" y="2659"/>
              <a:ext cx="816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772" name="Text Box 10"/>
            <p:cNvSpPr txBox="1">
              <a:spLocks noChangeArrowheads="1"/>
            </p:cNvSpPr>
            <p:nvPr/>
          </p:nvSpPr>
          <p:spPr bwMode="auto">
            <a:xfrm>
              <a:off x="748" y="2899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i="1"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00113" y="3644801"/>
            <a:ext cx="3221037" cy="1943100"/>
            <a:chOff x="567" y="2568"/>
            <a:chExt cx="2029" cy="1224"/>
          </a:xfrm>
        </p:grpSpPr>
        <p:sp>
          <p:nvSpPr>
            <p:cNvPr id="74769" name="Line 12"/>
            <p:cNvSpPr>
              <a:spLocks noChangeShapeType="1"/>
            </p:cNvSpPr>
            <p:nvPr/>
          </p:nvSpPr>
          <p:spPr bwMode="auto">
            <a:xfrm flipV="1">
              <a:off x="567" y="2568"/>
              <a:ext cx="1951" cy="12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770" name="Text Box 13"/>
            <p:cNvSpPr txBox="1">
              <a:spLocks noChangeArrowheads="1"/>
            </p:cNvSpPr>
            <p:nvPr/>
          </p:nvSpPr>
          <p:spPr bwMode="auto">
            <a:xfrm>
              <a:off x="2336" y="2672"/>
              <a:ext cx="2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i="1">
                  <a:latin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553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07777"/>
              </p:ext>
            </p:extLst>
          </p:nvPr>
        </p:nvGraphicFramePr>
        <p:xfrm>
          <a:off x="4427538" y="2204939"/>
          <a:ext cx="47164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482600" progId="Equation.DSMT4">
                  <p:embed/>
                </p:oleObj>
              </mc:Choice>
              <mc:Fallback>
                <p:oleObj name="Equation" r:id="rId4" imgW="1536700" imgH="482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04939"/>
                        <a:ext cx="4716462" cy="10795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356100" y="3357464"/>
            <a:ext cx="4787900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vector</a:t>
            </a:r>
            <a:r>
              <a:rPr lang="it-IT" altLang="it-IT" sz="2400">
                <a:solidFill>
                  <a:srgbClr val="0000FF"/>
                </a:solidFill>
              </a:rPr>
              <a:t> </a:t>
            </a:r>
            <a:r>
              <a:rPr lang="it-IT" altLang="it-IT" sz="2400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it-IT" altLang="it-IT" sz="2400"/>
              <a:t> = length </a:t>
            </a:r>
            <a:r>
              <a:rPr lang="it-IT" altLang="it-IT" sz="2400" i="1">
                <a:latin typeface="Times New Roman" panose="02020603050405020304" pitchFamily="18" charset="0"/>
              </a:rPr>
              <a:t>ob</a:t>
            </a:r>
            <a:r>
              <a:rPr lang="it-IT" altLang="it-IT" sz="2400"/>
              <a:t>  times the versor of  </a:t>
            </a:r>
            <a:r>
              <a:rPr lang="it-IT" altLang="it-IT" sz="24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553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93566"/>
              </p:ext>
            </p:extLst>
          </p:nvPr>
        </p:nvGraphicFramePr>
        <p:xfrm>
          <a:off x="4403725" y="4206776"/>
          <a:ext cx="4691063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495085" progId="Equation.DSMT4">
                  <p:embed/>
                </p:oleObj>
              </mc:Choice>
              <mc:Fallback>
                <p:oleObj name="Equation" r:id="rId6" imgW="1231366" imgH="49508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206776"/>
                        <a:ext cx="4691063" cy="13112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8" name="Line 22"/>
          <p:cNvSpPr>
            <a:spLocks noChangeShapeType="1"/>
          </p:cNvSpPr>
          <p:nvPr/>
        </p:nvSpPr>
        <p:spPr bwMode="auto">
          <a:xfrm flipV="1">
            <a:off x="900113" y="2133501"/>
            <a:ext cx="2519362" cy="3384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535238" y="2271614"/>
            <a:ext cx="1316037" cy="1446212"/>
            <a:chOff x="1597" y="1703"/>
            <a:chExt cx="829" cy="911"/>
          </a:xfrm>
        </p:grpSpPr>
        <p:sp>
          <p:nvSpPr>
            <p:cNvPr id="74767" name="Line 23"/>
            <p:cNvSpPr>
              <a:spLocks noChangeShapeType="1"/>
            </p:cNvSpPr>
            <p:nvPr/>
          </p:nvSpPr>
          <p:spPr bwMode="auto">
            <a:xfrm flipH="1" flipV="1">
              <a:off x="1791" y="2115"/>
              <a:ext cx="63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768" name="Text Box 24"/>
            <p:cNvSpPr txBox="1">
              <a:spLocks noChangeArrowheads="1"/>
            </p:cNvSpPr>
            <p:nvPr/>
          </p:nvSpPr>
          <p:spPr bwMode="auto">
            <a:xfrm>
              <a:off x="1597" y="1703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i="1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900113" y="4797326"/>
            <a:ext cx="576262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971550" y="2925664"/>
            <a:ext cx="1871663" cy="25923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6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2808288" cy="954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inner product and projections</a:t>
            </a:r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928518"/>
              </p:ext>
            </p:extLst>
          </p:nvPr>
        </p:nvGraphicFramePr>
        <p:xfrm>
          <a:off x="3275856" y="385507"/>
          <a:ext cx="5770548" cy="8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828800" imgH="253800" progId="Equation.3">
                  <p:embed/>
                </p:oleObj>
              </mc:Choice>
              <mc:Fallback>
                <p:oleObj name="Equazione" r:id="rId8" imgW="1828800" imgH="253800" progId="Equation.3">
                  <p:embed/>
                  <p:pic>
                    <p:nvPicPr>
                      <p:cNvPr id="22" name="Oggetto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5856" y="385507"/>
                        <a:ext cx="5770548" cy="80146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55960"/>
              </p:ext>
            </p:extLst>
          </p:nvPr>
        </p:nvGraphicFramePr>
        <p:xfrm>
          <a:off x="2574925" y="5703888"/>
          <a:ext cx="36687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244520" imgH="253800" progId="Equation.3">
                  <p:embed/>
                </p:oleObj>
              </mc:Choice>
              <mc:Fallback>
                <p:oleObj name="Equazione" r:id="rId10" imgW="1244520" imgH="253800" progId="Equation.3">
                  <p:embed/>
                  <p:pic>
                    <p:nvPicPr>
                      <p:cNvPr id="23" name="Oggetto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4925" y="5703888"/>
                        <a:ext cx="3668713" cy="7493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419475" y="765175"/>
          <a:ext cx="1622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765175"/>
                        <a:ext cx="1622425" cy="6477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0"/>
            <a:ext cx="4543425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linear systems of equations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654175"/>
            <a:ext cx="9050338" cy="19383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may be seen as a change of basis to represent the vector </a:t>
            </a:r>
            <a:r>
              <a:rPr lang="it-IT" altLang="it-IT" i="1">
                <a:latin typeface="Times New Roman" panose="02020603050405020304" pitchFamily="18" charset="0"/>
              </a:rPr>
              <a:t>b</a:t>
            </a:r>
            <a:r>
              <a:rPr lang="it-IT" altLang="it-IT" sz="2800"/>
              <a:t> 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altLang="it-IT" sz="2800"/>
              <a:t>from the representation in the </a:t>
            </a:r>
            <a:r>
              <a:rPr lang="it-IT" altLang="it-IT" sz="2800">
                <a:solidFill>
                  <a:srgbClr val="669900"/>
                </a:solidFill>
              </a:rPr>
              <a:t>standard basis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altLang="it-IT" sz="2800">
                <a:solidFill>
                  <a:srgbClr val="669900"/>
                </a:solidFill>
              </a:rPr>
              <a:t> </a:t>
            </a:r>
            <a:r>
              <a:rPr lang="it-IT" altLang="it-IT" sz="2800"/>
              <a:t>to the representation in the </a:t>
            </a:r>
            <a:r>
              <a:rPr lang="it-IT" altLang="it-IT" sz="2800">
                <a:solidFill>
                  <a:srgbClr val="FF0000"/>
                </a:solidFill>
              </a:rPr>
              <a:t>basis of the columns of </a:t>
            </a:r>
            <a:r>
              <a:rPr lang="it-IT" altLang="it-IT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57188" y="4076700"/>
          <a:ext cx="22240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177723" progId="Equation.DSMT4">
                  <p:embed/>
                </p:oleObj>
              </mc:Choice>
              <mc:Fallback>
                <p:oleObj name="Equation" r:id="rId6" imgW="609336" imgH="17772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076700"/>
                        <a:ext cx="2224087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3275013" y="4076700"/>
          <a:ext cx="2363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419" imgH="177723" progId="Equation.DSMT4">
                  <p:embed/>
                </p:oleObj>
              </mc:Choice>
              <mc:Fallback>
                <p:oleObj name="Equation" r:id="rId8" imgW="647419" imgH="17772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4076700"/>
                        <a:ext cx="2363787" cy="6477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3275013" y="4868863"/>
          <a:ext cx="237648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863" imgH="431613" progId="Equation.DSMT4">
                  <p:embed/>
                </p:oleObj>
              </mc:Choice>
              <mc:Fallback>
                <p:oleObj name="Equation" r:id="rId10" imgW="545863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4868863"/>
                        <a:ext cx="2376487" cy="157321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11"/>
          <p:cNvGraphicFramePr>
            <a:graphicFrameLocks noChangeAspect="1"/>
          </p:cNvGraphicFramePr>
          <p:nvPr/>
        </p:nvGraphicFramePr>
        <p:xfrm>
          <a:off x="7011988" y="96838"/>
          <a:ext cx="2038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558" imgH="203112" progId="Equation.DSMT4">
                  <p:embed/>
                </p:oleObj>
              </mc:Choice>
              <mc:Fallback>
                <p:oleObj name="Equation" r:id="rId12" imgW="558558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96838"/>
                        <a:ext cx="2038350" cy="739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6797675" y="3875088"/>
          <a:ext cx="12080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391" imgH="482391" progId="Equation.DSMT4">
                  <p:embed/>
                </p:oleObj>
              </mc:Choice>
              <mc:Fallback>
                <p:oleObj name="Equation" r:id="rId14" imgW="482391" imgH="48239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3875088"/>
                        <a:ext cx="1208088" cy="12065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795963" y="5351463"/>
            <a:ext cx="2916237" cy="831850"/>
          </a:xfrm>
          <a:prstGeom prst="rect">
            <a:avLst/>
          </a:prstGeom>
          <a:solidFill>
            <a:srgbClr val="DDDDDD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provides a small </a:t>
            </a:r>
            <a:r>
              <a:rPr lang="it-IT" altLang="it-IT" sz="2400" b="1"/>
              <a:t>residual 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it-IT" altLang="it-IT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06363" y="4724400"/>
            <a:ext cx="2665412" cy="1938338"/>
          </a:xfrm>
          <a:prstGeom prst="rect">
            <a:avLst/>
          </a:prstGeom>
          <a:solidFill>
            <a:srgbClr val="DDDDDD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 </a:t>
            </a:r>
            <a:r>
              <a:rPr lang="it-IT" altLang="it-IT" sz="2400" b="1"/>
              <a:t>LU factorization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(</a:t>
            </a:r>
            <a:r>
              <a:rPr lang="it-IT" altLang="it-IT" sz="2400" b="1"/>
              <a:t>Gaussian elimination</a:t>
            </a:r>
            <a:r>
              <a:rPr lang="it-IT" altLang="it-IT" sz="240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 </a:t>
            </a:r>
            <a:r>
              <a:rPr lang="it-IT" altLang="it-IT" sz="2400"/>
              <a:t>with partial  pivoting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 animBg="1"/>
      <p:bldP spid="24590" grpId="0" animBg="1"/>
      <p:bldP spid="245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476375" y="1052513"/>
            <a:ext cx="1952625" cy="636587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x = A\b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476375" y="2205038"/>
            <a:ext cx="3419475" cy="636587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[L,U] = lu(A)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403350" y="3357563"/>
            <a:ext cx="3908425" cy="636587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[L,U,P] = lu(A)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403350" y="4581525"/>
            <a:ext cx="2197100" cy="636588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lugui(A)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403350" y="5661025"/>
            <a:ext cx="1952625" cy="636588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X = A\B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708400" y="5521325"/>
            <a:ext cx="5184775" cy="1200150"/>
          </a:xfrm>
          <a:prstGeom prst="rect">
            <a:avLst/>
          </a:prstGeom>
          <a:solidFill>
            <a:srgbClr val="DDDDDD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solves several systems: same matrix, vectors of known terms given by the columns of  </a:t>
            </a:r>
            <a:r>
              <a:rPr lang="it-IT" altLang="it-IT" sz="2400" i="1">
                <a:latin typeface="Times New Roman" panose="02020603050405020304" pitchFamily="18" charset="0"/>
              </a:rPr>
              <a:t>B</a:t>
            </a:r>
            <a:r>
              <a:rPr lang="it-IT" altLang="it-IT" sz="2400"/>
              <a:t> </a:t>
            </a:r>
          </a:p>
        </p:txBody>
      </p:sp>
      <p:sp>
        <p:nvSpPr>
          <p:cNvPr id="78856" name="Text Box 3"/>
          <p:cNvSpPr txBox="1">
            <a:spLocks noChangeArrowheads="1"/>
          </p:cNvSpPr>
          <p:nvPr/>
        </p:nvSpPr>
        <p:spPr bwMode="auto">
          <a:xfrm>
            <a:off x="0" y="0"/>
            <a:ext cx="6102350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linear systems of equations in Matlab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84750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68313" y="1125538"/>
            <a:ext cx="226060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two systems:</a:t>
            </a: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1547813" y="1916113"/>
          <a:ext cx="1620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16113"/>
                        <a:ext cx="1620837" cy="6477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1547813" y="2708275"/>
          <a:ext cx="15843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002" imgH="203112" progId="Equation.DSMT4">
                  <p:embed/>
                </p:oleObj>
              </mc:Choice>
              <mc:Fallback>
                <p:oleObj name="Equation" r:id="rId6" imgW="457002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708275"/>
                        <a:ext cx="1584325" cy="703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419475" y="2565400"/>
          <a:ext cx="47704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532" imgH="253890" progId="Equation.DSMT4">
                  <p:embed/>
                </p:oleObj>
              </mc:Choice>
              <mc:Fallback>
                <p:oleObj name="Equation" r:id="rId8" imgW="1307532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65400"/>
                        <a:ext cx="4770438" cy="9255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620838" y="5013325"/>
            <a:ext cx="192405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question: if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940425" y="5013325"/>
            <a:ext cx="138430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is small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557463" y="6021388"/>
            <a:ext cx="1084262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then  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940425" y="6021388"/>
            <a:ext cx="1801813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is small </a:t>
            </a:r>
            <a:r>
              <a:rPr lang="it-IT" altLang="it-IT" sz="2800" b="1">
                <a:solidFill>
                  <a:srgbClr val="FF0000"/>
                </a:solidFill>
              </a:rPr>
              <a:t>?</a:t>
            </a:r>
            <a:r>
              <a:rPr lang="it-IT" altLang="it-IT" sz="2800"/>
              <a:t> </a:t>
            </a:r>
          </a:p>
        </p:txBody>
      </p:sp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4429125" y="4941888"/>
          <a:ext cx="787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19" imgH="177569" progId="Equation.DSMT4">
                  <p:embed/>
                </p:oleObj>
              </mc:Choice>
              <mc:Fallback>
                <p:oleObj name="Equation" r:id="rId10" imgW="215619" imgH="17756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941888"/>
                        <a:ext cx="787400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4429125" y="5949950"/>
          <a:ext cx="787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5949950"/>
                        <a:ext cx="787400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33350" y="3478213"/>
            <a:ext cx="9001125" cy="13843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relevant question: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if the two systems are </a:t>
            </a:r>
            <a:r>
              <a:rPr lang="ja-JP" altLang="it-IT" sz="2800"/>
              <a:t>“</a:t>
            </a:r>
            <a:r>
              <a:rPr lang="it-IT" altLang="ja-JP" sz="2800"/>
              <a:t>close together</a:t>
            </a:r>
            <a:r>
              <a:rPr lang="ja-JP" altLang="it-IT" sz="2800"/>
              <a:t>”</a:t>
            </a:r>
            <a:r>
              <a:rPr lang="it-IT" altLang="ja-JP" sz="2800"/>
              <a:t>, can we expect that even their two solutions are </a:t>
            </a:r>
            <a:r>
              <a:rPr lang="ja-JP" altLang="it-IT" sz="2800"/>
              <a:t>“</a:t>
            </a:r>
            <a:r>
              <a:rPr lang="it-IT" altLang="ja-JP" sz="2800"/>
              <a:t>close together</a:t>
            </a:r>
            <a:r>
              <a:rPr lang="ja-JP" altLang="it-IT" sz="2800"/>
              <a:t>”</a:t>
            </a:r>
            <a:r>
              <a:rPr lang="it-IT" altLang="ja-JP" sz="2800"/>
              <a:t>? </a:t>
            </a:r>
            <a:endParaRPr lang="it-IT" altLang="it-IT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5" grpId="0" animBg="1"/>
      <p:bldP spid="28686" grpId="0" animBg="1"/>
      <p:bldP spid="28687" grpId="0" animBg="1"/>
      <p:bldP spid="28688" grpId="0" animBg="1"/>
      <p:bldP spid="2869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522763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absolute error and relative error</a:t>
            </a:r>
          </a:p>
        </p:txBody>
      </p:sp>
      <p:graphicFrame>
        <p:nvGraphicFramePr>
          <p:cNvPr id="82947" name="Object 6"/>
          <p:cNvGraphicFramePr>
            <a:graphicFrameLocks noChangeAspect="1"/>
          </p:cNvGraphicFramePr>
          <p:nvPr/>
        </p:nvGraphicFramePr>
        <p:xfrm>
          <a:off x="395288" y="2420938"/>
          <a:ext cx="34036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20938"/>
                        <a:ext cx="3403600" cy="76358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Text Box 8"/>
          <p:cNvSpPr txBox="1">
            <a:spLocks noChangeArrowheads="1"/>
          </p:cNvSpPr>
          <p:nvPr/>
        </p:nvSpPr>
        <p:spPr bwMode="auto">
          <a:xfrm>
            <a:off x="755650" y="3263900"/>
            <a:ext cx="2119313" cy="461963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absolute error</a:t>
            </a:r>
          </a:p>
        </p:txBody>
      </p:sp>
      <p:grpSp>
        <p:nvGrpSpPr>
          <p:cNvPr id="82949" name="Group 23"/>
          <p:cNvGrpSpPr>
            <a:grpSpLocks/>
          </p:cNvGrpSpPr>
          <p:nvPr/>
        </p:nvGrpSpPr>
        <p:grpSpPr bwMode="auto">
          <a:xfrm>
            <a:off x="787400" y="1212850"/>
            <a:ext cx="7226300" cy="647700"/>
            <a:chOff x="913" y="754"/>
            <a:chExt cx="4552" cy="408"/>
          </a:xfrm>
        </p:grpSpPr>
        <p:sp>
          <p:nvSpPr>
            <p:cNvPr id="82961" name="Text Box 3"/>
            <p:cNvSpPr txBox="1">
              <a:spLocks noChangeArrowheads="1"/>
            </p:cNvSpPr>
            <p:nvPr/>
          </p:nvSpPr>
          <p:spPr bwMode="auto">
            <a:xfrm>
              <a:off x="913" y="776"/>
              <a:ext cx="974" cy="3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/>
                <a:t>suppose</a:t>
              </a:r>
            </a:p>
          </p:txBody>
        </p:sp>
        <p:graphicFrame>
          <p:nvGraphicFramePr>
            <p:cNvPr id="82962" name="Object 4"/>
            <p:cNvGraphicFramePr>
              <a:graphicFrameLocks noChangeAspect="1"/>
            </p:cNvGraphicFramePr>
            <p:nvPr/>
          </p:nvGraphicFramePr>
          <p:xfrm>
            <a:off x="2018" y="754"/>
            <a:ext cx="291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754"/>
                          <a:ext cx="291" cy="40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66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63" name="Text Box 13"/>
            <p:cNvSpPr txBox="1">
              <a:spLocks noChangeArrowheads="1"/>
            </p:cNvSpPr>
            <p:nvPr/>
          </p:nvSpPr>
          <p:spPr bwMode="auto">
            <a:xfrm>
              <a:off x="2495" y="800"/>
              <a:ext cx="2560" cy="3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/>
                <a:t>be an approximation of </a:t>
              </a:r>
            </a:p>
          </p:txBody>
        </p:sp>
        <p:graphicFrame>
          <p:nvGraphicFramePr>
            <p:cNvPr id="82964" name="Object 14"/>
            <p:cNvGraphicFramePr>
              <a:graphicFrameLocks noChangeAspect="1"/>
            </p:cNvGraphicFramePr>
            <p:nvPr/>
          </p:nvGraphicFramePr>
          <p:xfrm>
            <a:off x="5134" y="765"/>
            <a:ext cx="331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4" y="765"/>
                          <a:ext cx="331" cy="36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66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950" name="Object 19"/>
          <p:cNvGraphicFramePr>
            <a:graphicFrameLocks noChangeAspect="1"/>
          </p:cNvGraphicFramePr>
          <p:nvPr/>
        </p:nvGraphicFramePr>
        <p:xfrm>
          <a:off x="4495800" y="2097088"/>
          <a:ext cx="35179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400" imgH="469900" progId="Equation.DSMT4">
                  <p:embed/>
                </p:oleObj>
              </mc:Choice>
              <mc:Fallback>
                <p:oleObj name="Equation" r:id="rId10" imgW="1168400" imgH="469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97088"/>
                        <a:ext cx="3517900" cy="14128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1" name="Text Box 20"/>
          <p:cNvSpPr txBox="1">
            <a:spLocks noChangeArrowheads="1"/>
          </p:cNvSpPr>
          <p:nvPr/>
        </p:nvSpPr>
        <p:spPr bwMode="auto">
          <a:xfrm>
            <a:off x="5148263" y="3573463"/>
            <a:ext cx="1914525" cy="4619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relative error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0" y="4365625"/>
            <a:ext cx="8964613" cy="1174750"/>
            <a:chOff x="0" y="2750"/>
            <a:chExt cx="5647" cy="740"/>
          </a:xfrm>
        </p:grpSpPr>
        <p:graphicFrame>
          <p:nvGraphicFramePr>
            <p:cNvPr id="82956" name="Object 24"/>
            <p:cNvGraphicFramePr>
              <a:graphicFrameLocks noChangeAspect="1"/>
            </p:cNvGraphicFramePr>
            <p:nvPr/>
          </p:nvGraphicFramePr>
          <p:xfrm>
            <a:off x="0" y="2750"/>
            <a:ext cx="1407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39392" imgH="495085" progId="Equation.DSMT4">
                    <p:embed/>
                  </p:oleObj>
                </mc:Choice>
                <mc:Fallback>
                  <p:oleObj name="Equation" r:id="rId12" imgW="939392" imgH="495085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750"/>
                          <a:ext cx="1407" cy="74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66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957" name="Group 31"/>
            <p:cNvGrpSpPr>
              <a:grpSpLocks/>
            </p:cNvGrpSpPr>
            <p:nvPr/>
          </p:nvGrpSpPr>
          <p:grpSpPr bwMode="auto">
            <a:xfrm>
              <a:off x="1927" y="2795"/>
              <a:ext cx="3720" cy="523"/>
              <a:chOff x="1791" y="2795"/>
              <a:chExt cx="3720" cy="523"/>
            </a:xfrm>
          </p:grpSpPr>
          <p:sp>
            <p:nvSpPr>
              <p:cNvPr id="82959" name="Text Box 25"/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3720" cy="52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the maximum entry of       has at most  </a:t>
                </a:r>
                <a:r>
                  <a:rPr lang="it-IT" altLang="it-IT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it-IT" altLang="it-IT" sz="2400">
                    <a:cs typeface="Times New Roman" panose="02020603050405020304" pitchFamily="18" charset="0"/>
                  </a:rPr>
                  <a:t>  correct significative digits</a:t>
                </a:r>
              </a:p>
            </p:txBody>
          </p:sp>
          <p:graphicFrame>
            <p:nvGraphicFramePr>
              <p:cNvPr id="82960" name="Object 28"/>
              <p:cNvGraphicFramePr>
                <a:graphicFrameLocks noChangeAspect="1"/>
              </p:cNvGraphicFramePr>
              <p:nvPr/>
            </p:nvGraphicFramePr>
            <p:xfrm>
              <a:off x="3833" y="2795"/>
              <a:ext cx="194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26725" imgH="177415" progId="Equation.DSMT4">
                      <p:embed/>
                    </p:oleObj>
                  </mc:Choice>
                  <mc:Fallback>
                    <p:oleObj name="Equation" r:id="rId14" imgW="126725" imgH="177415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3" y="2795"/>
                            <a:ext cx="194" cy="2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6699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958" name="AutoShape 32"/>
            <p:cNvSpPr>
              <a:spLocks noChangeArrowheads="1"/>
            </p:cNvSpPr>
            <p:nvPr/>
          </p:nvSpPr>
          <p:spPr bwMode="auto">
            <a:xfrm>
              <a:off x="1429" y="2931"/>
              <a:ext cx="454" cy="22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785938" y="5516563"/>
            <a:ext cx="6591300" cy="1052512"/>
            <a:chOff x="1125" y="3475"/>
            <a:chExt cx="4152" cy="663"/>
          </a:xfrm>
        </p:grpSpPr>
        <p:graphicFrame>
          <p:nvGraphicFramePr>
            <p:cNvPr id="82954" name="Object 34"/>
            <p:cNvGraphicFramePr>
              <a:graphicFrameLocks noChangeAspect="1"/>
            </p:cNvGraphicFramePr>
            <p:nvPr/>
          </p:nvGraphicFramePr>
          <p:xfrm>
            <a:off x="1927" y="3475"/>
            <a:ext cx="3350" cy="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692400" imgH="533400" progId="Equation.DSMT4">
                    <p:embed/>
                  </p:oleObj>
                </mc:Choice>
                <mc:Fallback>
                  <p:oleObj name="Equation" r:id="rId15" imgW="2692400" imgH="5334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3475"/>
                          <a:ext cx="3350" cy="663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66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5" name="Text Box 35"/>
            <p:cNvSpPr txBox="1">
              <a:spLocks noChangeArrowheads="1"/>
            </p:cNvSpPr>
            <p:nvPr/>
          </p:nvSpPr>
          <p:spPr bwMode="auto">
            <a:xfrm>
              <a:off x="1125" y="3498"/>
              <a:ext cx="772" cy="25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example: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226060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two systems: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3348038" y="1412875"/>
          <a:ext cx="1620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412875"/>
                        <a:ext cx="1620837" cy="6477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1476375" y="2276475"/>
          <a:ext cx="16668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002" imgH="203112" progId="Equation.DSMT4">
                  <p:embed/>
                </p:oleObj>
              </mc:Choice>
              <mc:Fallback>
                <p:oleObj name="Equation" r:id="rId6" imgW="457002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76475"/>
                        <a:ext cx="1666875" cy="739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348038" y="2205038"/>
          <a:ext cx="47704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532" imgH="253890" progId="Equation.DSMT4">
                  <p:embed/>
                </p:oleObj>
              </mc:Choice>
              <mc:Fallback>
                <p:oleObj name="Equation" r:id="rId8" imgW="1307532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05038"/>
                        <a:ext cx="4770437" cy="92551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162560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Theorem</a:t>
            </a: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3159125" y="3716338"/>
          <a:ext cx="407670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469900" progId="Equation.DSMT4">
                  <p:embed/>
                </p:oleObj>
              </mc:Choice>
              <mc:Fallback>
                <p:oleObj name="Equation" r:id="rId10" imgW="1117600" imgH="469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716338"/>
                        <a:ext cx="4076700" cy="17113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3159125" y="5589588"/>
          <a:ext cx="40322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0948" imgH="279279" progId="Equation.DSMT4">
                  <p:embed/>
                </p:oleObj>
              </mc:Choice>
              <mc:Fallback>
                <p:oleObj name="Equation" r:id="rId12" imgW="1040948" imgH="27927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589588"/>
                        <a:ext cx="4032250" cy="1016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50825" y="5589588"/>
            <a:ext cx="2865438" cy="4619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condition number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2195513" y="1052513"/>
          <a:ext cx="40322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279279" progId="Equation.DSMT4">
                  <p:embed/>
                </p:oleObj>
              </mc:Choice>
              <mc:Fallback>
                <p:oleObj name="Equation" r:id="rId4" imgW="1040948" imgH="27927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052513"/>
                        <a:ext cx="4032250" cy="101600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558800" y="2205038"/>
          <a:ext cx="22129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252" imgH="253890" progId="Equation.DSMT4">
                  <p:embed/>
                </p:oleObj>
              </mc:Choice>
              <mc:Fallback>
                <p:oleObj name="Equation" r:id="rId6" imgW="571252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205038"/>
                        <a:ext cx="2212975" cy="923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3492500" y="2205038"/>
          <a:ext cx="21145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626" imgH="253780" progId="Equation.DSMT4">
                  <p:embed/>
                </p:oleObj>
              </mc:Choice>
              <mc:Fallback>
                <p:oleObj name="Equation" r:id="rId8" imgW="545626" imgH="2537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205038"/>
                        <a:ext cx="2114550" cy="923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6270625" y="2205038"/>
          <a:ext cx="22621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47" imgH="253890" progId="Equation.DSMT4">
                  <p:embed/>
                </p:oleObj>
              </mc:Choice>
              <mc:Fallback>
                <p:oleObj name="Equation" r:id="rId10" imgW="583947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2205038"/>
                        <a:ext cx="2262188" cy="923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2582863" y="3429000"/>
          <a:ext cx="35401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54000" progId="Equation.DSMT4">
                  <p:embed/>
                </p:oleObj>
              </mc:Choice>
              <mc:Fallback>
                <p:oleObj name="Equation" r:id="rId12" imgW="914400" imgH="254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429000"/>
                        <a:ext cx="3540125" cy="923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2700338" y="4940300"/>
          <a:ext cx="3240087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100" imgH="469900" progId="Equation.DSMT4">
                  <p:embed/>
                </p:oleObj>
              </mc:Choice>
              <mc:Fallback>
                <p:oleObj name="Equation" r:id="rId14" imgW="1054100" imgH="469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940300"/>
                        <a:ext cx="3240087" cy="1355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6062663" y="5300663"/>
            <a:ext cx="261937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>
                <a:latin typeface="Times New Roman" panose="02020603050405020304" pitchFamily="18" charset="0"/>
              </a:rPr>
              <a:t>D</a:t>
            </a:r>
            <a:r>
              <a:rPr lang="it-IT" altLang="it-IT" sz="2400"/>
              <a:t> diagonal matrix</a:t>
            </a:r>
          </a:p>
        </p:txBody>
      </p:sp>
      <p:sp>
        <p:nvSpPr>
          <p:cNvPr id="8704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226060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two systems:</a:t>
            </a:r>
          </a:p>
        </p:txBody>
      </p:sp>
      <p:graphicFrame>
        <p:nvGraphicFramePr>
          <p:cNvPr id="89091" name="Object 4"/>
          <p:cNvGraphicFramePr>
            <a:graphicFrameLocks noChangeAspect="1"/>
          </p:cNvGraphicFramePr>
          <p:nvPr/>
        </p:nvGraphicFramePr>
        <p:xfrm>
          <a:off x="3348038" y="1412875"/>
          <a:ext cx="1620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412875"/>
                        <a:ext cx="1620837" cy="6477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5"/>
          <p:cNvGraphicFramePr>
            <a:graphicFrameLocks noChangeAspect="1"/>
          </p:cNvGraphicFramePr>
          <p:nvPr/>
        </p:nvGraphicFramePr>
        <p:xfrm>
          <a:off x="777875" y="2276475"/>
          <a:ext cx="16208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307" imgH="203112" progId="Equation.DSMT4">
                  <p:embed/>
                </p:oleObj>
              </mc:Choice>
              <mc:Fallback>
                <p:oleObj name="Equation" r:id="rId6" imgW="444307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276475"/>
                        <a:ext cx="1620838" cy="739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6"/>
          <p:cNvGraphicFramePr>
            <a:graphicFrameLocks noChangeAspect="1"/>
          </p:cNvGraphicFramePr>
          <p:nvPr/>
        </p:nvGraphicFramePr>
        <p:xfrm>
          <a:off x="2536825" y="2205038"/>
          <a:ext cx="639286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600" imgH="254000" progId="Equation.DSMT4">
                  <p:embed/>
                </p:oleObj>
              </mc:Choice>
              <mc:Fallback>
                <p:oleObj name="Equation" r:id="rId8" imgW="1752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205038"/>
                        <a:ext cx="6392863" cy="92551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1625600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Theorem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763713" y="4437063"/>
          <a:ext cx="6162675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9100" imgH="508000" progId="Equation.DSMT4">
                  <p:embed/>
                </p:oleObj>
              </mc:Choice>
              <mc:Fallback>
                <p:oleObj name="Equation" r:id="rId10" imgW="1689100" imgH="50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437063"/>
                        <a:ext cx="6162675" cy="18494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6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611188" y="1052513"/>
            <a:ext cx="8047037" cy="83026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Giulio GIUNTA 	giulio.giunta@uniparthenope.it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Mariarosaria RIZZARDI  rizzardi@uniparthenope.it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87338" y="357188"/>
            <a:ext cx="8532812" cy="64611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-19050" y="1955800"/>
            <a:ext cx="9145588" cy="10144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e-learning platform: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bg1"/>
                </a:solidFill>
                <a:latin typeface="Courier New" panose="02070309020205020404" pitchFamily="49" charset="0"/>
                <a:hlinkClick r:id="rId4"/>
              </a:rPr>
              <a:t>http://elearning.uniparthenope.it</a:t>
            </a:r>
            <a:endParaRPr lang="it-IT" altLang="it-IT" b="1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87338" y="508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it-IT" altLang="it-IT" sz="1800"/>
            </a:br>
            <a:endParaRPr lang="it-IT" altLang="it-IT" sz="1800"/>
          </a:p>
        </p:txBody>
      </p:sp>
      <p:pic>
        <p:nvPicPr>
          <p:cNvPr id="11270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001963"/>
            <a:ext cx="5622925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612900" y="4760913"/>
            <a:ext cx="1879600" cy="53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1619250" y="1341438"/>
            <a:ext cx="363538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if</a:t>
            </a:r>
          </a:p>
        </p:txBody>
      </p:sp>
      <p:graphicFrame>
        <p:nvGraphicFramePr>
          <p:cNvPr id="91139" name="Object 4"/>
          <p:cNvGraphicFramePr>
            <a:graphicFrameLocks noChangeAspect="1"/>
          </p:cNvGraphicFramePr>
          <p:nvPr/>
        </p:nvGraphicFramePr>
        <p:xfrm>
          <a:off x="2411413" y="1196975"/>
          <a:ext cx="21304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53890" progId="Equation.DSMT4">
                  <p:embed/>
                </p:oleObj>
              </mc:Choice>
              <mc:Fallback>
                <p:oleObj name="Equation" r:id="rId4" imgW="58394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196975"/>
                        <a:ext cx="2130425" cy="9255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50825" y="3429000"/>
            <a:ext cx="2160588" cy="5238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thumb rule:</a:t>
            </a:r>
          </a:p>
        </p:txBody>
      </p:sp>
      <p:sp>
        <p:nvSpPr>
          <p:cNvPr id="91141" name="Text Box 9"/>
          <p:cNvSpPr txBox="1">
            <a:spLocks noChangeArrowheads="1"/>
          </p:cNvSpPr>
          <p:nvPr/>
        </p:nvSpPr>
        <p:spPr bwMode="auto">
          <a:xfrm>
            <a:off x="4932363" y="1125538"/>
            <a:ext cx="3340100" cy="954087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the linear system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well-conditioned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403350" y="2420938"/>
            <a:ext cx="363538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if</a:t>
            </a:r>
          </a:p>
        </p:txBody>
      </p:sp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2344738" y="2276475"/>
          <a:ext cx="21558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113" imgH="253890" progId="Equation.DSMT4">
                  <p:embed/>
                </p:oleObj>
              </mc:Choice>
              <mc:Fallback>
                <p:oleObj name="Equation" r:id="rId6" imgW="660113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2276475"/>
                        <a:ext cx="2155825" cy="8286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932363" y="2276475"/>
            <a:ext cx="3262312" cy="9540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the linear system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ill-conditioned</a:t>
            </a:r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250825" y="4508500"/>
          <a:ext cx="26384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53890" progId="Equation.DSMT4">
                  <p:embed/>
                </p:oleObj>
              </mc:Choice>
              <mc:Fallback>
                <p:oleObj name="Equation" r:id="rId8" imgW="723586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08500"/>
                        <a:ext cx="2638425" cy="9255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3059113" y="4581525"/>
            <a:ext cx="976312" cy="720725"/>
          </a:xfrm>
          <a:prstGeom prst="rightArrow">
            <a:avLst>
              <a:gd name="adj1" fmla="val 50000"/>
              <a:gd name="adj2" fmla="val 338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140200" y="3786188"/>
            <a:ext cx="4681538" cy="237013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the solution can be known with </a:t>
            </a:r>
            <a:r>
              <a:rPr lang="it-IT" altLang="it-IT" b="1" i="1">
                <a:solidFill>
                  <a:schemeClr val="bg1"/>
                </a:solidFill>
                <a:latin typeface="Times New Roman" panose="02020603050405020304" pitchFamily="18" charset="0"/>
              </a:rPr>
              <a:t> q </a:t>
            </a:r>
            <a:r>
              <a:rPr lang="it-IT" altLang="it-IT" sz="2800" b="1">
                <a:solidFill>
                  <a:schemeClr val="bg1"/>
                </a:solidFill>
              </a:rPr>
              <a:t>significative digits </a:t>
            </a:r>
            <a:r>
              <a:rPr lang="it-IT" altLang="it-IT" sz="2800" b="1" i="1">
                <a:solidFill>
                  <a:schemeClr val="bg1"/>
                </a:solidFill>
              </a:rPr>
              <a:t>less</a:t>
            </a:r>
            <a:r>
              <a:rPr lang="it-IT" altLang="it-IT" sz="2800" b="1">
                <a:solidFill>
                  <a:schemeClr val="bg1"/>
                </a:solidFill>
              </a:rPr>
              <a:t> than the  number of significative digits of the data (</a:t>
            </a:r>
            <a:r>
              <a:rPr lang="it-IT" altLang="it-IT" b="1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it-IT" altLang="it-IT" sz="2800" b="1">
                <a:solidFill>
                  <a:schemeClr val="bg1"/>
                </a:solidFill>
              </a:rPr>
              <a:t>,</a:t>
            </a:r>
            <a:r>
              <a:rPr lang="it-IT" altLang="it-IT" b="1" i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it-IT" altLang="it-IT" sz="28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1148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6" grpId="0" animBg="1"/>
      <p:bldP spid="45068" grpId="0" animBg="1"/>
      <p:bldP spid="45070" grpId="0" animBg="1"/>
      <p:bldP spid="450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3"/>
          <p:cNvSpPr txBox="1">
            <a:spLocks noChangeArrowheads="1"/>
          </p:cNvSpPr>
          <p:nvPr/>
        </p:nvSpPr>
        <p:spPr bwMode="auto">
          <a:xfrm>
            <a:off x="2411413" y="1196975"/>
            <a:ext cx="4681537" cy="5842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it-IT" altLang="it-IT" b="1">
                <a:solidFill>
                  <a:schemeClr val="bg1"/>
                </a:solidFill>
              </a:rPr>
              <a:t> ill-condizioned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4140200" y="1989138"/>
            <a:ext cx="719138" cy="976312"/>
          </a:xfrm>
          <a:prstGeom prst="downArrow">
            <a:avLst>
              <a:gd name="adj1" fmla="val 50000"/>
              <a:gd name="adj2" fmla="val 3394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339975" y="3141663"/>
            <a:ext cx="4681538" cy="5842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it-IT" altLang="it-IT" b="1">
                <a:solidFill>
                  <a:schemeClr val="bg1"/>
                </a:solidFill>
              </a:rPr>
              <a:t> near singular</a:t>
            </a:r>
          </a:p>
        </p:txBody>
      </p:sp>
      <p:sp>
        <p:nvSpPr>
          <p:cNvPr id="9318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539750" y="4149725"/>
            <a:ext cx="8240713" cy="1851025"/>
            <a:chOff x="539750" y="4149725"/>
            <a:chExt cx="8240713" cy="1851025"/>
          </a:xfrm>
        </p:grpSpPr>
        <p:graphicFrame>
          <p:nvGraphicFramePr>
            <p:cNvPr id="93191" name="Object 10"/>
            <p:cNvGraphicFramePr>
              <a:graphicFrameLocks noChangeAspect="1"/>
            </p:cNvGraphicFramePr>
            <p:nvPr/>
          </p:nvGraphicFramePr>
          <p:xfrm>
            <a:off x="539750" y="4149725"/>
            <a:ext cx="8240713" cy="185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260600" imgH="508000" progId="Equation.DSMT4">
                    <p:embed/>
                  </p:oleObj>
                </mc:Choice>
                <mc:Fallback>
                  <p:oleObj name="Equation" r:id="rId4" imgW="2260600" imgH="5080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4149725"/>
                          <a:ext cx="8240713" cy="185102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 w="38100">
                          <a:solidFill>
                            <a:srgbClr val="6699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192" name="CasellaDiTesto 1"/>
            <p:cNvSpPr txBox="1">
              <a:spLocks noChangeArrowheads="1"/>
            </p:cNvSpPr>
            <p:nvPr/>
          </p:nvSpPr>
          <p:spPr bwMode="auto">
            <a:xfrm>
              <a:off x="6084168" y="4752071"/>
              <a:ext cx="2376264" cy="64633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/>
                <a:t>is singular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animBg="1"/>
      <p:bldP spid="4609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7"/>
          <p:cNvGraphicFramePr>
            <a:graphicFrameLocks noChangeAspect="1"/>
          </p:cNvGraphicFramePr>
          <p:nvPr/>
        </p:nvGraphicFramePr>
        <p:xfrm>
          <a:off x="6877050" y="333375"/>
          <a:ext cx="1620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33375"/>
                        <a:ext cx="1620838" cy="6477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484438" y="1412875"/>
            <a:ext cx="5940425" cy="9540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is the soluzione computed by </a:t>
            </a:r>
            <a:r>
              <a:rPr lang="it-IT" altLang="ja-JP" sz="2800"/>
              <a:t>Gaussian elimination with pivoting</a:t>
            </a:r>
            <a:endParaRPr lang="it-IT" altLang="it-IT" sz="280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57238" y="1555750"/>
            <a:ext cx="363537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if</a:t>
            </a: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1692275" y="1484313"/>
          <a:ext cx="6032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203024" progId="Equation.DSMT4">
                  <p:embed/>
                </p:oleObj>
              </mc:Choice>
              <mc:Fallback>
                <p:oleObj name="Equation" r:id="rId6" imgW="164957" imgH="20302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484313"/>
                        <a:ext cx="603250" cy="741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835150" y="2708275"/>
            <a:ext cx="594042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/>
              <a:t>the </a:t>
            </a:r>
            <a:r>
              <a:rPr lang="it-IT" altLang="it-IT" sz="2800" b="1" dirty="0"/>
              <a:t>relative </a:t>
            </a:r>
            <a:r>
              <a:rPr lang="it-IT" altLang="it-IT" sz="2800" b="1" dirty="0" err="1"/>
              <a:t>residual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is</a:t>
            </a:r>
            <a:r>
              <a:rPr lang="it-IT" altLang="it-IT" sz="2800" dirty="0"/>
              <a:t> small: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619250" y="6021388"/>
            <a:ext cx="594042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Symbol" panose="05050102010706020507" pitchFamily="18" charset="2"/>
              </a:rPr>
              <a:t>r</a:t>
            </a:r>
            <a:r>
              <a:rPr lang="it-IT" altLang="it-IT" sz="2800"/>
              <a:t>  is a  </a:t>
            </a:r>
            <a:r>
              <a:rPr lang="it-IT" altLang="it-IT" sz="2800" i="1">
                <a:latin typeface="Times New Roman" panose="02020603050405020304" pitchFamily="18" charset="0"/>
              </a:rPr>
              <a:t>small number</a:t>
            </a:r>
          </a:p>
        </p:txBody>
      </p:sp>
      <p:sp>
        <p:nvSpPr>
          <p:cNvPr id="95240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731963" y="3789363"/>
            <a:ext cx="5788025" cy="1943100"/>
            <a:chOff x="1731963" y="3789363"/>
            <a:chExt cx="5788025" cy="1943100"/>
          </a:xfrm>
        </p:grpSpPr>
        <p:graphicFrame>
          <p:nvGraphicFramePr>
            <p:cNvPr id="95242" name="Object 12"/>
            <p:cNvGraphicFramePr>
              <a:graphicFrameLocks noChangeAspect="1"/>
            </p:cNvGraphicFramePr>
            <p:nvPr/>
          </p:nvGraphicFramePr>
          <p:xfrm>
            <a:off x="1731963" y="3789363"/>
            <a:ext cx="5788025" cy="194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86811" imgH="533169" progId="Equation.DSMT4">
                    <p:embed/>
                  </p:oleObj>
                </mc:Choice>
                <mc:Fallback>
                  <p:oleObj name="Equation" r:id="rId8" imgW="1586811" imgH="53316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963" y="3789363"/>
                          <a:ext cx="5788025" cy="1943100"/>
                        </a:xfrm>
                        <a:prstGeom prst="rect">
                          <a:avLst/>
                        </a:prstGeom>
                        <a:solidFill>
                          <a:srgbClr val="CCFF66"/>
                        </a:solidFill>
                        <a:ln w="38100">
                          <a:solidFill>
                            <a:srgbClr val="6699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43" name="CasellaDiTesto 1"/>
            <p:cNvSpPr txBox="1">
              <a:spLocks noChangeArrowheads="1"/>
            </p:cNvSpPr>
            <p:nvPr/>
          </p:nvSpPr>
          <p:spPr bwMode="auto">
            <a:xfrm>
              <a:off x="6084168" y="4763377"/>
              <a:ext cx="1368152" cy="36933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machine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 animBg="1"/>
      <p:bldP spid="47115" grpId="0" animBg="1"/>
      <p:bldP spid="471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1116013" y="1412875"/>
            <a:ext cx="7039106" cy="107721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 err="1"/>
              <a:t>question</a:t>
            </a:r>
            <a:r>
              <a:rPr lang="it-IT" altLang="it-IT" dirty="0"/>
              <a:t>: </a:t>
            </a:r>
            <a:r>
              <a:rPr lang="it-IT" altLang="it-IT" dirty="0" err="1"/>
              <a:t>if</a:t>
            </a:r>
            <a:r>
              <a:rPr lang="it-IT" altLang="it-IT" dirty="0"/>
              <a:t> the </a:t>
            </a:r>
            <a:r>
              <a:rPr lang="it-IT" altLang="it-IT" b="1" dirty="0" err="1">
                <a:solidFill>
                  <a:srgbClr val="0000FF"/>
                </a:solidFill>
              </a:rPr>
              <a:t>residual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small, </a:t>
            </a:r>
            <a:r>
              <a:rPr lang="it-IT" altLang="it-IT" dirty="0" err="1"/>
              <a:t>then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/>
              <a:t>		</a:t>
            </a:r>
            <a:r>
              <a:rPr lang="it-IT" altLang="it-IT" dirty="0" err="1"/>
              <a:t>is</a:t>
            </a:r>
            <a:r>
              <a:rPr lang="it-IT" altLang="it-IT" dirty="0"/>
              <a:t> the </a:t>
            </a:r>
            <a:r>
              <a:rPr lang="it-IT" altLang="ja-JP" b="1" dirty="0">
                <a:solidFill>
                  <a:srgbClr val="FF0000"/>
                </a:solidFill>
              </a:rPr>
              <a:t>errore</a:t>
            </a:r>
            <a:r>
              <a:rPr lang="it-IT" altLang="ja-JP" dirty="0"/>
              <a:t> small?</a:t>
            </a:r>
            <a:endParaRPr lang="it-IT" altLang="it-IT" dirty="0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1287463" y="3068638"/>
          <a:ext cx="64944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7589" imgH="444307" progId="Equation.DSMT4">
                  <p:embed/>
                </p:oleObj>
              </mc:Choice>
              <mc:Fallback>
                <p:oleObj name="Equation" r:id="rId4" imgW="1637589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3068638"/>
                        <a:ext cx="6494462" cy="18002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98425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/>
              <a:t>when</a:t>
            </a:r>
            <a:r>
              <a:rPr lang="it-IT" altLang="it-IT" sz="2800" dirty="0"/>
              <a:t> the</a:t>
            </a:r>
            <a:r>
              <a:rPr lang="it-IT" altLang="ja-JP" sz="2800" dirty="0"/>
              <a:t> </a:t>
            </a:r>
            <a:r>
              <a:rPr lang="it-IT" altLang="ja-JP" sz="2800" dirty="0" err="1"/>
              <a:t>condition</a:t>
            </a:r>
            <a:r>
              <a:rPr lang="it-IT" altLang="ja-JP" sz="2800" dirty="0"/>
              <a:t> </a:t>
            </a:r>
            <a:r>
              <a:rPr lang="it-IT" altLang="ja-JP" sz="2800" dirty="0" err="1"/>
              <a:t>number</a:t>
            </a:r>
            <a:r>
              <a:rPr lang="it-IT" altLang="ja-JP" sz="2800" dirty="0"/>
              <a:t> </a:t>
            </a:r>
            <a:r>
              <a:rPr lang="it-IT" altLang="ja-JP" sz="2800" dirty="0" err="1"/>
              <a:t>increases</a:t>
            </a:r>
            <a:r>
              <a:rPr lang="it-IT" altLang="ja-JP" sz="2800" dirty="0"/>
              <a:t>, the </a:t>
            </a:r>
            <a:r>
              <a:rPr lang="it-IT" altLang="ja-JP" sz="2800" b="1" dirty="0" err="1">
                <a:solidFill>
                  <a:srgbClr val="0000FF"/>
                </a:solidFill>
              </a:rPr>
              <a:t>residual</a:t>
            </a:r>
            <a:r>
              <a:rPr lang="it-IT" altLang="ja-JP" sz="2800" dirty="0"/>
              <a:t> </a:t>
            </a:r>
            <a:r>
              <a:rPr lang="it-IT" altLang="ja-JP" sz="2800" dirty="0" err="1"/>
              <a:t>gives</a:t>
            </a:r>
            <a:r>
              <a:rPr lang="it-IT" altLang="ja-JP" sz="2800" dirty="0"/>
              <a:t> </a:t>
            </a:r>
            <a:r>
              <a:rPr lang="it-IT" altLang="ja-JP" sz="2800" dirty="0" err="1"/>
              <a:t>less</a:t>
            </a:r>
            <a:r>
              <a:rPr lang="it-IT" altLang="ja-JP" sz="2800" dirty="0"/>
              <a:t> information </a:t>
            </a:r>
            <a:r>
              <a:rPr lang="it-IT" altLang="ja-JP" sz="2800" dirty="0" err="1"/>
              <a:t>about</a:t>
            </a:r>
            <a:r>
              <a:rPr lang="it-IT" altLang="ja-JP" sz="2800" dirty="0"/>
              <a:t> the </a:t>
            </a:r>
            <a:r>
              <a:rPr lang="it-IT" altLang="ja-JP" sz="2800" b="1" dirty="0" err="1">
                <a:solidFill>
                  <a:srgbClr val="FF0000"/>
                </a:solidFill>
              </a:rPr>
              <a:t>error</a:t>
            </a:r>
            <a:endParaRPr lang="it-IT" altLang="it-IT" sz="2800" dirty="0"/>
          </a:p>
        </p:txBody>
      </p:sp>
      <p:sp>
        <p:nvSpPr>
          <p:cNvPr id="9728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1331913" y="1268413"/>
            <a:ext cx="7056437" cy="9842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estimate of the</a:t>
            </a:r>
            <a:r>
              <a:rPr lang="it-IT" altLang="ja-JP" sz="2800"/>
              <a:t> condition number of a matrix in Matlab</a:t>
            </a:r>
            <a:endParaRPr lang="it-IT" altLang="it-IT" sz="2800"/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827088" y="2492375"/>
            <a:ext cx="7921625" cy="15700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cond(A,…),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</a:rPr>
              <a:t>condest(A)	</a:t>
            </a:r>
            <a:r>
              <a:rPr lang="it-IT" altLang="it-IT">
                <a:cs typeface="Arial" panose="020B0604020202020204" pitchFamily="34" charset="0"/>
              </a:rPr>
              <a:t>1-norm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  <a:cs typeface="Arial" panose="020B0604020202020204" pitchFamily="34" charset="0"/>
              </a:rPr>
              <a:t>rcond(A)	</a:t>
            </a:r>
            <a:r>
              <a:rPr lang="it-IT" altLang="it-IT">
                <a:cs typeface="Arial" panose="020B0604020202020204" pitchFamily="34" charset="0"/>
              </a:rPr>
              <a:t>1-norm </a:t>
            </a:r>
            <a:r>
              <a:rPr lang="it-IT" altLang="it-IT" sz="2400">
                <a:cs typeface="Arial" panose="020B0604020202020204" pitchFamily="34" charset="0"/>
              </a:rPr>
              <a:t>(inverse of cond. numb.)</a:t>
            </a: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903787" cy="5238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conditioning of linear systems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611188" y="1052513"/>
            <a:ext cx="8047037" cy="83026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Giulio GIUNTA 	giulio.giunta@uniparthenope.it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it-IT" altLang="it-IT" sz="2400"/>
              <a:t>Prof. Mariarosaria RIZZARDI  rizzardi@uniparthenope.it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287338" y="357188"/>
            <a:ext cx="8532812" cy="64611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87338" y="508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it-IT" altLang="it-IT" sz="1800"/>
            </a:br>
            <a:endParaRPr lang="it-IT" altLang="it-IT" sz="1800"/>
          </a:p>
        </p:txBody>
      </p:sp>
      <p:sp>
        <p:nvSpPr>
          <p:cNvPr id="13317" name="CasellaDiTesto 1"/>
          <p:cNvSpPr txBox="1">
            <a:spLocks noChangeArrowheads="1"/>
          </p:cNvSpPr>
          <p:nvPr/>
        </p:nvSpPr>
        <p:spPr bwMode="auto">
          <a:xfrm>
            <a:off x="935038" y="2708275"/>
            <a:ext cx="73993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/>
              <a:t>Let’s give a look to the teaching material on the Course page of the </a:t>
            </a:r>
            <a:r>
              <a:rPr lang="it-IT" altLang="it-IT" sz="2800">
                <a:hlinkClick r:id="rId4"/>
              </a:rPr>
              <a:t>e-learning platform</a:t>
            </a:r>
            <a:r>
              <a:rPr lang="it-IT" altLang="it-IT" sz="280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39750" y="942975"/>
            <a:ext cx="7053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Teaching material on Microsoft Teams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306388" y="127000"/>
            <a:ext cx="8513762" cy="6461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 - Part 1</a:t>
            </a:r>
          </a:p>
        </p:txBody>
      </p:sp>
      <p:sp>
        <p:nvSpPr>
          <p:cNvPr id="15364" name="Rettangolo 1"/>
          <p:cNvSpPr>
            <a:spLocks noChangeArrowheads="1"/>
          </p:cNvSpPr>
          <p:nvPr/>
        </p:nvSpPr>
        <p:spPr bwMode="auto">
          <a:xfrm>
            <a:off x="506413" y="1844675"/>
            <a:ext cx="77771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D2125"/>
                </a:solidFill>
                <a:latin typeface="-apple-system"/>
              </a:rPr>
              <a:t>All the lessons of the past academic year 2021/22 have been recorded (in English) and can be seen via Microsoft TEAMS - Team code of the lessons of prof. Giunta: </a:t>
            </a:r>
            <a:r>
              <a:rPr lang="en-US" altLang="it-IT" sz="1800" b="1">
                <a:solidFill>
                  <a:srgbClr val="1D2125"/>
                </a:solidFill>
                <a:latin typeface="-apple-system"/>
              </a:rPr>
              <a:t>5612r12 (folder: File, Recordings)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b="1">
              <a:solidFill>
                <a:srgbClr val="1D2125"/>
              </a:solidFill>
              <a:latin typeface="-apple-system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D2125"/>
                </a:solidFill>
                <a:latin typeface="-apple-system"/>
              </a:rPr>
              <a:t>On that Team you will also find the slides of the lessons and the Online tutorial as Matlab live scripts </a:t>
            </a:r>
            <a:r>
              <a:rPr lang="en-US" altLang="it-IT" sz="1800" b="1">
                <a:solidFill>
                  <a:srgbClr val="1D2125"/>
                </a:solidFill>
                <a:latin typeface="-apple-system"/>
              </a:rPr>
              <a:t>(folder: File, Course Material)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b="1">
              <a:solidFill>
                <a:srgbClr val="1D2125"/>
              </a:solidFill>
              <a:latin typeface="-apple-system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D2125"/>
                </a:solidFill>
                <a:latin typeface="-apple-system"/>
              </a:rPr>
              <a:t>Finally, on that Team you will find all the Matlab function developed in the Course </a:t>
            </a:r>
            <a:r>
              <a:rPr lang="en-US" altLang="it-IT" sz="1800" b="1">
                <a:solidFill>
                  <a:srgbClr val="1D2125"/>
                </a:solidFill>
                <a:latin typeface="-apple-system"/>
              </a:rPr>
              <a:t>(folder: File, Course Material, Matlab files) </a:t>
            </a:r>
            <a:r>
              <a:rPr lang="en-US" altLang="it-IT" sz="1800">
                <a:solidFill>
                  <a:srgbClr val="1D2125"/>
                </a:solidFill>
                <a:latin typeface="-apple-system"/>
              </a:rPr>
              <a:t>and even information on how to install Matlab on your laptop (enrolled students can download  Matlab for free)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rgbClr val="1D2125"/>
              </a:solidFill>
              <a:latin typeface="-apple-system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3167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reference Books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6388" y="3027363"/>
            <a:ext cx="7416800" cy="12001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Cleve MOLER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Numerical Computing with MATLAB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SIAM, 2004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06388" y="4248150"/>
            <a:ext cx="8729662" cy="488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chemeClr val="bg1"/>
                </a:solidFill>
                <a:latin typeface="Courier New" panose="02070309020205020404" pitchFamily="49" charset="0"/>
              </a:rPr>
              <a:t>http://www.mathworks.com/moler/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06388" y="4778375"/>
            <a:ext cx="8729662" cy="954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Courier New" panose="02070309020205020404" pitchFamily="49" charset="0"/>
              </a:rPr>
              <a:t>You can even download NCM book and software from the e-learning platform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06388" y="127000"/>
            <a:ext cx="8513762" cy="6461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 - Part 1</a:t>
            </a:r>
          </a:p>
        </p:txBody>
      </p:sp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287338" y="1652588"/>
            <a:ext cx="7435850" cy="12001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Gilbert STRANG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b="1"/>
              <a:t>Linear Algebra and Learning from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 Wellesley-Cambridge Press 2019</a:t>
            </a:r>
            <a:endParaRPr lang="it-IT" altLang="it-IT" sz="24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52425" y="3860800"/>
            <a:ext cx="8251825" cy="159226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Mariarosaria RIZZARDI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/>
              <a:t>Sperimentare la Matematica con MATLAB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Liguori Editore, 2007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33375" y="5499100"/>
            <a:ext cx="8132763" cy="954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Introduction to Matlab (in Italian)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Courier New" panose="02070309020205020404" pitchFamily="49" charset="0"/>
              </a:rPr>
              <a:t>Download from the e-learning platform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06388" y="127000"/>
            <a:ext cx="8513762" cy="64611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Scientific Computing - Part 2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296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reference Book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379413" y="1611313"/>
            <a:ext cx="8224837" cy="132238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Marc Peter Deisenroth, A. Aldo Faisal, Cheng Soon 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b="1"/>
              <a:t>Mathematics for Machine Learning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 Wellesley-Cambridge Press 2019</a:t>
            </a:r>
            <a:endParaRPr lang="it-IT" altLang="it-IT" sz="2400" b="1">
              <a:solidFill>
                <a:srgbClr val="FF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79413" y="3005138"/>
            <a:ext cx="4479925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Courier New" panose="02070309020205020404" pitchFamily="49" charset="0"/>
              </a:rPr>
              <a:t>Download from github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PUBLISH_TITLE" val="LEZ_01 Richiami di Algebra Lineare Numerica"/>
  <p:tag name="ARTICULATE_PUBLISH_PATH" val="C:\Users\Giulio Giunta\Desktop"/>
  <p:tag name="ARTICULATE_LOGO" val="logouni.jpg"/>
  <p:tag name="ARTICULATE_PRESENTER" val="Giulio GIUNTA"/>
  <p:tag name="ARTICULATE_PRESENTER_GUID" val="1736B9D7BB12"/>
  <p:tag name="ARTICULATE_LMS" val="0"/>
  <p:tag name="ART_ENCODE_TYPE" val="0"/>
  <p:tag name="ART_ENCODE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81,994"/>
  <p:tag name="AUDIO_ID" val="310"/>
  <p:tag name="ARTICULATE_TITLE_TAG" val="Testi e materiale di riferimento"/>
  <p:tag name="ARTICULATE_SLIDE_PAUSE" val="0"/>
  <p:tag name="ARTICULATE_NAV_LEVEL" val="1"/>
  <p:tag name="ARTICULATE_PLAYLIST_ID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4,613"/>
  <p:tag name="AUDIO_ID" val="284"/>
  <p:tag name="ARTICULATE_TITLE_TAG" val="Argomenti del Corso"/>
  <p:tag name="ARTICULATE_SLIDE_PAUSE" val="0"/>
  <p:tag name="ARTICULATE_NAV_LEVEL" val="1"/>
  <p:tag name="ARTICULATE_PLAYLIST_ID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70,447"/>
  <p:tag name="AUDIO_ID" val="300"/>
  <p:tag name="ARTICULATE_TITLE_TAG" val="Argomenti del Corso"/>
  <p:tag name="ARTICULATE_SLIDE_PAUSE" val="0"/>
  <p:tag name="ARTICULATE_NAV_LEVEL" val="1"/>
  <p:tag name="ARTICULATE_PLAYLIST_ID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7,375"/>
  <p:tag name="AUDIO_ID" val="301"/>
  <p:tag name="ARTICULATE_TITLE_TAG" val="Argomenti del Corso"/>
  <p:tag name="ARTICULATE_SLIDE_PAUSE" val="0"/>
  <p:tag name="ARTICULATE_NAV_LEVEL" val="1"/>
  <p:tag name="ARTICULATE_PLAYLIST_ID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97,906"/>
  <p:tag name="AUDIO_ID" val="309"/>
  <p:tag name="ARTICULATE_TITLE_TAG" val="Argomenti del Corso"/>
  <p:tag name="ARTICULATE_SLIDE_PAUSE" val="0"/>
  <p:tag name="ARTICULATE_NAV_LEVEL" val="1"/>
  <p:tag name="ARTICULATE_PLAYLIST_ID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2,761"/>
  <p:tag name="AUDIO_ID" val="288"/>
  <p:tag name="ARTICULATE_TITLE_TAG" val="Algebra Lineare Numerica - RICHIAMI"/>
  <p:tag name="ARTICULATE_SLIDE_PAUSE" val="0"/>
  <p:tag name="ARTICULATE_NAV_LEVEL" val="1"/>
  <p:tag name="ARTICULATE_PLAYLIST_ID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75,673"/>
  <p:tag name="AUDIO_ID" val="264"/>
  <p:tag name="TIMELINE" val="84,1/104,9/123,7/131,8/137,3/150,3"/>
  <p:tag name="ARTICULATE_TITLE_TAG" val="Prodotto scalare"/>
  <p:tag name="ARTICULATE_SLIDE_PAUSE" val="0"/>
  <p:tag name="ARTICULATE_NAV_LEVEL" val="1"/>
  <p:tag name="ARTICULATE_PLAYLIST_ID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5,141"/>
  <p:tag name="AUDIO_ID" val="279"/>
  <p:tag name="TIMELINE" val="19,1/36,6/105,2/106,8/139,4/181,9"/>
  <p:tag name="ARTICULATE_TITLE_TAG" val="Prodotto esterno"/>
  <p:tag name="ARTICULATE_SLIDE_PAUSE" val="0"/>
  <p:tag name="ARTICULATE_NAV_LEVEL" val="1"/>
  <p:tag name="ARTICULATE_PLAYLIST_ID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67,664"/>
  <p:tag name="AUDIO_ID" val="271"/>
  <p:tag name="TIMELINE" val="24,6/53,3/176,6/185,0/236,1/337,7"/>
  <p:tag name="ARTICULATE_TITLE_TAG" val="Prodotto Mat x Vet, Mat x Mat "/>
  <p:tag name="ARTICULATE_SLIDE_PAUSE" val="0"/>
  <p:tag name="ARTICULATE_NAV_LEVEL" val="1"/>
  <p:tag name="ARTICULATE_PLAYLIST_ID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67,664"/>
  <p:tag name="AUDIO_ID" val="271"/>
  <p:tag name="TIMELINE" val="24,6/53,3/176,6/185,0/236,1/337,7"/>
  <p:tag name="ARTICULATE_TITLE_TAG" val="Prodotto Mat x Vet, Mat x Mat "/>
  <p:tag name="ARTICULATE_SLIDE_PAUSE" val="0"/>
  <p:tag name="ARTICULATE_NAV_LEVEL" val="1"/>
  <p:tag name="ARTICULATE_PLAYLIST_ID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5,006"/>
  <p:tag name="AUDIO_ID" val="311"/>
  <p:tag name="ARTICULATE_TITLE_TAG" val="Titolo"/>
  <p:tag name="ARTICULATE_SLIDE_PAUSE" val="0"/>
  <p:tag name="ARTICULATE_NAV_LEVEL" val="1"/>
  <p:tag name="ARTICULATE_PLAYLIST_ID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4,238"/>
  <p:tag name="AUDIO_ID" val="272"/>
  <p:tag name="TIMELINE" val="13,5/34,4/68,3/93,9/106,6/118,7"/>
  <p:tag name="ARTICULATE_TITLE_TAG" val="Proprietà prodotto matriciale"/>
  <p:tag name="ARTICULATE_SLIDE_PAUSE" val="0"/>
  <p:tag name="ARTICULATE_NAV_LEVEL" val="1"/>
  <p:tag name="ARTICULATE_PLAYLIST_ID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2,663"/>
  <p:tag name="AUDIO_ID" val="306"/>
  <p:tag name="TIMELINE" val="1,4/37,9/59,3/81,5"/>
  <p:tag name="ARTICULATE_TITLE_TAG" val="Range e Spazio nullo"/>
  <p:tag name="ARTICULATE_SLIDE_PAUSE" val="0"/>
  <p:tag name="ARTICULATE_NAV_LEVEL" val="1"/>
  <p:tag name="ARTICULATE_PLAYLIST_ID" val="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8,933"/>
  <p:tag name="AUDIO_ID" val="273"/>
  <p:tag name="TIMELINE" val="28,7/92,6"/>
  <p:tag name="ARTICULATE_TITLE_TAG" val="Prodotto tensoriale"/>
  <p:tag name="ARTICULATE_SLIDE_PAUSE" val="0"/>
  <p:tag name="ARTICULATE_NAV_LEVEL" val="1"/>
  <p:tag name="ARTICULATE_PLAYLIST_ID" val="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8,933"/>
  <p:tag name="AUDIO_ID" val="273"/>
  <p:tag name="TIMELINE" val="28,7/92,6"/>
  <p:tag name="ARTICULATE_TITLE_TAG" val="Prodotto tensoriale"/>
  <p:tag name="ARTICULATE_SLIDE_PAUSE" val="0"/>
  <p:tag name="ARTICULATE_NAV_LEVEL" val="1"/>
  <p:tag name="ARTICULATE_PLAYLIST_ID" val="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60,044"/>
  <p:tag name="AUDIO_ID" val="275"/>
  <p:tag name="ARTICULATE_TITLE_TAG" val="Prodotto tensoriale"/>
  <p:tag name="ARTICULATE_SLIDE_PAUSE" val="0"/>
  <p:tag name="ARTICULATE_NAV_LEVEL" val="1"/>
  <p:tag name="ARTICULATE_PLAYLIST_ID" val="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7,267"/>
  <p:tag name="AUDIO_ID" val="274"/>
  <p:tag name="TIMELINE" val="3,9/33,7"/>
  <p:tag name="ARTICULATE_TITLE_TAG" val="Prodotto tensoriale"/>
  <p:tag name="ARTICULATE_SLIDE_PAUSE" val="0"/>
  <p:tag name="ARTICULATE_NAV_LEVEL" val="1"/>
  <p:tag name="ARTICULATE_PLAYLIST_ID" val="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67,141"/>
  <p:tag name="AUDIO_ID" val="278"/>
  <p:tag name="TIMELINE" val="22,8/72,3/103,4/138,0"/>
  <p:tag name="ARTICULATE_TITLE_TAG" val="Norme vettoriali"/>
  <p:tag name="ARTICULATE_SLIDE_PAUSE" val="0"/>
  <p:tag name="ARTICULATE_NAV_LEVEL" val="1"/>
  <p:tag name="ARTICULATE_PLAYLIST_ID" val="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71,601"/>
  <p:tag name="AUDIO_ID" val="289"/>
  <p:tag name="TIMELINE" val="2,7/13,7/37,8/64,1/77,7/82,8/90,1/94,7/101,2/120,0"/>
  <p:tag name="ARTICULATE_TITLE_TAG" val="Norme vettoriali"/>
  <p:tag name="ARTICULATE_SLIDE_PAUSE" val="0"/>
  <p:tag name="ARTICULATE_NAV_LEVEL" val="1"/>
  <p:tag name="ARTICULATE_PLAYLIST_ID" val="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3,788"/>
  <p:tag name="AUDIO_ID" val="307"/>
  <p:tag name="TIMELINE" val="51,4"/>
  <p:tag name="ARTICULATE_TITLE_TAG" val="Norme vettoriali"/>
  <p:tag name="ARTICULATE_SLIDE_PAUSE" val="0"/>
  <p:tag name="ARTICULATE_NAV_LEVEL" val="1"/>
  <p:tag name="ARTICULATE_PLAYLIST_ID" val="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0,026"/>
  <p:tag name="AUDIO_ID" val="281"/>
  <p:tag name="TIMELINE" val="7,9/25,1/47,2/78,0"/>
  <p:tag name="ARTICULATE_TITLE_TAG" val="Norme vettoriali"/>
  <p:tag name="ARTICULATE_SLIDE_PAUSE" val="0"/>
  <p:tag name="ARTICULATE_NAV_LEVEL" val="1"/>
  <p:tag name="ARTICULATE_PLAYLIST_ID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5,006"/>
  <p:tag name="AUDIO_ID" val="311"/>
  <p:tag name="ARTICULATE_TITLE_TAG" val="Titolo"/>
  <p:tag name="ARTICULATE_SLIDE_PAUSE" val="0"/>
  <p:tag name="ARTICULATE_NAV_LEVEL" val="1"/>
  <p:tag name="ARTICULATE_PLAYLIST_ID" val="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0,026"/>
  <p:tag name="AUDIO_ID" val="281"/>
  <p:tag name="TIMELINE" val="7,9/25,1/47,2/78,0"/>
  <p:tag name="ARTICULATE_TITLE_TAG" val="Norme vettoriali"/>
  <p:tag name="ARTICULATE_SLIDE_PAUSE" val="0"/>
  <p:tag name="ARTICULATE_NAV_LEVEL" val="1"/>
  <p:tag name="ARTICULATE_PLAYLIST_ID" val="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71,867"/>
  <p:tag name="AUDIO_ID" val="286"/>
  <p:tag name="TIMELINE" val="19,6/104,7/142,6"/>
  <p:tag name="ARTICULATE_TITLE_TAG" val="Norme matriciali"/>
  <p:tag name="ARTICULATE_SLIDE_PAUSE" val="0"/>
  <p:tag name="ARTICULATE_NAV_LEVEL" val="1"/>
  <p:tag name="ARTICULATE_PLAYLIST_ID" val="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18,687"/>
  <p:tag name="AUDIO_ID" val="290"/>
  <p:tag name="TIMELINE" val="8,1/33,4/64,0/108,8"/>
  <p:tag name="ARTICULATE_TITLE_TAG" val="Norme matriciali"/>
  <p:tag name="ARTICULATE_SLIDE_PAUSE" val="0"/>
  <p:tag name="ARTICULATE_NAV_LEVEL" val="1"/>
  <p:tag name="ARTICULATE_PLAYLIST_ID" val="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95,909"/>
  <p:tag name="AUDIO_ID" val="287"/>
  <p:tag name="TIMELINE" val="2,1/26,5/44,8/67,1"/>
  <p:tag name="ARTICULATE_TITLE_TAG" val="Norme matriciali"/>
  <p:tag name="ARTICULATE_SLIDE_PAUSE" val="0"/>
  <p:tag name="ARTICULATE_NAV_LEVEL" val="1"/>
  <p:tag name="ARTICULATE_PLAYLIST_ID" val="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285"/>
  <p:tag name="AUDIO_ID" val="302"/>
  <p:tag name="TIMELINE" val="13,3/37,0/41,7/77,2/103,6"/>
  <p:tag name="ARTICULATE_TITLE_TAG" val="Prodotto scalare e angoli"/>
  <p:tag name="ARTICULATE_SLIDE_PAUSE" val="0"/>
  <p:tag name="ARTICULATE_NAV_LEVEL" val="1"/>
  <p:tag name="ARTICULATE_PLAYLIST_ID" val="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285"/>
  <p:tag name="AUDIO_ID" val="302"/>
  <p:tag name="TIMELINE" val="13,3/37,0/41,7/77,2/103,6"/>
  <p:tag name="ARTICULATE_TITLE_TAG" val="Prodotto scalare e angoli"/>
  <p:tag name="ARTICULATE_SLIDE_PAUSE" val="0"/>
  <p:tag name="ARTICULATE_NAV_LEVEL" val="1"/>
  <p:tag name="ARTICULATE_PLAYLIST_ID" val="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8,761"/>
  <p:tag name="AUDIO_ID" val="303"/>
  <p:tag name="TIMELINE" val="25,3/34,2/36,8/39,5/48,7/59,5/111,5/138,5/142,3/190,2"/>
  <p:tag name="ARTICULATE_TITLE_TAG" val="Prodotto scalare e proiezioni"/>
  <p:tag name="ARTICULATE_SLIDE_PAUSE" val="0"/>
  <p:tag name="ARTICULATE_NAV_LEVEL" val="1"/>
  <p:tag name="ARTICULATE_PLAYLIST_ID" val="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3,334"/>
  <p:tag name="AUDIO_ID" val="304"/>
  <p:tag name="TIMELINE" val="11,6/13,3/14,6/17,3/19,2/33,1/62,4/71,9/75,5/81,8"/>
  <p:tag name="ARTICULATE_TITLE_TAG" val="Prodotto scalare e proiezioni"/>
  <p:tag name="ARTICULATE_SLIDE_PAUSE" val="0"/>
  <p:tag name="ARTICULATE_NAV_LEVEL" val="1"/>
  <p:tag name="ARTICULATE_PLAYLIST_ID" val="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24,498"/>
  <p:tag name="AUDIO_ID" val="276"/>
  <p:tag name="TIMELINE" val="47,6/48,8/83,9/109,9/115,6/196,2/199,9/218,6/246,1/249,8"/>
  <p:tag name="ARTICULATE_TITLE_TAG" val="Sistemi di equazioni lineari"/>
  <p:tag name="ARTICULATE_SLIDE_PAUSE" val="0"/>
  <p:tag name="ARTICULATE_NAV_LEVEL" val="1"/>
  <p:tag name="ARTICULATE_PLAYLIST_ID" val="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75,782"/>
  <p:tag name="AUDIO_ID" val="305"/>
  <p:tag name="TIMELINE" val="1,5/26,7/30,6/86,6/106,4/164,3"/>
  <p:tag name="ARTICULATE_TITLE_TAG" val="Risoluzione di sistemi lineari in Matlab"/>
  <p:tag name="ARTICULATE_SLIDE_PAUSE" val="0"/>
  <p:tag name="ARTICULATE_NAV_LEVEL" val="1"/>
  <p:tag name="ARTICULATE_PLAYLIST_ID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5,006"/>
  <p:tag name="AUDIO_ID" val="311"/>
  <p:tag name="ARTICULATE_TITLE_TAG" val="Titolo"/>
  <p:tag name="ARTICULATE_SLIDE_PAUSE" val="0"/>
  <p:tag name="ARTICULATE_NAV_LEVEL" val="1"/>
  <p:tag name="ARTICULATE_PLAYLIST_ID" val="-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8,511"/>
  <p:tag name="AUDIO_ID" val="280"/>
  <p:tag name="TIMELINE" val="20,7/45,5/108,7/174,3"/>
  <p:tag name="ARTICULATE_TITLE_TAG" val="Condizionamento di un sistema lineare"/>
  <p:tag name="ARTICULATE_SLIDE_PAUSE" val="0"/>
  <p:tag name="ARTICULATE_NAV_LEVEL" val="1"/>
  <p:tag name="ARTICULATE_PLAYLIST_ID" val="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8,464"/>
  <p:tag name="AUDIO_ID" val="308"/>
  <p:tag name="TIMELINE" val="103,4/146,1"/>
  <p:tag name="ARTICULATE_TITLE_TAG" val="Errore assoluto e relativo"/>
  <p:tag name="ARTICULATE_SLIDE_PAUSE" val="0"/>
  <p:tag name="ARTICULATE_NAV_LEVEL" val="1"/>
  <p:tag name="ARTICULATE_PLAYLIST_ID" val="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1,007"/>
  <p:tag name="AUDIO_ID" val="292"/>
  <p:tag name="TIMELINE" val="58,4/61,1/112,4/160,9"/>
  <p:tag name="ARTICULATE_TITLE_TAG" val="Indice di condizionamento"/>
  <p:tag name="ARTICULATE_SLIDE_PAUSE" val="0"/>
  <p:tag name="ARTICULATE_NAV_LEVEL" val="1"/>
  <p:tag name="ARTICULATE_PLAYLIST_ID" val="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23,584"/>
  <p:tag name="AUDIO_ID" val="293"/>
  <p:tag name="TIMELINE" val="1,2/9,2/38,3/43,6/47,6/73,8/93,2"/>
  <p:tag name="ARTICULATE_TITLE_TAG" val="Indice di condizionamento"/>
  <p:tag name="ARTICULATE_SLIDE_PAUSE" val="0"/>
  <p:tag name="ARTICULATE_NAV_LEVEL" val="1"/>
  <p:tag name="ARTICULATE_PLAYLIST_ID" val="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6,032"/>
  <p:tag name="AUDIO_ID" val="294"/>
  <p:tag name="TIMELINE" val="72,0/74,4"/>
  <p:tag name="ARTICULATE_TITLE_TAG" val="Indice di condizionamento"/>
  <p:tag name="ARTICULATE_SLIDE_PAUSE" val="0"/>
  <p:tag name="ARTICULATE_NAV_LEVEL" val="1"/>
  <p:tag name="ARTICULATE_PLAYLIST_ID" val="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12,631"/>
  <p:tag name="AUDIO_ID" val="295"/>
  <p:tag name="TIMELINE" val="36,0/42,3/84,7/98,2"/>
  <p:tag name="ARTICULATE_TITLE_TAG" val="Indice di condizionamento"/>
  <p:tag name="ARTICULATE_SLIDE_PAUSE" val="0"/>
  <p:tag name="ARTICULATE_NAV_LEVEL" val="1"/>
  <p:tag name="ARTICULATE_PLAYLIST_ID" val="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91,947"/>
  <p:tag name="AUDIO_ID" val="296"/>
  <p:tag name="TIMELINE" val="9,4/53,9"/>
  <p:tag name="ARTICULATE_TITLE_TAG" val="Indice di condizionamento"/>
  <p:tag name="ARTICULATE_SLIDE_PAUSE" val="0"/>
  <p:tag name="ARTICULATE_NAV_LEVEL" val="1"/>
  <p:tag name="ARTICULATE_PLAYLIST_ID" val="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1,854"/>
  <p:tag name="AUDIO_ID" val="297"/>
  <p:tag name="TIMELINE" val="1,7/55,2/61,9/95,7"/>
  <p:tag name="ARTICULATE_TITLE_TAG" val="Residuo relativo"/>
  <p:tag name="ARTICULATE_SLIDE_PAUSE" val="0"/>
  <p:tag name="ARTICULATE_NAV_LEVEL" val="1"/>
  <p:tag name="ARTICULATE_PLAYLIST_ID" val="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14,251"/>
  <p:tag name="AUDIO_ID" val="299"/>
  <p:tag name="TIMELINE" val="53,4/191,6"/>
  <p:tag name="ARTICULATE_TITLE_TAG" val="Residuo ed errore"/>
  <p:tag name="ARTICULATE_SLIDE_PAUSE" val="0"/>
  <p:tag name="ARTICULATE_NAV_LEVEL" val="1"/>
  <p:tag name="ARTICULATE_PLAYLIST_ID" val="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82,883"/>
  <p:tag name="AUDIO_ID" val="291"/>
  <p:tag name="ARTICULATE_TITLE_TAG" val="Stima indice condizionamento in Matlab"/>
  <p:tag name="ARTICULATE_SLIDE_PAUSE" val="0"/>
  <p:tag name="ARTICULATE_NAV_LEVEL" val="1"/>
  <p:tag name="ARTICULATE_PLAYLIST_ID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5,006"/>
  <p:tag name="AUDIO_ID" val="311"/>
  <p:tag name="ARTICULATE_TITLE_TAG" val="Titolo"/>
  <p:tag name="ARTICULATE_SLIDE_PAUSE" val="0"/>
  <p:tag name="ARTICULATE_NAV_LEVEL" val="1"/>
  <p:tag name="ARTICULATE_PLAYLIST_ID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5,006"/>
  <p:tag name="AUDIO_ID" val="311"/>
  <p:tag name="ARTICULATE_TITLE_TAG" val="Titolo"/>
  <p:tag name="ARTICULATE_SLIDE_PAUSE" val="0"/>
  <p:tag name="ARTICULATE_NAV_LEVEL" val="1"/>
  <p:tag name="ARTICULATE_PLAYLIST_ID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5,006"/>
  <p:tag name="AUDIO_ID" val="311"/>
  <p:tag name="ARTICULATE_TITLE_TAG" val="Titolo"/>
  <p:tag name="ARTICULATE_SLIDE_PAUSE" val="0"/>
  <p:tag name="ARTICULATE_NAV_LEVEL" val="1"/>
  <p:tag name="ARTICULATE_PLAYLIST_ID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1,246"/>
  <p:tag name="AUDIO_ID" val="283"/>
  <p:tag name="ARTICULATE_TITLE_TAG" val="Testi e materiale di riferimento"/>
  <p:tag name="ARTICULATE_SLIDE_PAUSE" val="0"/>
  <p:tag name="ARTICULATE_NAV_LEVEL" val="1"/>
  <p:tag name="ARTICULATE_PLAYLIST_ID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1,246"/>
  <p:tag name="AUDIO_ID" val="283"/>
  <p:tag name="ARTICULATE_TITLE_TAG" val="Testi e materiale di riferimento"/>
  <p:tag name="ARTICULATE_SLIDE_PAUSE" val="0"/>
  <p:tag name="ARTICULATE_NAV_LEVEL" val="1"/>
  <p:tag name="ARTICULATE_PLAYLIST_ID" val="-1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2695</Words>
  <Application>Microsoft Office PowerPoint</Application>
  <PresentationFormat>Presentazione su schermo (4:3)</PresentationFormat>
  <Paragraphs>385</Paragraphs>
  <Slides>54</Slides>
  <Notes>48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54</vt:i4>
      </vt:variant>
    </vt:vector>
  </HeadingPairs>
  <TitlesOfParts>
    <vt:vector size="65" baseType="lpstr">
      <vt:lpstr>-apple-system</vt:lpstr>
      <vt:lpstr>Arial</vt:lpstr>
      <vt:lpstr>Avenir Black</vt:lpstr>
      <vt:lpstr>Cambria Math</vt:lpstr>
      <vt:lpstr>Courier New</vt:lpstr>
      <vt:lpstr>Symbol</vt:lpstr>
      <vt:lpstr>Times New Roman</vt:lpstr>
      <vt:lpstr>Wingdings</vt:lpstr>
      <vt:lpstr>Struttura predefinita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giulio.giunta</dc:creator>
  <cp:lastModifiedBy>Giulio Giunta</cp:lastModifiedBy>
  <cp:revision>154</cp:revision>
  <dcterms:created xsi:type="dcterms:W3CDTF">2005-06-06T12:06:44Z</dcterms:created>
  <dcterms:modified xsi:type="dcterms:W3CDTF">2023-09-11T09:38:31Z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LEZ_01_richiami1</vt:lpwstr>
  </property>
  <property fmtid="{D5CDD505-2E9C-101B-9397-08002B2CF9AE}" pid="3" name="ArticulateGUID">
    <vt:lpwstr>568F16FB-64FE-4EC1-8781-15CDE7337A9B</vt:lpwstr>
  </property>
</Properties>
</file>