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378" r:id="rId2"/>
    <p:sldId id="339" r:id="rId3"/>
    <p:sldId id="334" r:id="rId4"/>
    <p:sldId id="377" r:id="rId5"/>
    <p:sldId id="338" r:id="rId6"/>
    <p:sldId id="262" r:id="rId7"/>
    <p:sldId id="342" r:id="rId8"/>
    <p:sldId id="345" r:id="rId9"/>
    <p:sldId id="346" r:id="rId10"/>
    <p:sldId id="347" r:id="rId11"/>
    <p:sldId id="348" r:id="rId12"/>
    <p:sldId id="368" r:id="rId13"/>
    <p:sldId id="349" r:id="rId14"/>
    <p:sldId id="350" r:id="rId15"/>
    <p:sldId id="355" r:id="rId16"/>
    <p:sldId id="351" r:id="rId17"/>
    <p:sldId id="297" r:id="rId18"/>
    <p:sldId id="356" r:id="rId19"/>
    <p:sldId id="357" r:id="rId20"/>
    <p:sldId id="358" r:id="rId21"/>
    <p:sldId id="359" r:id="rId22"/>
    <p:sldId id="360" r:id="rId23"/>
    <p:sldId id="361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5B699-408B-FB4F-A147-5A522B8A3944}" type="datetimeFigureOut">
              <a:rPr lang="it-IT" smtClean="0"/>
              <a:pPr/>
              <a:t>03/12/22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BF159-69BD-0A43-8286-E447BFEA16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752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B59C-7903-9848-80C3-FAA5C31D2B23}" type="datetimeFigureOut">
              <a:rPr lang="it-IT" smtClean="0"/>
              <a:pPr/>
              <a:t>03/12/22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E7155-9DEF-3541-BB8F-5501E0029C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393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E0AC72-E10C-E320-990D-9528C0E3A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62D8B9-841E-DCAD-0781-C6994626F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09423D-6DCD-1B0C-F566-8C9BF62C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6BE2-D88E-2E40-81C9-CC65FD1E1BEA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84E32A-F02C-604B-A3B1-44381409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14390E-CF4E-CD42-5946-CCF3AE8A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65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246022-E6F9-B15F-044E-F8261C7C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386B6D-3CAA-DC89-2476-6DD84466A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2DC36E-298F-8375-E751-E314271D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7D1BE-2C6D-EA45-82E9-72849DB66B27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4B4E2A-0694-0453-0D98-E37C6D8C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12CF7-15FD-BF84-CDAF-E7B10A5F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34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EAA499-35D0-051E-3E8A-D8CA5CD24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04F5205-5F4D-E622-7B31-990D04B4F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23E07-06E0-DF89-2D36-6FE13D153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1857-CDC9-3641-840D-4E6D7A1DDC95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728904-BB18-6F5E-331E-3B8634F0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052EEE-2CFA-7A58-012B-E256ECA0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35068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8F8E6-CBB3-CF1B-69BB-6002EAFB3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F283A9-387C-FCCD-66D3-293FDA6E7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BECDED-8A12-6660-FF8D-753EF950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90C8-A6B9-484E-96F2-6FDB00D60777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B9196C-9EAB-585B-A057-1B4E3B39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F334F2-A848-D4EA-9698-03707F46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60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C8DBC4-BBB6-2ED3-5A4B-DD4488B7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788353-2C6B-F25E-8B32-BE4FF6466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AFF04A-FF88-BCD9-9DA3-F1D4AC81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85AD-1234-6B45-8BF2-BDD0C881F02B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56455-0E51-099A-4BA6-866E4A37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706ADA-0C5B-3996-A9A9-16F2CAD5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97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08E63-367A-26D4-F157-C2FFFECD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C216FE-90AE-5DD6-59D6-AA101D7E1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1E2FB67-B5F8-AAC9-56A5-0AC554EFE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C73A6D-1EBF-D151-7EBD-815D23DC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E4FB-69EE-DD4E-84BB-8556E154DBD9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7F4A50-E0C2-3CE9-E7FD-26BF3D0A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92A9B2-36A2-C951-42F3-246F0CB9C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89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FF848-301A-411F-6712-06A82EF0B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5060FF-0AC8-DBBF-052D-41290312C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2578582-EB63-BC49-8D2B-254AD9C01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1799A4-62F0-4940-E011-B23A56FC5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1F60673-794C-E5A5-50E2-C2406B42F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6245953-2C5F-CB24-77D6-C29FC61C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1857-CDC9-3641-840D-4E6D7A1DDC95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64E6EC-B703-6C3E-39F1-770BA408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823E51A-E9C4-9229-A645-95875F88A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3724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3B6F66-70B6-ECA5-8611-7CECECF2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7FEFDD4-5FF6-7788-04F4-869201E7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7784-34A1-A442-9970-45CE6B65956A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E7FBF6-4930-7B76-A280-7936918D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D973E91-4AB2-A132-32E8-6C4FD3D1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6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272281C-48CE-8093-F6B9-CBE14399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7F7D-84FC-A442-AA3D-CBC0BA742466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7CF5FE-F674-D23E-8DDB-BFD4DA45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D46C15E-D73F-0B07-63EF-0C1842CE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30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2C8F3B-E5ED-80E6-88C6-E71DF6FE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CEF490-2B0B-B21D-6013-10043F117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A76449-2D8A-FB54-1886-9BD557223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859206-CC97-6192-5DE1-25EC299F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1641-C150-1342-AF84-AE3A7FE8D388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93C9E9-1E41-8A65-F277-35A91B61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136270-BE6A-369F-2D8B-31D4D763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14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FED6E-6D33-A036-3EF5-BD2432FAF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2E386B7-8148-5E63-5D68-5411906984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397C6C-3281-DB29-46F7-460E0BA9E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727FAC-1221-E7B2-EED4-8249A199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0CE6-76A5-354A-A984-0C1DF4F5E0A0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CCBF8E-CD99-05B0-9299-4155E09A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1C8F11-4FD5-61BC-12C0-D4202FA99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92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C21F41-9400-6E5D-3398-CDA4233E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1F07CE-8115-7D2D-3BF8-6E6AF63FF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62649E-1627-250D-B9E7-38197504E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A1857-CDC9-3641-840D-4E6D7A1DDC95}" type="datetime1">
              <a:rPr lang="it-IT" smtClean="0"/>
              <a:pPr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2C3DB4-957B-3AE6-400C-EA453C183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8CE70D-6141-7D2C-6885-EE743F51D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818CA-1986-48C5-B2BB-447323064E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26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03AB7C-951B-CFD9-EC47-B52D640B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73016"/>
            <a:ext cx="7886700" cy="1224136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u="sng" dirty="0">
                <a:solidFill>
                  <a:srgbClr val="0070C0"/>
                </a:solidFill>
              </a:rPr>
              <a:t>Contrattualistica sportiva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0A57DB6-5ACB-CC91-C1D1-5B26AEB7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40768"/>
            <a:ext cx="7886700" cy="1800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>
                <a:solidFill>
                  <a:srgbClr val="FF0000"/>
                </a:solidFill>
              </a:rPr>
              <a:t>Corso di dello Sport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Prof.ssa Maria Cimmino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73600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Il contenuto: le clausole accessorie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Clausole di durata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Clausole di non concorrenza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clausole risolutive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Clausole compromissorie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Clausole penali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Inadempimento</a:t>
            </a:r>
            <a:endParaRPr lang="it-IT" sz="2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Art. 1218 c.c. </a:t>
            </a:r>
            <a:r>
              <a:rPr lang="it-IT" sz="2200" dirty="0" err="1">
                <a:solidFill>
                  <a:srgbClr val="0070C0"/>
                </a:solidFill>
              </a:rPr>
              <a:t>ll</a:t>
            </a:r>
            <a:r>
              <a:rPr lang="it-IT" sz="2200" dirty="0">
                <a:solidFill>
                  <a:srgbClr val="0070C0"/>
                </a:solidFill>
              </a:rPr>
              <a:t> debitore che non esegue esattamente la prestazione dovuta è tenuto al risarcimento del danno, se non prova che l' inadempimento o il ritardo è stato determinato da impossibilità della prestazione derivante da causa a lui non imputabile.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Art. 1453 c.c. risoluzione per inadempimento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Nei contratti con prestazioni corrispettive, quando uno dei contraenti non adempie le sue obbligazioni, l' altro può a sua scelta chiedere l' adempimento o la risoluzione del contratto, salvo, in ogni caso, il risarcimento del danno.</a:t>
            </a:r>
          </a:p>
        </p:txBody>
      </p:sp>
    </p:spTree>
    <p:extLst>
      <p:ext uri="{BB962C8B-B14F-4D97-AF65-F5344CB8AC3E}">
        <p14:creationId xmlns:p14="http://schemas.microsoft.com/office/powerpoint/2010/main" val="249082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Casi di risoluzione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Il mancato ritorno pubblicitario dovuto a colpa dello sponsorizzato:</a:t>
            </a:r>
          </a:p>
          <a:p>
            <a:r>
              <a:rPr lang="it-IT" sz="2200" dirty="0">
                <a:solidFill>
                  <a:srgbClr val="0070C0"/>
                </a:solidFill>
              </a:rPr>
              <a:t>Malattia e infortunio?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Riduzione della rosa dei giocatori migliori e mancato rimpiazzo?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Diffusione di notizie circa il nuovo contratto di sponsorizzazione con nuovo sponsor prima della scadenza del precedente?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Mancata </a:t>
            </a:r>
            <a:r>
              <a:rPr lang="it-IT" sz="2200" dirty="0" err="1">
                <a:solidFill>
                  <a:srgbClr val="0070C0"/>
                </a:solidFill>
              </a:rPr>
              <a:t>veicolazione</a:t>
            </a:r>
            <a:r>
              <a:rPr lang="it-IT" sz="2200" dirty="0">
                <a:solidFill>
                  <a:srgbClr val="0070C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Condotta antisportiva dell’atleta?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Retrocessione in una categoria inferiore?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Mancato conseguimento dei risultati sportivi?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Irrogazione di sanzioni sportive?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Violenza e razzismo dei tifosi?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Inosservanza delle regole del fair play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Risoluzione per condotte dello sponsor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Violazione delle norme federali sulla forma e sul contenuto del contratto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Inadempimento degli obblighi relativi alle forniture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Livelli e Tipologie di sponsorizzazione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Sponsor unico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Sponsor principale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sponsor secondario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Sponsor tecnico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Fornitore ufficiale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Merchandising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Presupposti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Il fenomeno sportivo come espressione di attività di impresa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Lo spettacolo sportivo come prodotto dell’impresa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Il merchandising nel quadro dell’impresa sportiva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Parti, elementi essenziali, differenze tra merchandising e sponsorizzazione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E’ il contratto con il titolare di un diritto di esclusiva su un bene immateriale ne concede l’uso dietro corrispettivo ad un terzo che lo usi per pubblicizzare o connotare i propri prodotti, di natura diversi da quelli prodotti dal concedente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Contratto atipico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Sinallagmatico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Di durata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Fiduciario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Contratto di sponsorizzazione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Definizione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Parti</a:t>
            </a:r>
          </a:p>
          <a:p>
            <a:r>
              <a:rPr lang="it-IT" sz="2200" dirty="0">
                <a:solidFill>
                  <a:srgbClr val="0070C0"/>
                </a:solidFill>
              </a:rPr>
              <a:t>Elementi essenziali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Clausole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Tipologie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Casi di inadempimento, conseguenze e rimedi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Causa, Oggetto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Concedere il diritto di usare il segno distintivo dell’impresa verso corrispettivo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Oggetto: bene immateriale (segno distintivo dell’impresa)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Contenuto (clausole di durata e di esclusiva)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673" y="332656"/>
            <a:ext cx="7886700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Merchandising sportivo e marchio sportivo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Il marchio sportivo è un segno distintivo?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 toponimi possono essere tutelati come marchi sportivi ai sensi del codice della proprietà industriale?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Essi sono originali?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Sono idonei ad espletare una funzione distintiva?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Segue </a:t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Differenze tra sponsorizzazione e merchandising</a:t>
            </a:r>
          </a:p>
          <a:p>
            <a:r>
              <a:rPr lang="it-IT" sz="2200" dirty="0">
                <a:solidFill>
                  <a:srgbClr val="0070C0"/>
                </a:solidFill>
              </a:rPr>
              <a:t>Nel merchandising il segno distintivo di un impresa sportiva è apposto su prodotti merceologici diversi </a:t>
            </a:r>
          </a:p>
          <a:p>
            <a:r>
              <a:rPr lang="it-IT" sz="2200" dirty="0">
                <a:solidFill>
                  <a:srgbClr val="0070C0"/>
                </a:solidFill>
              </a:rPr>
              <a:t>Nella sponsorizzazione il segno distintivo di un impresa non sportiva viene abbinato ad un evento, un’attività che fa capo ad un soggetto sportivo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Nella sponsorizzazione è il titolare del segno a pagare un corrispettivo perché il proprio segno venga veicolato nel merchandising è il concessionario a pagare un corrispettivo per usare il marchio del concedente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contratto di sponsorizzazione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Definizione 1.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Un accordo con il quale il soggetto sponsorizzato si obbliga a  fornire prestazioni di </a:t>
            </a:r>
            <a:r>
              <a:rPr lang="it-IT" sz="2200" dirty="0" err="1">
                <a:solidFill>
                  <a:srgbClr val="0070C0"/>
                </a:solidFill>
              </a:rPr>
              <a:t>veicolazione</a:t>
            </a:r>
            <a:r>
              <a:rPr lang="it-IT" sz="2200" dirty="0">
                <a:solidFill>
                  <a:srgbClr val="0070C0"/>
                </a:solidFill>
              </a:rPr>
              <a:t> del marchio o di altri messaggi dello sponsor dietro pagamento di un corrispettivo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Segue: Definizione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Un contratto con cui un soggetto (</a:t>
            </a:r>
            <a:r>
              <a:rPr lang="it-IT" sz="2200" dirty="0" err="1">
                <a:solidFill>
                  <a:srgbClr val="0070C0"/>
                </a:solidFill>
              </a:rPr>
              <a:t>sponsee</a:t>
            </a:r>
            <a:r>
              <a:rPr lang="it-IT" sz="2200" dirty="0">
                <a:solidFill>
                  <a:srgbClr val="0070C0"/>
                </a:solidFill>
              </a:rPr>
              <a:t>) si obbliga dietro corrispettivo a consentire ad altri ( sponsor) l’uso della propria immagine pubblica ed il proprio nome per promuovere un marchio od un prodotto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Segue: Definizione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Il contratto con il quale una parte (</a:t>
            </a:r>
            <a:r>
              <a:rPr lang="it-IT" sz="2200" dirty="0" err="1">
                <a:solidFill>
                  <a:srgbClr val="0070C0"/>
                </a:solidFill>
              </a:rPr>
              <a:t>sponsee</a:t>
            </a:r>
            <a:r>
              <a:rPr lang="it-IT" sz="2200" dirty="0">
                <a:solidFill>
                  <a:srgbClr val="0070C0"/>
                </a:solidFill>
              </a:rPr>
              <a:t>) dietro corrispettivo in denaro, beni o servizi, si impegna a fornire prestazioni di tipo attivo o permissivo verso l’altra parte (sponsor), in modo da consentirle di sfruttare, mediante abbinamento o collegamenti, la propria notorietà e la risonanza delle attività e degli eventi che ad essa fanno capo, al fine di incrementare nel pubblico la conoscenza del nome o dei marchi dello sponsor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Le parti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Lo Sponsor è un’impresa che opera in un settore commerciale diverso da quello in cui opera l’impresa sportiva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Sponsorizzato è:</a:t>
            </a:r>
          </a:p>
          <a:p>
            <a:r>
              <a:rPr lang="it-IT" sz="2200" dirty="0">
                <a:solidFill>
                  <a:srgbClr val="0070C0"/>
                </a:solidFill>
              </a:rPr>
              <a:t> un soggetto dell’ordinamento sportivo, ( società/squadra, atleta, Federazione);</a:t>
            </a:r>
          </a:p>
          <a:p>
            <a:r>
              <a:rPr lang="it-IT" sz="2200" dirty="0">
                <a:solidFill>
                  <a:srgbClr val="0070C0"/>
                </a:solidFill>
              </a:rPr>
              <a:t>Un evento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Un impianto sportivo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165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Segue: la natura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6045" y="2638045"/>
            <a:ext cx="5937755" cy="3599267"/>
          </a:xfrm>
        </p:spPr>
        <p:txBody>
          <a:bodyPr>
            <a:normAutofit lnSpcReduction="10000"/>
          </a:bodyPr>
          <a:lstStyle/>
          <a:p>
            <a:r>
              <a:rPr lang="it-IT" sz="2200" dirty="0">
                <a:solidFill>
                  <a:srgbClr val="0070C0"/>
                </a:solidFill>
              </a:rPr>
              <a:t>Contratto:</a:t>
            </a:r>
          </a:p>
          <a:p>
            <a:r>
              <a:rPr lang="it-IT" sz="2200" dirty="0">
                <a:solidFill>
                  <a:srgbClr val="0070C0"/>
                </a:solidFill>
              </a:rPr>
              <a:t> socialmente tipico, </a:t>
            </a:r>
          </a:p>
          <a:p>
            <a:r>
              <a:rPr lang="it-IT" sz="2200" dirty="0">
                <a:solidFill>
                  <a:srgbClr val="0070C0"/>
                </a:solidFill>
              </a:rPr>
              <a:t>legalmente atipico, ma nominato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Sinallagmatico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alieno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Contratto di pubblicità e di finanziamento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Contratto </a:t>
            </a:r>
            <a:r>
              <a:rPr lang="it-IT" sz="2200" dirty="0" err="1">
                <a:solidFill>
                  <a:srgbClr val="0070C0"/>
                </a:solidFill>
              </a:rPr>
              <a:t>intuitu</a:t>
            </a:r>
            <a:r>
              <a:rPr lang="it-IT" sz="2200" dirty="0">
                <a:solidFill>
                  <a:srgbClr val="0070C0"/>
                </a:solidFill>
              </a:rPr>
              <a:t> </a:t>
            </a:r>
            <a:r>
              <a:rPr lang="it-IT" sz="2200" dirty="0" err="1">
                <a:solidFill>
                  <a:srgbClr val="0070C0"/>
                </a:solidFill>
              </a:rPr>
              <a:t>personae</a:t>
            </a:r>
            <a:endParaRPr lang="it-IT" sz="2200" dirty="0">
              <a:solidFill>
                <a:srgbClr val="0070C0"/>
              </a:solidFill>
            </a:endParaRPr>
          </a:p>
          <a:p>
            <a:r>
              <a:rPr lang="it-IT" sz="2200" dirty="0">
                <a:solidFill>
                  <a:srgbClr val="0070C0"/>
                </a:solidFill>
              </a:rPr>
              <a:t>Non aleatorio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Contratto di impresa</a:t>
            </a:r>
          </a:p>
          <a:p>
            <a:endParaRPr lang="it-IT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Obbligazioni e prestazioni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Le obbligazioni dello sponsorizzato:</a:t>
            </a:r>
          </a:p>
          <a:p>
            <a:r>
              <a:rPr lang="it-IT" sz="2200" dirty="0">
                <a:solidFill>
                  <a:srgbClr val="0070C0"/>
                </a:solidFill>
              </a:rPr>
              <a:t>Abbinamento</a:t>
            </a:r>
          </a:p>
          <a:p>
            <a:r>
              <a:rPr lang="it-IT" sz="2200" dirty="0" err="1">
                <a:solidFill>
                  <a:srgbClr val="0070C0"/>
                </a:solidFill>
              </a:rPr>
              <a:t>Veicolazione</a:t>
            </a:r>
            <a:r>
              <a:rPr lang="it-IT" sz="2200" dirty="0">
                <a:solidFill>
                  <a:srgbClr val="0070C0"/>
                </a:solidFill>
              </a:rPr>
              <a:t> del marchio durante l’evento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Inserzione pubblicitaria</a:t>
            </a:r>
          </a:p>
          <a:p>
            <a:r>
              <a:rPr lang="it-IT" sz="2200" dirty="0">
                <a:solidFill>
                  <a:srgbClr val="0070C0"/>
                </a:solidFill>
              </a:rPr>
              <a:t>Merchandising ed </a:t>
            </a:r>
            <a:r>
              <a:rPr lang="it-IT" sz="2200" dirty="0" err="1">
                <a:solidFill>
                  <a:srgbClr val="0070C0"/>
                </a:solidFill>
              </a:rPr>
              <a:t>endorsement</a:t>
            </a:r>
            <a:endParaRPr lang="it-IT" sz="2200" dirty="0">
              <a:solidFill>
                <a:srgbClr val="0070C0"/>
              </a:solidFill>
            </a:endParaRPr>
          </a:p>
          <a:p>
            <a:r>
              <a:rPr lang="it-IT" sz="2200" dirty="0">
                <a:solidFill>
                  <a:srgbClr val="0070C0"/>
                </a:solidFill>
              </a:rPr>
              <a:t>Esse sarebbero di mezzo e non di risultato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Obbligazioni e prestazioni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>
                <a:solidFill>
                  <a:srgbClr val="0070C0"/>
                </a:solidFill>
              </a:rPr>
              <a:t>Obbligazioni dello sponsor</a:t>
            </a:r>
          </a:p>
          <a:p>
            <a:r>
              <a:rPr lang="it-IT" sz="2200" dirty="0">
                <a:solidFill>
                  <a:srgbClr val="0070C0"/>
                </a:solidFill>
              </a:rPr>
              <a:t>Pagamento di un corrispettivo</a:t>
            </a:r>
          </a:p>
          <a:p>
            <a:r>
              <a:rPr lang="it-IT" sz="2200" dirty="0">
                <a:solidFill>
                  <a:srgbClr val="0070C0"/>
                </a:solidFill>
              </a:rPr>
              <a:t>Fornitura di beni e servizi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2167</TotalTime>
  <Words>780</Words>
  <Application>Microsoft Macintosh PowerPoint</Application>
  <PresentationFormat>Presentazione su schermo (4:3)</PresentationFormat>
  <Paragraphs>102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di Office</vt:lpstr>
      <vt:lpstr>Corso di dello Sport Prof.ssa Maria Cimmino</vt:lpstr>
      <vt:lpstr>Contratto di sponsorizzazione</vt:lpstr>
      <vt:lpstr>Il contratto di sponsorizzazione Definizione 1.</vt:lpstr>
      <vt:lpstr>Segue: Definizione 2</vt:lpstr>
      <vt:lpstr>Segue: Definizione 3</vt:lpstr>
      <vt:lpstr>Le parti</vt:lpstr>
      <vt:lpstr>Segue: la natura</vt:lpstr>
      <vt:lpstr>Obbligazioni e prestazioni</vt:lpstr>
      <vt:lpstr>Obbligazioni e prestazioni</vt:lpstr>
      <vt:lpstr>Il contenuto: le clausole accessorie</vt:lpstr>
      <vt:lpstr>Inadempimento</vt:lpstr>
      <vt:lpstr>Art. 1453 c.c. risoluzione per inadempimento</vt:lpstr>
      <vt:lpstr>Casi di risoluzione</vt:lpstr>
      <vt:lpstr>Segue</vt:lpstr>
      <vt:lpstr>Risoluzione per condotte dello sponsor</vt:lpstr>
      <vt:lpstr>Livelli e Tipologie di sponsorizzazione</vt:lpstr>
      <vt:lpstr>Merchandising</vt:lpstr>
      <vt:lpstr>Definizione</vt:lpstr>
      <vt:lpstr>Segue</vt:lpstr>
      <vt:lpstr>Causa, Oggetto</vt:lpstr>
      <vt:lpstr>Merchandising sportivo e marchio sportivo</vt:lpstr>
      <vt:lpstr>Segue  </vt:lpstr>
      <vt:lpstr>Segue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Microsoft Office User</cp:lastModifiedBy>
  <cp:revision>57</cp:revision>
  <dcterms:created xsi:type="dcterms:W3CDTF">2015-11-17T22:42:55Z</dcterms:created>
  <dcterms:modified xsi:type="dcterms:W3CDTF">2022-12-03T11:47:35Z</dcterms:modified>
</cp:coreProperties>
</file>