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947" r:id="rId2"/>
    <p:sldId id="951" r:id="rId3"/>
    <p:sldId id="952" r:id="rId4"/>
    <p:sldId id="953" r:id="rId5"/>
    <p:sldId id="950" r:id="rId6"/>
    <p:sldId id="954" r:id="rId7"/>
    <p:sldId id="948" r:id="rId8"/>
    <p:sldId id="910" r:id="rId9"/>
    <p:sldId id="949" r:id="rId10"/>
    <p:sldId id="958" r:id="rId11"/>
    <p:sldId id="955" r:id="rId12"/>
    <p:sldId id="957" r:id="rId13"/>
    <p:sldId id="959" r:id="rId14"/>
    <p:sldId id="956" r:id="rId15"/>
    <p:sldId id="960" r:id="rId16"/>
    <p:sldId id="961" r:id="rId17"/>
    <p:sldId id="962" r:id="rId18"/>
    <p:sldId id="963" r:id="rId19"/>
    <p:sldId id="964" r:id="rId20"/>
    <p:sldId id="965" r:id="rId21"/>
    <p:sldId id="966" r:id="rId22"/>
    <p:sldId id="967" r:id="rId23"/>
    <p:sldId id="968" r:id="rId24"/>
    <p:sldId id="969"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94"/>
    <p:restoredTop sz="94737"/>
  </p:normalViewPr>
  <p:slideViewPr>
    <p:cSldViewPr snapToGrid="0" snapToObjects="1">
      <p:cViewPr varScale="1">
        <p:scale>
          <a:sx n="81" d="100"/>
          <a:sy n="81" d="100"/>
        </p:scale>
        <p:origin x="15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7A8572-4F69-7348-9359-6DC08A6C66DB}"/>
              </a:ext>
            </a:extLst>
          </p:cNvPr>
          <p:cNvSpPr>
            <a:spLocks noChangeArrowheads="1"/>
          </p:cNvSpPr>
          <p:nvPr/>
        </p:nvSpPr>
        <p:spPr bwMode="invGray">
          <a:xfrm>
            <a:off x="11745384" y="0"/>
            <a:ext cx="446616"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z="1800"/>
          </a:p>
        </p:txBody>
      </p:sp>
      <p:sp>
        <p:nvSpPr>
          <p:cNvPr id="5" name="Freeform 3">
            <a:extLst>
              <a:ext uri="{FF2B5EF4-FFF2-40B4-BE49-F238E27FC236}">
                <a16:creationId xmlns:a16="http://schemas.microsoft.com/office/drawing/2014/main" id="{7C3270A0-0A94-B94A-8149-385CF76D0B97}"/>
              </a:ext>
            </a:extLst>
          </p:cNvPr>
          <p:cNvSpPr>
            <a:spLocks/>
          </p:cNvSpPr>
          <p:nvPr/>
        </p:nvSpPr>
        <p:spPr bwMode="white">
          <a:xfrm>
            <a:off x="-12700" y="4489450"/>
            <a:ext cx="7672917"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miter lim="800000"/>
                <a:headEnd type="none" w="sm" len="sm"/>
                <a:tailEnd type="none" w="sm" len="sm"/>
              </a14:hiddenLine>
            </a:ext>
          </a:extLst>
        </p:spPr>
        <p:txBody>
          <a:bodyPr wrap="none" anchor="ctr"/>
          <a:lstStyle/>
          <a:p>
            <a:endParaRPr lang="it-IT" sz="1800"/>
          </a:p>
        </p:txBody>
      </p:sp>
      <p:sp>
        <p:nvSpPr>
          <p:cNvPr id="6" name="Freeform 4">
            <a:extLst>
              <a:ext uri="{FF2B5EF4-FFF2-40B4-BE49-F238E27FC236}">
                <a16:creationId xmlns:a16="http://schemas.microsoft.com/office/drawing/2014/main" id="{E2A95CE5-2BA1-5B48-B2F3-2B28D520A332}"/>
              </a:ext>
            </a:extLst>
          </p:cNvPr>
          <p:cNvSpPr>
            <a:spLocks/>
          </p:cNvSpPr>
          <p:nvPr/>
        </p:nvSpPr>
        <p:spPr bwMode="white">
          <a:xfrm>
            <a:off x="1" y="3817939"/>
            <a:ext cx="10886017"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7" name="Freeform 5">
            <a:extLst>
              <a:ext uri="{FF2B5EF4-FFF2-40B4-BE49-F238E27FC236}">
                <a16:creationId xmlns:a16="http://schemas.microsoft.com/office/drawing/2014/main" id="{EE722BAF-F3F3-894C-B272-E6DE40507E4D}"/>
              </a:ext>
            </a:extLst>
          </p:cNvPr>
          <p:cNvSpPr>
            <a:spLocks/>
          </p:cNvSpPr>
          <p:nvPr/>
        </p:nvSpPr>
        <p:spPr bwMode="white">
          <a:xfrm>
            <a:off x="0" y="3146425"/>
            <a:ext cx="12192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8" name="Freeform 6">
            <a:extLst>
              <a:ext uri="{FF2B5EF4-FFF2-40B4-BE49-F238E27FC236}">
                <a16:creationId xmlns:a16="http://schemas.microsoft.com/office/drawing/2014/main" id="{0B7A9A82-2CFC-CE46-BB2E-696354EC8004}"/>
              </a:ext>
            </a:extLst>
          </p:cNvPr>
          <p:cNvSpPr>
            <a:spLocks/>
          </p:cNvSpPr>
          <p:nvPr/>
        </p:nvSpPr>
        <p:spPr bwMode="white">
          <a:xfrm>
            <a:off x="0" y="2460625"/>
            <a:ext cx="12192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9" name="Freeform 7">
            <a:extLst>
              <a:ext uri="{FF2B5EF4-FFF2-40B4-BE49-F238E27FC236}">
                <a16:creationId xmlns:a16="http://schemas.microsoft.com/office/drawing/2014/main" id="{854ECADD-F060-134F-BF86-6F42C1AE380B}"/>
              </a:ext>
            </a:extLst>
          </p:cNvPr>
          <p:cNvSpPr>
            <a:spLocks/>
          </p:cNvSpPr>
          <p:nvPr/>
        </p:nvSpPr>
        <p:spPr bwMode="white">
          <a:xfrm>
            <a:off x="0" y="1793876"/>
            <a:ext cx="12192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 name="Freeform 8">
            <a:extLst>
              <a:ext uri="{FF2B5EF4-FFF2-40B4-BE49-F238E27FC236}">
                <a16:creationId xmlns:a16="http://schemas.microsoft.com/office/drawing/2014/main" id="{DADD92E7-A405-F24A-B858-F1C633E82E22}"/>
              </a:ext>
            </a:extLst>
          </p:cNvPr>
          <p:cNvSpPr>
            <a:spLocks/>
          </p:cNvSpPr>
          <p:nvPr/>
        </p:nvSpPr>
        <p:spPr bwMode="white">
          <a:xfrm>
            <a:off x="0" y="-20638"/>
            <a:ext cx="12192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1" name="Freeform 9">
            <a:extLst>
              <a:ext uri="{FF2B5EF4-FFF2-40B4-BE49-F238E27FC236}">
                <a16:creationId xmlns:a16="http://schemas.microsoft.com/office/drawing/2014/main" id="{8511A4C2-E530-5A43-B2C3-2A0BB84E45B8}"/>
              </a:ext>
            </a:extLst>
          </p:cNvPr>
          <p:cNvSpPr>
            <a:spLocks/>
          </p:cNvSpPr>
          <p:nvPr/>
        </p:nvSpPr>
        <p:spPr bwMode="white">
          <a:xfrm>
            <a:off x="0" y="-20638"/>
            <a:ext cx="11184467"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2" name="Freeform 10">
            <a:extLst>
              <a:ext uri="{FF2B5EF4-FFF2-40B4-BE49-F238E27FC236}">
                <a16:creationId xmlns:a16="http://schemas.microsoft.com/office/drawing/2014/main" id="{0AE001DA-F1DD-6F4B-9764-CB60B859FEEE}"/>
              </a:ext>
            </a:extLst>
          </p:cNvPr>
          <p:cNvSpPr>
            <a:spLocks/>
          </p:cNvSpPr>
          <p:nvPr/>
        </p:nvSpPr>
        <p:spPr bwMode="white">
          <a:xfrm>
            <a:off x="0" y="-20638"/>
            <a:ext cx="6104467"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it-IT" sz="1800"/>
          </a:p>
        </p:txBody>
      </p:sp>
      <p:sp>
        <p:nvSpPr>
          <p:cNvPr id="190475" name="Rectangle 11"/>
          <p:cNvSpPr>
            <a:spLocks noGrp="1" noChangeArrowheads="1"/>
          </p:cNvSpPr>
          <p:nvPr>
            <p:ph type="ctrTitle"/>
          </p:nvPr>
        </p:nvSpPr>
        <p:spPr>
          <a:xfrm>
            <a:off x="914400" y="2286000"/>
            <a:ext cx="10363200" cy="1143000"/>
          </a:xfrm>
        </p:spPr>
        <p:txBody>
          <a:bodyPr/>
          <a:lstStyle>
            <a:lvl1pPr>
              <a:defRPr/>
            </a:lvl1pPr>
          </a:lstStyle>
          <a:p>
            <a:r>
              <a:rPr lang="en-US"/>
              <a:t>Click to edit Master title style</a:t>
            </a:r>
          </a:p>
        </p:txBody>
      </p:sp>
      <p:sp>
        <p:nvSpPr>
          <p:cNvPr id="190476" name="Rectangle 12"/>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3" name="Rectangle 13">
            <a:extLst>
              <a:ext uri="{FF2B5EF4-FFF2-40B4-BE49-F238E27FC236}">
                <a16:creationId xmlns:a16="http://schemas.microsoft.com/office/drawing/2014/main" id="{752100C8-FFE0-F749-A998-24448A539C55}"/>
              </a:ext>
            </a:extLst>
          </p:cNvPr>
          <p:cNvSpPr>
            <a:spLocks noGrp="1" noChangeArrowheads="1"/>
          </p:cNvSpPr>
          <p:nvPr>
            <p:ph type="dt" sz="half" idx="10"/>
          </p:nvPr>
        </p:nvSpPr>
        <p:spPr/>
        <p:txBody>
          <a:bodyPr/>
          <a:lstStyle>
            <a:lvl1pPr>
              <a:defRPr/>
            </a:lvl1pPr>
          </a:lstStyle>
          <a:p>
            <a:pPr>
              <a:defRPr/>
            </a:pPr>
            <a:endParaRPr lang="en-US" altLang="en-US"/>
          </a:p>
        </p:txBody>
      </p:sp>
      <p:sp>
        <p:nvSpPr>
          <p:cNvPr id="14" name="Rectangle 14">
            <a:extLst>
              <a:ext uri="{FF2B5EF4-FFF2-40B4-BE49-F238E27FC236}">
                <a16:creationId xmlns:a16="http://schemas.microsoft.com/office/drawing/2014/main" id="{4C6241F5-99B4-F740-AD0F-957AEF72E2E4}"/>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15" name="Rectangle 15">
            <a:extLst>
              <a:ext uri="{FF2B5EF4-FFF2-40B4-BE49-F238E27FC236}">
                <a16:creationId xmlns:a16="http://schemas.microsoft.com/office/drawing/2014/main" id="{079B2F34-ABAE-5143-A2FE-71418D056D86}"/>
              </a:ext>
            </a:extLst>
          </p:cNvPr>
          <p:cNvSpPr>
            <a:spLocks noGrp="1" noChangeArrowheads="1"/>
          </p:cNvSpPr>
          <p:nvPr>
            <p:ph type="sldNum" sz="quarter" idx="12"/>
          </p:nvPr>
        </p:nvSpPr>
        <p:spPr/>
        <p:txBody>
          <a:bodyPr/>
          <a:lstStyle>
            <a:lvl1pPr>
              <a:defRPr smtClean="0"/>
            </a:lvl1pPr>
          </a:lstStyle>
          <a:p>
            <a:pPr>
              <a:defRPr/>
            </a:pPr>
            <a:fld id="{3115C2D3-894D-DA4D-857F-056229BBB963}" type="slidenum">
              <a:rPr lang="en-US" altLang="en-US"/>
              <a:pPr>
                <a:defRPr/>
              </a:pPr>
              <a:t>‹N›</a:t>
            </a:fld>
            <a:endParaRPr lang="en-US" altLang="en-US"/>
          </a:p>
        </p:txBody>
      </p:sp>
    </p:spTree>
    <p:extLst>
      <p:ext uri="{BB962C8B-B14F-4D97-AF65-F5344CB8AC3E}">
        <p14:creationId xmlns:p14="http://schemas.microsoft.com/office/powerpoint/2010/main" val="27347886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E35D28A1-5CA6-E449-BF5D-B27886D6B0F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E08238DA-A6DB-E947-B814-CF2E431AF84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C78C7DA4-1E02-6C4D-A8FC-E6E945645B1C}"/>
              </a:ext>
            </a:extLst>
          </p:cNvPr>
          <p:cNvSpPr>
            <a:spLocks noGrp="1" noChangeArrowheads="1"/>
          </p:cNvSpPr>
          <p:nvPr>
            <p:ph type="sldNum" sz="quarter" idx="12"/>
          </p:nvPr>
        </p:nvSpPr>
        <p:spPr>
          <a:ln/>
        </p:spPr>
        <p:txBody>
          <a:bodyPr/>
          <a:lstStyle>
            <a:lvl1pPr>
              <a:defRPr/>
            </a:lvl1pPr>
          </a:lstStyle>
          <a:p>
            <a:pPr>
              <a:defRPr/>
            </a:pPr>
            <a:fld id="{0372B14E-F94C-6346-88E0-96F0CBD5004F}" type="slidenum">
              <a:rPr lang="en-US" altLang="en-US"/>
              <a:pPr>
                <a:defRPr/>
              </a:pPr>
              <a:t>‹N›</a:t>
            </a:fld>
            <a:endParaRPr lang="en-US" altLang="en-US"/>
          </a:p>
        </p:txBody>
      </p:sp>
    </p:spTree>
    <p:extLst>
      <p:ext uri="{BB962C8B-B14F-4D97-AF65-F5344CB8AC3E}">
        <p14:creationId xmlns:p14="http://schemas.microsoft.com/office/powerpoint/2010/main" val="125185051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7BCDE1DA-EA4C-3C4F-BE60-892D1C8F494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269D206F-966E-F446-95C2-ED5A3ED43EA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7C30DF32-B293-9446-82E9-07FFD9D1E736}"/>
              </a:ext>
            </a:extLst>
          </p:cNvPr>
          <p:cNvSpPr>
            <a:spLocks noGrp="1" noChangeArrowheads="1"/>
          </p:cNvSpPr>
          <p:nvPr>
            <p:ph type="sldNum" sz="quarter" idx="12"/>
          </p:nvPr>
        </p:nvSpPr>
        <p:spPr>
          <a:ln/>
        </p:spPr>
        <p:txBody>
          <a:bodyPr/>
          <a:lstStyle>
            <a:lvl1pPr>
              <a:defRPr/>
            </a:lvl1pPr>
          </a:lstStyle>
          <a:p>
            <a:pPr>
              <a:defRPr/>
            </a:pPr>
            <a:fld id="{8229D1A5-3F6A-AD44-AC05-DD6287EC2472}" type="slidenum">
              <a:rPr lang="en-US" altLang="en-US"/>
              <a:pPr>
                <a:defRPr/>
              </a:pPr>
              <a:t>‹N›</a:t>
            </a:fld>
            <a:endParaRPr lang="en-US" altLang="en-US"/>
          </a:p>
        </p:txBody>
      </p:sp>
    </p:spTree>
    <p:extLst>
      <p:ext uri="{BB962C8B-B14F-4D97-AF65-F5344CB8AC3E}">
        <p14:creationId xmlns:p14="http://schemas.microsoft.com/office/powerpoint/2010/main" val="362723196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3">
            <a:extLst>
              <a:ext uri="{FF2B5EF4-FFF2-40B4-BE49-F238E27FC236}">
                <a16:creationId xmlns:a16="http://schemas.microsoft.com/office/drawing/2014/main" id="{1C781610-32F8-3747-9CC9-A7A514402F6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4BB120C3-8089-D945-8A7C-5CE53CA2411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418818C1-294B-DE4C-A20E-FBDFE9156159}"/>
              </a:ext>
            </a:extLst>
          </p:cNvPr>
          <p:cNvSpPr>
            <a:spLocks noGrp="1" noChangeArrowheads="1"/>
          </p:cNvSpPr>
          <p:nvPr>
            <p:ph type="sldNum" sz="quarter" idx="12"/>
          </p:nvPr>
        </p:nvSpPr>
        <p:spPr>
          <a:ln/>
        </p:spPr>
        <p:txBody>
          <a:bodyPr/>
          <a:lstStyle>
            <a:lvl1pPr>
              <a:defRPr/>
            </a:lvl1pPr>
          </a:lstStyle>
          <a:p>
            <a:pPr>
              <a:defRPr/>
            </a:pPr>
            <a:fld id="{2D974768-2DA7-7944-88C1-C4ACD13F595F}" type="slidenum">
              <a:rPr lang="en-US" altLang="en-US"/>
              <a:pPr>
                <a:defRPr/>
              </a:pPr>
              <a:t>‹N›</a:t>
            </a:fld>
            <a:endParaRPr lang="en-US" altLang="en-US"/>
          </a:p>
        </p:txBody>
      </p:sp>
    </p:spTree>
    <p:extLst>
      <p:ext uri="{BB962C8B-B14F-4D97-AF65-F5344CB8AC3E}">
        <p14:creationId xmlns:p14="http://schemas.microsoft.com/office/powerpoint/2010/main" val="333371689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a:extLst>
              <a:ext uri="{FF2B5EF4-FFF2-40B4-BE49-F238E27FC236}">
                <a16:creationId xmlns:a16="http://schemas.microsoft.com/office/drawing/2014/main" id="{B8648A24-0B95-244F-8A9B-74ECF8877A3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a:extLst>
              <a:ext uri="{FF2B5EF4-FFF2-40B4-BE49-F238E27FC236}">
                <a16:creationId xmlns:a16="http://schemas.microsoft.com/office/drawing/2014/main" id="{F03B8C99-40FC-9247-AC20-D65161F876C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4C0CA2D4-1084-3B46-8478-2890966695E0}"/>
              </a:ext>
            </a:extLst>
          </p:cNvPr>
          <p:cNvSpPr>
            <a:spLocks noGrp="1" noChangeArrowheads="1"/>
          </p:cNvSpPr>
          <p:nvPr>
            <p:ph type="sldNum" sz="quarter" idx="12"/>
          </p:nvPr>
        </p:nvSpPr>
        <p:spPr>
          <a:ln/>
        </p:spPr>
        <p:txBody>
          <a:bodyPr/>
          <a:lstStyle>
            <a:lvl1pPr>
              <a:defRPr/>
            </a:lvl1pPr>
          </a:lstStyle>
          <a:p>
            <a:pPr>
              <a:defRPr/>
            </a:pPr>
            <a:fld id="{FE54E0EF-5637-8C40-95FB-842FE9079688}" type="slidenum">
              <a:rPr lang="en-US" altLang="en-US"/>
              <a:pPr>
                <a:defRPr/>
              </a:pPr>
              <a:t>‹N›</a:t>
            </a:fld>
            <a:endParaRPr lang="en-US" altLang="en-US"/>
          </a:p>
        </p:txBody>
      </p:sp>
    </p:spTree>
    <p:extLst>
      <p:ext uri="{BB962C8B-B14F-4D97-AF65-F5344CB8AC3E}">
        <p14:creationId xmlns:p14="http://schemas.microsoft.com/office/powerpoint/2010/main" val="32396341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3">
            <a:extLst>
              <a:ext uri="{FF2B5EF4-FFF2-40B4-BE49-F238E27FC236}">
                <a16:creationId xmlns:a16="http://schemas.microsoft.com/office/drawing/2014/main" id="{ECAFFD79-531B-3E4B-8D6A-313433E416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CDABC11A-D5E2-7D49-8CFB-B2C04A8E759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5635D328-1A58-9245-9D4E-5D813D48BEDA}"/>
              </a:ext>
            </a:extLst>
          </p:cNvPr>
          <p:cNvSpPr>
            <a:spLocks noGrp="1" noChangeArrowheads="1"/>
          </p:cNvSpPr>
          <p:nvPr>
            <p:ph type="sldNum" sz="quarter" idx="12"/>
          </p:nvPr>
        </p:nvSpPr>
        <p:spPr>
          <a:ln/>
        </p:spPr>
        <p:txBody>
          <a:bodyPr/>
          <a:lstStyle>
            <a:lvl1pPr>
              <a:defRPr/>
            </a:lvl1pPr>
          </a:lstStyle>
          <a:p>
            <a:pPr>
              <a:defRPr/>
            </a:pPr>
            <a:fld id="{BAE79DC0-965C-CA4B-BC08-5AF4AB2D1281}" type="slidenum">
              <a:rPr lang="en-US" altLang="en-US"/>
              <a:pPr>
                <a:defRPr/>
              </a:pPr>
              <a:t>‹N›</a:t>
            </a:fld>
            <a:endParaRPr lang="en-US" altLang="en-US"/>
          </a:p>
        </p:txBody>
      </p:sp>
    </p:spTree>
    <p:extLst>
      <p:ext uri="{BB962C8B-B14F-4D97-AF65-F5344CB8AC3E}">
        <p14:creationId xmlns:p14="http://schemas.microsoft.com/office/powerpoint/2010/main" val="21520120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3">
            <a:extLst>
              <a:ext uri="{FF2B5EF4-FFF2-40B4-BE49-F238E27FC236}">
                <a16:creationId xmlns:a16="http://schemas.microsoft.com/office/drawing/2014/main" id="{350AB0D3-881E-F94E-A8F9-3C2BA45984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a:extLst>
              <a:ext uri="{FF2B5EF4-FFF2-40B4-BE49-F238E27FC236}">
                <a16:creationId xmlns:a16="http://schemas.microsoft.com/office/drawing/2014/main" id="{C15C4CB2-D641-EF4C-BAAB-D6E2D9CAF2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a:extLst>
              <a:ext uri="{FF2B5EF4-FFF2-40B4-BE49-F238E27FC236}">
                <a16:creationId xmlns:a16="http://schemas.microsoft.com/office/drawing/2014/main" id="{D020E5EE-3E25-3E44-A891-9FA42C27A976}"/>
              </a:ext>
            </a:extLst>
          </p:cNvPr>
          <p:cNvSpPr>
            <a:spLocks noGrp="1" noChangeArrowheads="1"/>
          </p:cNvSpPr>
          <p:nvPr>
            <p:ph type="sldNum" sz="quarter" idx="12"/>
          </p:nvPr>
        </p:nvSpPr>
        <p:spPr>
          <a:ln/>
        </p:spPr>
        <p:txBody>
          <a:bodyPr/>
          <a:lstStyle>
            <a:lvl1pPr>
              <a:defRPr/>
            </a:lvl1pPr>
          </a:lstStyle>
          <a:p>
            <a:pPr>
              <a:defRPr/>
            </a:pPr>
            <a:fld id="{578A07CE-95E4-2F4B-BB46-1005810DC76B}" type="slidenum">
              <a:rPr lang="en-US" altLang="en-US"/>
              <a:pPr>
                <a:defRPr/>
              </a:pPr>
              <a:t>‹N›</a:t>
            </a:fld>
            <a:endParaRPr lang="en-US" altLang="en-US"/>
          </a:p>
        </p:txBody>
      </p:sp>
    </p:spTree>
    <p:extLst>
      <p:ext uri="{BB962C8B-B14F-4D97-AF65-F5344CB8AC3E}">
        <p14:creationId xmlns:p14="http://schemas.microsoft.com/office/powerpoint/2010/main" val="73722843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3">
            <a:extLst>
              <a:ext uri="{FF2B5EF4-FFF2-40B4-BE49-F238E27FC236}">
                <a16:creationId xmlns:a16="http://schemas.microsoft.com/office/drawing/2014/main" id="{68AC1579-5869-F943-87BF-0869A8F19DF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a:extLst>
              <a:ext uri="{FF2B5EF4-FFF2-40B4-BE49-F238E27FC236}">
                <a16:creationId xmlns:a16="http://schemas.microsoft.com/office/drawing/2014/main" id="{5CD1488E-9F17-EC45-98C7-F55BB7F05FE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09BD523F-D0EB-7847-AB56-86EDA9FBE300}"/>
              </a:ext>
            </a:extLst>
          </p:cNvPr>
          <p:cNvSpPr>
            <a:spLocks noGrp="1" noChangeArrowheads="1"/>
          </p:cNvSpPr>
          <p:nvPr>
            <p:ph type="sldNum" sz="quarter" idx="12"/>
          </p:nvPr>
        </p:nvSpPr>
        <p:spPr>
          <a:ln/>
        </p:spPr>
        <p:txBody>
          <a:bodyPr/>
          <a:lstStyle>
            <a:lvl1pPr>
              <a:defRPr/>
            </a:lvl1pPr>
          </a:lstStyle>
          <a:p>
            <a:pPr>
              <a:defRPr/>
            </a:pPr>
            <a:fld id="{DF99B2C5-B006-E449-93B0-BD8899DCB694}" type="slidenum">
              <a:rPr lang="en-US" altLang="en-US"/>
              <a:pPr>
                <a:defRPr/>
              </a:pPr>
              <a:t>‹N›</a:t>
            </a:fld>
            <a:endParaRPr lang="en-US" altLang="en-US"/>
          </a:p>
        </p:txBody>
      </p:sp>
    </p:spTree>
    <p:extLst>
      <p:ext uri="{BB962C8B-B14F-4D97-AF65-F5344CB8AC3E}">
        <p14:creationId xmlns:p14="http://schemas.microsoft.com/office/powerpoint/2010/main" val="309297170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C3B850C6-34F4-7247-B89F-7B07B8F5F9B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a:extLst>
              <a:ext uri="{FF2B5EF4-FFF2-40B4-BE49-F238E27FC236}">
                <a16:creationId xmlns:a16="http://schemas.microsoft.com/office/drawing/2014/main" id="{E2BA4DBA-777C-B34A-98F7-E8C0A0817CD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a:extLst>
              <a:ext uri="{FF2B5EF4-FFF2-40B4-BE49-F238E27FC236}">
                <a16:creationId xmlns:a16="http://schemas.microsoft.com/office/drawing/2014/main" id="{F47F2EDB-CB34-7D4E-BED1-35188DB6449A}"/>
              </a:ext>
            </a:extLst>
          </p:cNvPr>
          <p:cNvSpPr>
            <a:spLocks noGrp="1" noChangeArrowheads="1"/>
          </p:cNvSpPr>
          <p:nvPr>
            <p:ph type="sldNum" sz="quarter" idx="12"/>
          </p:nvPr>
        </p:nvSpPr>
        <p:spPr>
          <a:ln/>
        </p:spPr>
        <p:txBody>
          <a:bodyPr/>
          <a:lstStyle>
            <a:lvl1pPr>
              <a:defRPr/>
            </a:lvl1pPr>
          </a:lstStyle>
          <a:p>
            <a:pPr>
              <a:defRPr/>
            </a:pPr>
            <a:fld id="{122475C3-5677-3647-845E-33E0D6F17490}" type="slidenum">
              <a:rPr lang="en-US" altLang="en-US"/>
              <a:pPr>
                <a:defRPr/>
              </a:pPr>
              <a:t>‹N›</a:t>
            </a:fld>
            <a:endParaRPr lang="en-US" altLang="en-US"/>
          </a:p>
        </p:txBody>
      </p:sp>
    </p:spTree>
    <p:extLst>
      <p:ext uri="{BB962C8B-B14F-4D97-AF65-F5344CB8AC3E}">
        <p14:creationId xmlns:p14="http://schemas.microsoft.com/office/powerpoint/2010/main" val="2337415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835A3012-80AD-BF4E-91C1-8F98B68945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E336F8B9-CA4D-314B-8131-D5B0965D721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89437E7A-3CCA-FD48-94C7-1769C7838F24}"/>
              </a:ext>
            </a:extLst>
          </p:cNvPr>
          <p:cNvSpPr>
            <a:spLocks noGrp="1" noChangeArrowheads="1"/>
          </p:cNvSpPr>
          <p:nvPr>
            <p:ph type="sldNum" sz="quarter" idx="12"/>
          </p:nvPr>
        </p:nvSpPr>
        <p:spPr>
          <a:ln/>
        </p:spPr>
        <p:txBody>
          <a:bodyPr/>
          <a:lstStyle>
            <a:lvl1pPr>
              <a:defRPr/>
            </a:lvl1pPr>
          </a:lstStyle>
          <a:p>
            <a:pPr>
              <a:defRPr/>
            </a:pPr>
            <a:fld id="{91972A61-C5FB-1E40-8322-8018E3E536C3}" type="slidenum">
              <a:rPr lang="en-US" altLang="en-US"/>
              <a:pPr>
                <a:defRPr/>
              </a:pPr>
              <a:t>‹N›</a:t>
            </a:fld>
            <a:endParaRPr lang="en-US" altLang="en-US"/>
          </a:p>
        </p:txBody>
      </p:sp>
    </p:spTree>
    <p:extLst>
      <p:ext uri="{BB962C8B-B14F-4D97-AF65-F5344CB8AC3E}">
        <p14:creationId xmlns:p14="http://schemas.microsoft.com/office/powerpoint/2010/main" val="322443163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C4FFD859-C41A-0849-A4D8-D76F6328575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a:extLst>
              <a:ext uri="{FF2B5EF4-FFF2-40B4-BE49-F238E27FC236}">
                <a16:creationId xmlns:a16="http://schemas.microsoft.com/office/drawing/2014/main" id="{6EE0CF41-8803-B943-8012-157335EAAA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a:extLst>
              <a:ext uri="{FF2B5EF4-FFF2-40B4-BE49-F238E27FC236}">
                <a16:creationId xmlns:a16="http://schemas.microsoft.com/office/drawing/2014/main" id="{2E87265B-7288-8640-B7DA-A98B5D1DF4D0}"/>
              </a:ext>
            </a:extLst>
          </p:cNvPr>
          <p:cNvSpPr>
            <a:spLocks noGrp="1" noChangeArrowheads="1"/>
          </p:cNvSpPr>
          <p:nvPr>
            <p:ph type="sldNum" sz="quarter" idx="12"/>
          </p:nvPr>
        </p:nvSpPr>
        <p:spPr>
          <a:ln/>
        </p:spPr>
        <p:txBody>
          <a:bodyPr/>
          <a:lstStyle>
            <a:lvl1pPr>
              <a:defRPr/>
            </a:lvl1pPr>
          </a:lstStyle>
          <a:p>
            <a:pPr>
              <a:defRPr/>
            </a:pPr>
            <a:fld id="{A05CD1E3-05D6-DC4A-8C3E-562A85F1E09D}" type="slidenum">
              <a:rPr lang="en-US" altLang="en-US"/>
              <a:pPr>
                <a:defRPr/>
              </a:pPr>
              <a:t>‹N›</a:t>
            </a:fld>
            <a:endParaRPr lang="en-US" altLang="en-US"/>
          </a:p>
        </p:txBody>
      </p:sp>
    </p:spTree>
    <p:extLst>
      <p:ext uri="{BB962C8B-B14F-4D97-AF65-F5344CB8AC3E}">
        <p14:creationId xmlns:p14="http://schemas.microsoft.com/office/powerpoint/2010/main" val="20918318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1D6E6C38-EECC-5644-84FA-D65708772666}"/>
              </a:ext>
            </a:extLst>
          </p:cNvPr>
          <p:cNvSpPr>
            <a:spLocks noChangeArrowheads="1"/>
          </p:cNvSpPr>
          <p:nvPr/>
        </p:nvSpPr>
        <p:spPr bwMode="invGray">
          <a:xfrm>
            <a:off x="11745384" y="0"/>
            <a:ext cx="446616" cy="685800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sz="1800"/>
          </a:p>
        </p:txBody>
      </p:sp>
      <p:sp>
        <p:nvSpPr>
          <p:cNvPr id="1027" name="Freeform 3">
            <a:extLst>
              <a:ext uri="{FF2B5EF4-FFF2-40B4-BE49-F238E27FC236}">
                <a16:creationId xmlns:a16="http://schemas.microsoft.com/office/drawing/2014/main" id="{80DDFABD-0A0D-ED4A-BC45-C9F0A7E65179}"/>
              </a:ext>
            </a:extLst>
          </p:cNvPr>
          <p:cNvSpPr>
            <a:spLocks/>
          </p:cNvSpPr>
          <p:nvPr/>
        </p:nvSpPr>
        <p:spPr bwMode="white">
          <a:xfrm>
            <a:off x="-12700" y="4489450"/>
            <a:ext cx="7672917" cy="2368550"/>
          </a:xfrm>
          <a:custGeom>
            <a:avLst/>
            <a:gdLst>
              <a:gd name="T0" fmla="*/ 0 w 3625"/>
              <a:gd name="T1" fmla="*/ 2147483646 h 1492"/>
              <a:gd name="T2" fmla="*/ 0 w 3625"/>
              <a:gd name="T3" fmla="*/ 0 h 1492"/>
              <a:gd name="T4" fmla="*/ 2147483646 w 3625"/>
              <a:gd name="T5" fmla="*/ 2147483646 h 1492"/>
              <a:gd name="T6" fmla="*/ 2147483646 w 3625"/>
              <a:gd name="T7" fmla="*/ 2147483646 h 1492"/>
              <a:gd name="T8" fmla="*/ 2147483646 w 3625"/>
              <a:gd name="T9" fmla="*/ 2147483646 h 1492"/>
              <a:gd name="T10" fmla="*/ 2147483646 w 3625"/>
              <a:gd name="T11" fmla="*/ 2147483646 h 1492"/>
              <a:gd name="T12" fmla="*/ 2147483646 w 3625"/>
              <a:gd name="T13" fmla="*/ 2147483646 h 1492"/>
              <a:gd name="T14" fmla="*/ 2147483646 w 3625"/>
              <a:gd name="T15" fmla="*/ 2147483646 h 1492"/>
              <a:gd name="T16" fmla="*/ 2147483646 w 3625"/>
              <a:gd name="T17" fmla="*/ 2147483646 h 1492"/>
              <a:gd name="T18" fmla="*/ 2147483646 w 3625"/>
              <a:gd name="T19" fmla="*/ 2147483646 h 1492"/>
              <a:gd name="T20" fmla="*/ 2147483646 w 3625"/>
              <a:gd name="T21" fmla="*/ 2147483646 h 1492"/>
              <a:gd name="T22" fmla="*/ 2147483646 w 3625"/>
              <a:gd name="T23" fmla="*/ 2147483646 h 1492"/>
              <a:gd name="T24" fmla="*/ 2147483646 w 3625"/>
              <a:gd name="T25" fmla="*/ 2147483646 h 1492"/>
              <a:gd name="T26" fmla="*/ 2147483646 w 3625"/>
              <a:gd name="T27" fmla="*/ 2147483646 h 1492"/>
              <a:gd name="T28" fmla="*/ 2147483646 w 3625"/>
              <a:gd name="T29" fmla="*/ 2147483646 h 1492"/>
              <a:gd name="T30" fmla="*/ 2147483646 w 3625"/>
              <a:gd name="T31" fmla="*/ 2147483646 h 1492"/>
              <a:gd name="T32" fmla="*/ 2147483646 w 3625"/>
              <a:gd name="T33" fmla="*/ 2147483646 h 1492"/>
              <a:gd name="T34" fmla="*/ 2147483646 w 3625"/>
              <a:gd name="T35" fmla="*/ 2147483646 h 1492"/>
              <a:gd name="T36" fmla="*/ 2147483646 w 3625"/>
              <a:gd name="T37" fmla="*/ 2147483646 h 1492"/>
              <a:gd name="T38" fmla="*/ 2147483646 w 3625"/>
              <a:gd name="T39" fmla="*/ 2147483646 h 1492"/>
              <a:gd name="T40" fmla="*/ 2147483646 w 3625"/>
              <a:gd name="T41" fmla="*/ 2147483646 h 1492"/>
              <a:gd name="T42" fmla="*/ 2147483646 w 3625"/>
              <a:gd name="T43" fmla="*/ 2147483646 h 1492"/>
              <a:gd name="T44" fmla="*/ 2147483646 w 3625"/>
              <a:gd name="T45" fmla="*/ 2147483646 h 1492"/>
              <a:gd name="T46" fmla="*/ 2147483646 w 3625"/>
              <a:gd name="T47" fmla="*/ 2147483646 h 1492"/>
              <a:gd name="T48" fmla="*/ 2147483646 w 3625"/>
              <a:gd name="T49" fmla="*/ 2147483646 h 1492"/>
              <a:gd name="T50" fmla="*/ 2147483646 w 3625"/>
              <a:gd name="T51" fmla="*/ 2147483646 h 1492"/>
              <a:gd name="T52" fmla="*/ 0 w 3625"/>
              <a:gd name="T53" fmla="*/ 2147483646 h 14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miter lim="800000"/>
                <a:headEnd type="none" w="sm" len="sm"/>
                <a:tailEnd type="none" w="sm" len="sm"/>
              </a14:hiddenLine>
            </a:ext>
          </a:extLst>
        </p:spPr>
        <p:txBody>
          <a:bodyPr wrap="none" anchor="ctr"/>
          <a:lstStyle/>
          <a:p>
            <a:endParaRPr lang="it-IT" sz="1800"/>
          </a:p>
        </p:txBody>
      </p:sp>
      <p:sp>
        <p:nvSpPr>
          <p:cNvPr id="1028" name="Freeform 4">
            <a:extLst>
              <a:ext uri="{FF2B5EF4-FFF2-40B4-BE49-F238E27FC236}">
                <a16:creationId xmlns:a16="http://schemas.microsoft.com/office/drawing/2014/main" id="{F43D7C87-DC7D-DC45-8830-808D54C82FDE}"/>
              </a:ext>
            </a:extLst>
          </p:cNvPr>
          <p:cNvSpPr>
            <a:spLocks/>
          </p:cNvSpPr>
          <p:nvPr/>
        </p:nvSpPr>
        <p:spPr bwMode="white">
          <a:xfrm>
            <a:off x="1" y="3817939"/>
            <a:ext cx="10886017" cy="3019425"/>
          </a:xfrm>
          <a:custGeom>
            <a:avLst/>
            <a:gdLst>
              <a:gd name="T0" fmla="*/ 2147483646 w 5143"/>
              <a:gd name="T1" fmla="*/ 2147483646 h 1902"/>
              <a:gd name="T2" fmla="*/ 2147483646 w 5143"/>
              <a:gd name="T3" fmla="*/ 2147483646 h 1902"/>
              <a:gd name="T4" fmla="*/ 2147483646 w 5143"/>
              <a:gd name="T5" fmla="*/ 2147483646 h 1902"/>
              <a:gd name="T6" fmla="*/ 2147483646 w 5143"/>
              <a:gd name="T7" fmla="*/ 2147483646 h 1902"/>
              <a:gd name="T8" fmla="*/ 2147483646 w 5143"/>
              <a:gd name="T9" fmla="*/ 2147483646 h 1902"/>
              <a:gd name="T10" fmla="*/ 2147483646 w 5143"/>
              <a:gd name="T11" fmla="*/ 2147483646 h 1902"/>
              <a:gd name="T12" fmla="*/ 2147483646 w 5143"/>
              <a:gd name="T13" fmla="*/ 2147483646 h 1902"/>
              <a:gd name="T14" fmla="*/ 2147483646 w 5143"/>
              <a:gd name="T15" fmla="*/ 2147483646 h 1902"/>
              <a:gd name="T16" fmla="*/ 2147483646 w 5143"/>
              <a:gd name="T17" fmla="*/ 2147483646 h 1902"/>
              <a:gd name="T18" fmla="*/ 2147483646 w 5143"/>
              <a:gd name="T19" fmla="*/ 2147483646 h 1902"/>
              <a:gd name="T20" fmla="*/ 2147483646 w 5143"/>
              <a:gd name="T21" fmla="*/ 2147483646 h 1902"/>
              <a:gd name="T22" fmla="*/ 0 w 5143"/>
              <a:gd name="T23" fmla="*/ 0 h 1902"/>
              <a:gd name="T24" fmla="*/ 0 w 5143"/>
              <a:gd name="T25" fmla="*/ 2147483646 h 1902"/>
              <a:gd name="T26" fmla="*/ 0 w 5143"/>
              <a:gd name="T27" fmla="*/ 2147483646 h 1902"/>
              <a:gd name="T28" fmla="*/ 0 w 5143"/>
              <a:gd name="T29" fmla="*/ 2147483646 h 1902"/>
              <a:gd name="T30" fmla="*/ 0 w 5143"/>
              <a:gd name="T31" fmla="*/ 2147483646 h 1902"/>
              <a:gd name="T32" fmla="*/ 2147483646 w 5143"/>
              <a:gd name="T33" fmla="*/ 2147483646 h 1902"/>
              <a:gd name="T34" fmla="*/ 2147483646 w 5143"/>
              <a:gd name="T35" fmla="*/ 2147483646 h 1902"/>
              <a:gd name="T36" fmla="*/ 2147483646 w 5143"/>
              <a:gd name="T37" fmla="*/ 2147483646 h 1902"/>
              <a:gd name="T38" fmla="*/ 2147483646 w 5143"/>
              <a:gd name="T39" fmla="*/ 2147483646 h 1902"/>
              <a:gd name="T40" fmla="*/ 2147483646 w 5143"/>
              <a:gd name="T41" fmla="*/ 2147483646 h 1902"/>
              <a:gd name="T42" fmla="*/ 2147483646 w 5143"/>
              <a:gd name="T43" fmla="*/ 2147483646 h 1902"/>
              <a:gd name="T44" fmla="*/ 2147483646 w 5143"/>
              <a:gd name="T45" fmla="*/ 2147483646 h 1902"/>
              <a:gd name="T46" fmla="*/ 2147483646 w 5143"/>
              <a:gd name="T47" fmla="*/ 2147483646 h 1902"/>
              <a:gd name="T48" fmla="*/ 2147483646 w 5143"/>
              <a:gd name="T49" fmla="*/ 2147483646 h 1902"/>
              <a:gd name="T50" fmla="*/ 2147483646 w 5143"/>
              <a:gd name="T51" fmla="*/ 2147483646 h 1902"/>
              <a:gd name="T52" fmla="*/ 2147483646 w 5143"/>
              <a:gd name="T53" fmla="*/ 2147483646 h 1902"/>
              <a:gd name="T54" fmla="*/ 2147483646 w 5143"/>
              <a:gd name="T55" fmla="*/ 2147483646 h 1902"/>
              <a:gd name="T56" fmla="*/ 2147483646 w 5143"/>
              <a:gd name="T57" fmla="*/ 2147483646 h 1902"/>
              <a:gd name="T58" fmla="*/ 2147483646 w 5143"/>
              <a:gd name="T59" fmla="*/ 2147483646 h 1902"/>
              <a:gd name="T60" fmla="*/ 2147483646 w 5143"/>
              <a:gd name="T61" fmla="*/ 2147483646 h 1902"/>
              <a:gd name="T62" fmla="*/ 2147483646 w 5143"/>
              <a:gd name="T63" fmla="*/ 2147483646 h 1902"/>
              <a:gd name="T64" fmla="*/ 2147483646 w 5143"/>
              <a:gd name="T65" fmla="*/ 2147483646 h 1902"/>
              <a:gd name="T66" fmla="*/ 2147483646 w 5143"/>
              <a:gd name="T67" fmla="*/ 2147483646 h 1902"/>
              <a:gd name="T68" fmla="*/ 2147483646 w 5143"/>
              <a:gd name="T69" fmla="*/ 2147483646 h 1902"/>
              <a:gd name="T70" fmla="*/ 2147483646 w 5143"/>
              <a:gd name="T71" fmla="*/ 2147483646 h 1902"/>
              <a:gd name="T72" fmla="*/ 2147483646 w 5143"/>
              <a:gd name="T73" fmla="*/ 2147483646 h 1902"/>
              <a:gd name="T74" fmla="*/ 2147483646 w 5143"/>
              <a:gd name="T75" fmla="*/ 2147483646 h 1902"/>
              <a:gd name="T76" fmla="*/ 2147483646 w 5143"/>
              <a:gd name="T77" fmla="*/ 2147483646 h 1902"/>
              <a:gd name="T78" fmla="*/ 2147483646 w 5143"/>
              <a:gd name="T79" fmla="*/ 2147483646 h 1902"/>
              <a:gd name="T80" fmla="*/ 2147483646 w 5143"/>
              <a:gd name="T81" fmla="*/ 2147483646 h 1902"/>
              <a:gd name="T82" fmla="*/ 2147483646 w 5143"/>
              <a:gd name="T83" fmla="*/ 2147483646 h 1902"/>
              <a:gd name="T84" fmla="*/ 2147483646 w 5143"/>
              <a:gd name="T85" fmla="*/ 2147483646 h 1902"/>
              <a:gd name="T86" fmla="*/ 2147483646 w 5143"/>
              <a:gd name="T87" fmla="*/ 2147483646 h 1902"/>
              <a:gd name="T88" fmla="*/ 2147483646 w 5143"/>
              <a:gd name="T89" fmla="*/ 2147483646 h 1902"/>
              <a:gd name="T90" fmla="*/ 2147483646 w 5143"/>
              <a:gd name="T91" fmla="*/ 2147483646 h 1902"/>
              <a:gd name="T92" fmla="*/ 2147483646 w 5143"/>
              <a:gd name="T93" fmla="*/ 2147483646 h 19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29" name="Freeform 5">
            <a:extLst>
              <a:ext uri="{FF2B5EF4-FFF2-40B4-BE49-F238E27FC236}">
                <a16:creationId xmlns:a16="http://schemas.microsoft.com/office/drawing/2014/main" id="{6DADDAB4-6C39-064B-AC35-EEBB8B58E7BB}"/>
              </a:ext>
            </a:extLst>
          </p:cNvPr>
          <p:cNvSpPr>
            <a:spLocks/>
          </p:cNvSpPr>
          <p:nvPr/>
        </p:nvSpPr>
        <p:spPr bwMode="white">
          <a:xfrm>
            <a:off x="0" y="3146425"/>
            <a:ext cx="12192000" cy="3690938"/>
          </a:xfrm>
          <a:custGeom>
            <a:avLst/>
            <a:gdLst>
              <a:gd name="T0" fmla="*/ 0 w 5760"/>
              <a:gd name="T1" fmla="*/ 0 h 2325"/>
              <a:gd name="T2" fmla="*/ 0 w 5760"/>
              <a:gd name="T3" fmla="*/ 2147483646 h 2325"/>
              <a:gd name="T4" fmla="*/ 2147483646 w 5760"/>
              <a:gd name="T5" fmla="*/ 2147483646 h 2325"/>
              <a:gd name="T6" fmla="*/ 2147483646 w 5760"/>
              <a:gd name="T7" fmla="*/ 2147483646 h 2325"/>
              <a:gd name="T8" fmla="*/ 2147483646 w 5760"/>
              <a:gd name="T9" fmla="*/ 2147483646 h 2325"/>
              <a:gd name="T10" fmla="*/ 2147483646 w 5760"/>
              <a:gd name="T11" fmla="*/ 2147483646 h 2325"/>
              <a:gd name="T12" fmla="*/ 2147483646 w 5760"/>
              <a:gd name="T13" fmla="*/ 2147483646 h 2325"/>
              <a:gd name="T14" fmla="*/ 2147483646 w 5760"/>
              <a:gd name="T15" fmla="*/ 2147483646 h 2325"/>
              <a:gd name="T16" fmla="*/ 2147483646 w 5760"/>
              <a:gd name="T17" fmla="*/ 2147483646 h 2325"/>
              <a:gd name="T18" fmla="*/ 2147483646 w 5760"/>
              <a:gd name="T19" fmla="*/ 2147483646 h 2325"/>
              <a:gd name="T20" fmla="*/ 2147483646 w 5760"/>
              <a:gd name="T21" fmla="*/ 2147483646 h 2325"/>
              <a:gd name="T22" fmla="*/ 2147483646 w 5760"/>
              <a:gd name="T23" fmla="*/ 2147483646 h 2325"/>
              <a:gd name="T24" fmla="*/ 2147483646 w 5760"/>
              <a:gd name="T25" fmla="*/ 2147483646 h 2325"/>
              <a:gd name="T26" fmla="*/ 2147483646 w 5760"/>
              <a:gd name="T27" fmla="*/ 2147483646 h 2325"/>
              <a:gd name="T28" fmla="*/ 2147483646 w 5760"/>
              <a:gd name="T29" fmla="*/ 2147483646 h 2325"/>
              <a:gd name="T30" fmla="*/ 2147483646 w 5760"/>
              <a:gd name="T31" fmla="*/ 2147483646 h 2325"/>
              <a:gd name="T32" fmla="*/ 2147483646 w 5760"/>
              <a:gd name="T33" fmla="*/ 2147483646 h 2325"/>
              <a:gd name="T34" fmla="*/ 2147483646 w 5760"/>
              <a:gd name="T35" fmla="*/ 2147483646 h 2325"/>
              <a:gd name="T36" fmla="*/ 2147483646 w 5760"/>
              <a:gd name="T37" fmla="*/ 2147483646 h 2325"/>
              <a:gd name="T38" fmla="*/ 2147483646 w 5760"/>
              <a:gd name="T39" fmla="*/ 2147483646 h 2325"/>
              <a:gd name="T40" fmla="*/ 2147483646 w 5760"/>
              <a:gd name="T41" fmla="*/ 2147483646 h 2325"/>
              <a:gd name="T42" fmla="*/ 2147483646 w 5760"/>
              <a:gd name="T43" fmla="*/ 2147483646 h 2325"/>
              <a:gd name="T44" fmla="*/ 2147483646 w 5760"/>
              <a:gd name="T45" fmla="*/ 2147483646 h 2325"/>
              <a:gd name="T46" fmla="*/ 2147483646 w 5760"/>
              <a:gd name="T47" fmla="*/ 2147483646 h 2325"/>
              <a:gd name="T48" fmla="*/ 2147483646 w 5760"/>
              <a:gd name="T49" fmla="*/ 2147483646 h 2325"/>
              <a:gd name="T50" fmla="*/ 2147483646 w 5760"/>
              <a:gd name="T51" fmla="*/ 2147483646 h 2325"/>
              <a:gd name="T52" fmla="*/ 2147483646 w 5760"/>
              <a:gd name="T53" fmla="*/ 2147483646 h 2325"/>
              <a:gd name="T54" fmla="*/ 2147483646 w 5760"/>
              <a:gd name="T55" fmla="*/ 2147483646 h 2325"/>
              <a:gd name="T56" fmla="*/ 2147483646 w 5760"/>
              <a:gd name="T57" fmla="*/ 2147483646 h 2325"/>
              <a:gd name="T58" fmla="*/ 2147483646 w 5760"/>
              <a:gd name="T59" fmla="*/ 2147483646 h 2325"/>
              <a:gd name="T60" fmla="*/ 2147483646 w 5760"/>
              <a:gd name="T61" fmla="*/ 2147483646 h 2325"/>
              <a:gd name="T62" fmla="*/ 2147483646 w 5760"/>
              <a:gd name="T63" fmla="*/ 2147483646 h 2325"/>
              <a:gd name="T64" fmla="*/ 2147483646 w 5760"/>
              <a:gd name="T65" fmla="*/ 2147483646 h 2325"/>
              <a:gd name="T66" fmla="*/ 2147483646 w 5760"/>
              <a:gd name="T67" fmla="*/ 2147483646 h 2325"/>
              <a:gd name="T68" fmla="*/ 2147483646 w 5760"/>
              <a:gd name="T69" fmla="*/ 2147483646 h 2325"/>
              <a:gd name="T70" fmla="*/ 2147483646 w 5760"/>
              <a:gd name="T71" fmla="*/ 2147483646 h 2325"/>
              <a:gd name="T72" fmla="*/ 2147483646 w 5760"/>
              <a:gd name="T73" fmla="*/ 2147483646 h 2325"/>
              <a:gd name="T74" fmla="*/ 2147483646 w 5760"/>
              <a:gd name="T75" fmla="*/ 2147483646 h 2325"/>
              <a:gd name="T76" fmla="*/ 2147483646 w 5760"/>
              <a:gd name="T77" fmla="*/ 2147483646 h 2325"/>
              <a:gd name="T78" fmla="*/ 2147483646 w 5760"/>
              <a:gd name="T79" fmla="*/ 2147483646 h 2325"/>
              <a:gd name="T80" fmla="*/ 2147483646 w 5760"/>
              <a:gd name="T81" fmla="*/ 2147483646 h 2325"/>
              <a:gd name="T82" fmla="*/ 2147483646 w 5760"/>
              <a:gd name="T83" fmla="*/ 2147483646 h 2325"/>
              <a:gd name="T84" fmla="*/ 2147483646 w 5760"/>
              <a:gd name="T85" fmla="*/ 2147483646 h 2325"/>
              <a:gd name="T86" fmla="*/ 2147483646 w 5760"/>
              <a:gd name="T87" fmla="*/ 2147483646 h 2325"/>
              <a:gd name="T88" fmla="*/ 2147483646 w 5760"/>
              <a:gd name="T89" fmla="*/ 2147483646 h 2325"/>
              <a:gd name="T90" fmla="*/ 2147483646 w 5760"/>
              <a:gd name="T91" fmla="*/ 2147483646 h 2325"/>
              <a:gd name="T92" fmla="*/ 2147483646 w 5760"/>
              <a:gd name="T93" fmla="*/ 2147483646 h 2325"/>
              <a:gd name="T94" fmla="*/ 2147483646 w 5760"/>
              <a:gd name="T95" fmla="*/ 2147483646 h 2325"/>
              <a:gd name="T96" fmla="*/ 2147483646 w 5760"/>
              <a:gd name="T97" fmla="*/ 2147483646 h 2325"/>
              <a:gd name="T98" fmla="*/ 2147483646 w 5760"/>
              <a:gd name="T99" fmla="*/ 2147483646 h 2325"/>
              <a:gd name="T100" fmla="*/ 2147483646 w 5760"/>
              <a:gd name="T101" fmla="*/ 2147483646 h 2325"/>
              <a:gd name="T102" fmla="*/ 0 w 5760"/>
              <a:gd name="T103" fmla="*/ 0 h 232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30" name="Freeform 6">
            <a:extLst>
              <a:ext uri="{FF2B5EF4-FFF2-40B4-BE49-F238E27FC236}">
                <a16:creationId xmlns:a16="http://schemas.microsoft.com/office/drawing/2014/main" id="{4EEF9271-3A8E-A846-BF78-3D1D6250EF32}"/>
              </a:ext>
            </a:extLst>
          </p:cNvPr>
          <p:cNvSpPr>
            <a:spLocks/>
          </p:cNvSpPr>
          <p:nvPr/>
        </p:nvSpPr>
        <p:spPr bwMode="white">
          <a:xfrm>
            <a:off x="0" y="2460625"/>
            <a:ext cx="12192000" cy="2497138"/>
          </a:xfrm>
          <a:custGeom>
            <a:avLst/>
            <a:gdLst>
              <a:gd name="T0" fmla="*/ 0 w 5760"/>
              <a:gd name="T1" fmla="*/ 0 h 1573"/>
              <a:gd name="T2" fmla="*/ 0 w 5760"/>
              <a:gd name="T3" fmla="*/ 2147483646 h 1573"/>
              <a:gd name="T4" fmla="*/ 2147483646 w 5760"/>
              <a:gd name="T5" fmla="*/ 2147483646 h 1573"/>
              <a:gd name="T6" fmla="*/ 2147483646 w 5760"/>
              <a:gd name="T7" fmla="*/ 2147483646 h 1573"/>
              <a:gd name="T8" fmla="*/ 2147483646 w 5760"/>
              <a:gd name="T9" fmla="*/ 2147483646 h 1573"/>
              <a:gd name="T10" fmla="*/ 2147483646 w 5760"/>
              <a:gd name="T11" fmla="*/ 2147483646 h 1573"/>
              <a:gd name="T12" fmla="*/ 2147483646 w 5760"/>
              <a:gd name="T13" fmla="*/ 2147483646 h 1573"/>
              <a:gd name="T14" fmla="*/ 2147483646 w 5760"/>
              <a:gd name="T15" fmla="*/ 2147483646 h 1573"/>
              <a:gd name="T16" fmla="*/ 2147483646 w 5760"/>
              <a:gd name="T17" fmla="*/ 2147483646 h 1573"/>
              <a:gd name="T18" fmla="*/ 2147483646 w 5760"/>
              <a:gd name="T19" fmla="*/ 2147483646 h 1573"/>
              <a:gd name="T20" fmla="*/ 2147483646 w 5760"/>
              <a:gd name="T21" fmla="*/ 2147483646 h 1573"/>
              <a:gd name="T22" fmla="*/ 2147483646 w 5760"/>
              <a:gd name="T23" fmla="*/ 2147483646 h 1573"/>
              <a:gd name="T24" fmla="*/ 2147483646 w 5760"/>
              <a:gd name="T25" fmla="*/ 2147483646 h 1573"/>
              <a:gd name="T26" fmla="*/ 2147483646 w 5760"/>
              <a:gd name="T27" fmla="*/ 2147483646 h 1573"/>
              <a:gd name="T28" fmla="*/ 2147483646 w 5760"/>
              <a:gd name="T29" fmla="*/ 2147483646 h 1573"/>
              <a:gd name="T30" fmla="*/ 2147483646 w 5760"/>
              <a:gd name="T31" fmla="*/ 2147483646 h 1573"/>
              <a:gd name="T32" fmla="*/ 2147483646 w 5760"/>
              <a:gd name="T33" fmla="*/ 2147483646 h 1573"/>
              <a:gd name="T34" fmla="*/ 2147483646 w 5760"/>
              <a:gd name="T35" fmla="*/ 2147483646 h 1573"/>
              <a:gd name="T36" fmla="*/ 2147483646 w 5760"/>
              <a:gd name="T37" fmla="*/ 2147483646 h 1573"/>
              <a:gd name="T38" fmla="*/ 2147483646 w 5760"/>
              <a:gd name="T39" fmla="*/ 2147483646 h 1573"/>
              <a:gd name="T40" fmla="*/ 2147483646 w 5760"/>
              <a:gd name="T41" fmla="*/ 2147483646 h 1573"/>
              <a:gd name="T42" fmla="*/ 2147483646 w 5760"/>
              <a:gd name="T43" fmla="*/ 2147483646 h 1573"/>
              <a:gd name="T44" fmla="*/ 2147483646 w 5760"/>
              <a:gd name="T45" fmla="*/ 2147483646 h 1573"/>
              <a:gd name="T46" fmla="*/ 2147483646 w 5760"/>
              <a:gd name="T47" fmla="*/ 2147483646 h 1573"/>
              <a:gd name="T48" fmla="*/ 2147483646 w 5760"/>
              <a:gd name="T49" fmla="*/ 2147483646 h 1573"/>
              <a:gd name="T50" fmla="*/ 2147483646 w 5760"/>
              <a:gd name="T51" fmla="*/ 2147483646 h 1573"/>
              <a:gd name="T52" fmla="*/ 2147483646 w 5760"/>
              <a:gd name="T53" fmla="*/ 2147483646 h 1573"/>
              <a:gd name="T54" fmla="*/ 2147483646 w 5760"/>
              <a:gd name="T55" fmla="*/ 2147483646 h 1573"/>
              <a:gd name="T56" fmla="*/ 2147483646 w 5760"/>
              <a:gd name="T57" fmla="*/ 2147483646 h 1573"/>
              <a:gd name="T58" fmla="*/ 2147483646 w 5760"/>
              <a:gd name="T59" fmla="*/ 2147483646 h 1573"/>
              <a:gd name="T60" fmla="*/ 2147483646 w 5760"/>
              <a:gd name="T61" fmla="*/ 2147483646 h 1573"/>
              <a:gd name="T62" fmla="*/ 2147483646 w 5760"/>
              <a:gd name="T63" fmla="*/ 2147483646 h 1573"/>
              <a:gd name="T64" fmla="*/ 2147483646 w 5760"/>
              <a:gd name="T65" fmla="*/ 2147483646 h 1573"/>
              <a:gd name="T66" fmla="*/ 2147483646 w 5760"/>
              <a:gd name="T67" fmla="*/ 2147483646 h 1573"/>
              <a:gd name="T68" fmla="*/ 2147483646 w 5760"/>
              <a:gd name="T69" fmla="*/ 2147483646 h 1573"/>
              <a:gd name="T70" fmla="*/ 2147483646 w 5760"/>
              <a:gd name="T71" fmla="*/ 2147483646 h 1573"/>
              <a:gd name="T72" fmla="*/ 2147483646 w 5760"/>
              <a:gd name="T73" fmla="*/ 2147483646 h 1573"/>
              <a:gd name="T74" fmla="*/ 2147483646 w 5760"/>
              <a:gd name="T75" fmla="*/ 2147483646 h 1573"/>
              <a:gd name="T76" fmla="*/ 2147483646 w 5760"/>
              <a:gd name="T77" fmla="*/ 2147483646 h 1573"/>
              <a:gd name="T78" fmla="*/ 2147483646 w 5760"/>
              <a:gd name="T79" fmla="*/ 2147483646 h 1573"/>
              <a:gd name="T80" fmla="*/ 2147483646 w 5760"/>
              <a:gd name="T81" fmla="*/ 2147483646 h 1573"/>
              <a:gd name="T82" fmla="*/ 2147483646 w 5760"/>
              <a:gd name="T83" fmla="*/ 2147483646 h 1573"/>
              <a:gd name="T84" fmla="*/ 2147483646 w 5760"/>
              <a:gd name="T85" fmla="*/ 2147483646 h 1573"/>
              <a:gd name="T86" fmla="*/ 2147483646 w 5760"/>
              <a:gd name="T87" fmla="*/ 2147483646 h 1573"/>
              <a:gd name="T88" fmla="*/ 2147483646 w 5760"/>
              <a:gd name="T89" fmla="*/ 2147483646 h 1573"/>
              <a:gd name="T90" fmla="*/ 2147483646 w 5760"/>
              <a:gd name="T91" fmla="*/ 2147483646 h 1573"/>
              <a:gd name="T92" fmla="*/ 2147483646 w 5760"/>
              <a:gd name="T93" fmla="*/ 2147483646 h 1573"/>
              <a:gd name="T94" fmla="*/ 2147483646 w 5760"/>
              <a:gd name="T95" fmla="*/ 0 h 1573"/>
              <a:gd name="T96" fmla="*/ 0 w 5760"/>
              <a:gd name="T97" fmla="*/ 0 h 15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31" name="Freeform 7">
            <a:extLst>
              <a:ext uri="{FF2B5EF4-FFF2-40B4-BE49-F238E27FC236}">
                <a16:creationId xmlns:a16="http://schemas.microsoft.com/office/drawing/2014/main" id="{ADC165A1-97C6-EF49-B10B-DC2D3D941746}"/>
              </a:ext>
            </a:extLst>
          </p:cNvPr>
          <p:cNvSpPr>
            <a:spLocks/>
          </p:cNvSpPr>
          <p:nvPr/>
        </p:nvSpPr>
        <p:spPr bwMode="white">
          <a:xfrm>
            <a:off x="0" y="1793876"/>
            <a:ext cx="12192000" cy="1539875"/>
          </a:xfrm>
          <a:custGeom>
            <a:avLst/>
            <a:gdLst>
              <a:gd name="T0" fmla="*/ 0 w 5760"/>
              <a:gd name="T1" fmla="*/ 0 h 970"/>
              <a:gd name="T2" fmla="*/ 0 w 5760"/>
              <a:gd name="T3" fmla="*/ 2147483646 h 970"/>
              <a:gd name="T4" fmla="*/ 2147483646 w 5760"/>
              <a:gd name="T5" fmla="*/ 2147483646 h 970"/>
              <a:gd name="T6" fmla="*/ 2147483646 w 5760"/>
              <a:gd name="T7" fmla="*/ 2147483646 h 970"/>
              <a:gd name="T8" fmla="*/ 2147483646 w 5760"/>
              <a:gd name="T9" fmla="*/ 2147483646 h 970"/>
              <a:gd name="T10" fmla="*/ 2147483646 w 5760"/>
              <a:gd name="T11" fmla="*/ 2147483646 h 970"/>
              <a:gd name="T12" fmla="*/ 2147483646 w 5760"/>
              <a:gd name="T13" fmla="*/ 2147483646 h 970"/>
              <a:gd name="T14" fmla="*/ 2147483646 w 5760"/>
              <a:gd name="T15" fmla="*/ 2147483646 h 970"/>
              <a:gd name="T16" fmla="*/ 2147483646 w 5760"/>
              <a:gd name="T17" fmla="*/ 2147483646 h 970"/>
              <a:gd name="T18" fmla="*/ 2147483646 w 5760"/>
              <a:gd name="T19" fmla="*/ 2147483646 h 970"/>
              <a:gd name="T20" fmla="*/ 2147483646 w 5760"/>
              <a:gd name="T21" fmla="*/ 2147483646 h 970"/>
              <a:gd name="T22" fmla="*/ 2147483646 w 5760"/>
              <a:gd name="T23" fmla="*/ 2147483646 h 970"/>
              <a:gd name="T24" fmla="*/ 2147483646 w 5760"/>
              <a:gd name="T25" fmla="*/ 2147483646 h 970"/>
              <a:gd name="T26" fmla="*/ 2147483646 w 5760"/>
              <a:gd name="T27" fmla="*/ 2147483646 h 970"/>
              <a:gd name="T28" fmla="*/ 2147483646 w 5760"/>
              <a:gd name="T29" fmla="*/ 2147483646 h 970"/>
              <a:gd name="T30" fmla="*/ 2147483646 w 5760"/>
              <a:gd name="T31" fmla="*/ 2147483646 h 970"/>
              <a:gd name="T32" fmla="*/ 2147483646 w 5760"/>
              <a:gd name="T33" fmla="*/ 2147483646 h 970"/>
              <a:gd name="T34" fmla="*/ 2147483646 w 5760"/>
              <a:gd name="T35" fmla="*/ 2147483646 h 970"/>
              <a:gd name="T36" fmla="*/ 2147483646 w 5760"/>
              <a:gd name="T37" fmla="*/ 2147483646 h 970"/>
              <a:gd name="T38" fmla="*/ 2147483646 w 5760"/>
              <a:gd name="T39" fmla="*/ 2147483646 h 970"/>
              <a:gd name="T40" fmla="*/ 2147483646 w 5760"/>
              <a:gd name="T41" fmla="*/ 2147483646 h 970"/>
              <a:gd name="T42" fmla="*/ 2147483646 w 5760"/>
              <a:gd name="T43" fmla="*/ 2147483646 h 970"/>
              <a:gd name="T44" fmla="*/ 2147483646 w 5760"/>
              <a:gd name="T45" fmla="*/ 0 h 970"/>
              <a:gd name="T46" fmla="*/ 0 w 5760"/>
              <a:gd name="T47" fmla="*/ 0 h 9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32" name="Freeform 8">
            <a:extLst>
              <a:ext uri="{FF2B5EF4-FFF2-40B4-BE49-F238E27FC236}">
                <a16:creationId xmlns:a16="http://schemas.microsoft.com/office/drawing/2014/main" id="{CD68F7DD-4304-5341-9BE7-A896B5292DA6}"/>
              </a:ext>
            </a:extLst>
          </p:cNvPr>
          <p:cNvSpPr>
            <a:spLocks/>
          </p:cNvSpPr>
          <p:nvPr/>
        </p:nvSpPr>
        <p:spPr bwMode="white">
          <a:xfrm>
            <a:off x="0" y="-20638"/>
            <a:ext cx="12192000" cy="1682751"/>
          </a:xfrm>
          <a:custGeom>
            <a:avLst/>
            <a:gdLst>
              <a:gd name="T0" fmla="*/ 0 w 5760"/>
              <a:gd name="T1" fmla="*/ 2147483646 h 1060"/>
              <a:gd name="T2" fmla="*/ 0 w 5760"/>
              <a:gd name="T3" fmla="*/ 2147483646 h 1060"/>
              <a:gd name="T4" fmla="*/ 2147483646 w 5760"/>
              <a:gd name="T5" fmla="*/ 2147483646 h 1060"/>
              <a:gd name="T6" fmla="*/ 2147483646 w 5760"/>
              <a:gd name="T7" fmla="*/ 0 h 1060"/>
              <a:gd name="T8" fmla="*/ 2147483646 w 5760"/>
              <a:gd name="T9" fmla="*/ 0 h 1060"/>
              <a:gd name="T10" fmla="*/ 2147483646 w 5760"/>
              <a:gd name="T11" fmla="*/ 2147483646 h 1060"/>
              <a:gd name="T12" fmla="*/ 2147483646 w 5760"/>
              <a:gd name="T13" fmla="*/ 2147483646 h 1060"/>
              <a:gd name="T14" fmla="*/ 2147483646 w 5760"/>
              <a:gd name="T15" fmla="*/ 2147483646 h 1060"/>
              <a:gd name="T16" fmla="*/ 2147483646 w 5760"/>
              <a:gd name="T17" fmla="*/ 2147483646 h 1060"/>
              <a:gd name="T18" fmla="*/ 2147483646 w 5760"/>
              <a:gd name="T19" fmla="*/ 2147483646 h 1060"/>
              <a:gd name="T20" fmla="*/ 2147483646 w 5760"/>
              <a:gd name="T21" fmla="*/ 2147483646 h 1060"/>
              <a:gd name="T22" fmla="*/ 2147483646 w 5760"/>
              <a:gd name="T23" fmla="*/ 2147483646 h 1060"/>
              <a:gd name="T24" fmla="*/ 2147483646 w 5760"/>
              <a:gd name="T25" fmla="*/ 2147483646 h 1060"/>
              <a:gd name="T26" fmla="*/ 2147483646 w 5760"/>
              <a:gd name="T27" fmla="*/ 2147483646 h 1060"/>
              <a:gd name="T28" fmla="*/ 2147483646 w 5760"/>
              <a:gd name="T29" fmla="*/ 2147483646 h 1060"/>
              <a:gd name="T30" fmla="*/ 2147483646 w 5760"/>
              <a:gd name="T31" fmla="*/ 2147483646 h 1060"/>
              <a:gd name="T32" fmla="*/ 2147483646 w 5760"/>
              <a:gd name="T33" fmla="*/ 2147483646 h 1060"/>
              <a:gd name="T34" fmla="*/ 2147483646 w 5760"/>
              <a:gd name="T35" fmla="*/ 2147483646 h 1060"/>
              <a:gd name="T36" fmla="*/ 2147483646 w 5760"/>
              <a:gd name="T37" fmla="*/ 2147483646 h 1060"/>
              <a:gd name="T38" fmla="*/ 2147483646 w 5760"/>
              <a:gd name="T39" fmla="*/ 2147483646 h 1060"/>
              <a:gd name="T40" fmla="*/ 2147483646 w 5760"/>
              <a:gd name="T41" fmla="*/ 2147483646 h 1060"/>
              <a:gd name="T42" fmla="*/ 2147483646 w 5760"/>
              <a:gd name="T43" fmla="*/ 2147483646 h 1060"/>
              <a:gd name="T44" fmla="*/ 2147483646 w 5760"/>
              <a:gd name="T45" fmla="*/ 2147483646 h 1060"/>
              <a:gd name="T46" fmla="*/ 2147483646 w 5760"/>
              <a:gd name="T47" fmla="*/ 2147483646 h 1060"/>
              <a:gd name="T48" fmla="*/ 2147483646 w 5760"/>
              <a:gd name="T49" fmla="*/ 2147483646 h 1060"/>
              <a:gd name="T50" fmla="*/ 2147483646 w 5760"/>
              <a:gd name="T51" fmla="*/ 2147483646 h 1060"/>
              <a:gd name="T52" fmla="*/ 2147483646 w 5760"/>
              <a:gd name="T53" fmla="*/ 2147483646 h 1060"/>
              <a:gd name="T54" fmla="*/ 0 w 5760"/>
              <a:gd name="T55" fmla="*/ 2147483646 h 10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33" name="Freeform 9">
            <a:extLst>
              <a:ext uri="{FF2B5EF4-FFF2-40B4-BE49-F238E27FC236}">
                <a16:creationId xmlns:a16="http://schemas.microsoft.com/office/drawing/2014/main" id="{F525BAB3-3458-8340-9896-99022560E1BC}"/>
              </a:ext>
            </a:extLst>
          </p:cNvPr>
          <p:cNvSpPr>
            <a:spLocks/>
          </p:cNvSpPr>
          <p:nvPr/>
        </p:nvSpPr>
        <p:spPr bwMode="white">
          <a:xfrm>
            <a:off x="0" y="-20638"/>
            <a:ext cx="11184467" cy="1068388"/>
          </a:xfrm>
          <a:custGeom>
            <a:avLst/>
            <a:gdLst>
              <a:gd name="T0" fmla="*/ 0 w 5284"/>
              <a:gd name="T1" fmla="*/ 2147483646 h 673"/>
              <a:gd name="T2" fmla="*/ 0 w 5284"/>
              <a:gd name="T3" fmla="*/ 2147483646 h 673"/>
              <a:gd name="T4" fmla="*/ 2147483646 w 5284"/>
              <a:gd name="T5" fmla="*/ 2147483646 h 673"/>
              <a:gd name="T6" fmla="*/ 2147483646 w 5284"/>
              <a:gd name="T7" fmla="*/ 2147483646 h 673"/>
              <a:gd name="T8" fmla="*/ 2147483646 w 5284"/>
              <a:gd name="T9" fmla="*/ 2147483646 h 673"/>
              <a:gd name="T10" fmla="*/ 2147483646 w 5284"/>
              <a:gd name="T11" fmla="*/ 2147483646 h 673"/>
              <a:gd name="T12" fmla="*/ 2147483646 w 5284"/>
              <a:gd name="T13" fmla="*/ 2147483646 h 673"/>
              <a:gd name="T14" fmla="*/ 2147483646 w 5284"/>
              <a:gd name="T15" fmla="*/ 2147483646 h 673"/>
              <a:gd name="T16" fmla="*/ 2147483646 w 5284"/>
              <a:gd name="T17" fmla="*/ 2147483646 h 673"/>
              <a:gd name="T18" fmla="*/ 2147483646 w 5284"/>
              <a:gd name="T19" fmla="*/ 2147483646 h 673"/>
              <a:gd name="T20" fmla="*/ 2147483646 w 5284"/>
              <a:gd name="T21" fmla="*/ 2147483646 h 673"/>
              <a:gd name="T22" fmla="*/ 2147483646 w 5284"/>
              <a:gd name="T23" fmla="*/ 2147483646 h 673"/>
              <a:gd name="T24" fmla="*/ 2147483646 w 5284"/>
              <a:gd name="T25" fmla="*/ 2147483646 h 673"/>
              <a:gd name="T26" fmla="*/ 2147483646 w 5284"/>
              <a:gd name="T27" fmla="*/ 2147483646 h 673"/>
              <a:gd name="T28" fmla="*/ 2147483646 w 5284"/>
              <a:gd name="T29" fmla="*/ 2147483646 h 673"/>
              <a:gd name="T30" fmla="*/ 2147483646 w 5284"/>
              <a:gd name="T31" fmla="*/ 2147483646 h 673"/>
              <a:gd name="T32" fmla="*/ 2147483646 w 5284"/>
              <a:gd name="T33" fmla="*/ 2147483646 h 673"/>
              <a:gd name="T34" fmla="*/ 2147483646 w 5284"/>
              <a:gd name="T35" fmla="*/ 2147483646 h 673"/>
              <a:gd name="T36" fmla="*/ 2147483646 w 5284"/>
              <a:gd name="T37" fmla="*/ 2147483646 h 673"/>
              <a:gd name="T38" fmla="*/ 2147483646 w 5284"/>
              <a:gd name="T39" fmla="*/ 2147483646 h 673"/>
              <a:gd name="T40" fmla="*/ 2147483646 w 5284"/>
              <a:gd name="T41" fmla="*/ 2147483646 h 673"/>
              <a:gd name="T42" fmla="*/ 2147483646 w 5284"/>
              <a:gd name="T43" fmla="*/ 2147483646 h 673"/>
              <a:gd name="T44" fmla="*/ 2147483646 w 5284"/>
              <a:gd name="T45" fmla="*/ 2147483646 h 673"/>
              <a:gd name="T46" fmla="*/ 2147483646 w 5284"/>
              <a:gd name="T47" fmla="*/ 2147483646 h 673"/>
              <a:gd name="T48" fmla="*/ 2147483646 w 5284"/>
              <a:gd name="T49" fmla="*/ 2147483646 h 673"/>
              <a:gd name="T50" fmla="*/ 2147483646 w 5284"/>
              <a:gd name="T51" fmla="*/ 2147483646 h 673"/>
              <a:gd name="T52" fmla="*/ 2147483646 w 5284"/>
              <a:gd name="T53" fmla="*/ 0 h 673"/>
              <a:gd name="T54" fmla="*/ 2147483646 w 5284"/>
              <a:gd name="T55" fmla="*/ 0 h 673"/>
              <a:gd name="T56" fmla="*/ 2147483646 w 5284"/>
              <a:gd name="T57" fmla="*/ 2147483646 h 673"/>
              <a:gd name="T58" fmla="*/ 2147483646 w 5284"/>
              <a:gd name="T59" fmla="*/ 2147483646 h 673"/>
              <a:gd name="T60" fmla="*/ 2147483646 w 5284"/>
              <a:gd name="T61" fmla="*/ 2147483646 h 673"/>
              <a:gd name="T62" fmla="*/ 2147483646 w 5284"/>
              <a:gd name="T63" fmla="*/ 2147483646 h 673"/>
              <a:gd name="T64" fmla="*/ 2147483646 w 5284"/>
              <a:gd name="T65" fmla="*/ 2147483646 h 673"/>
              <a:gd name="T66" fmla="*/ 2147483646 w 5284"/>
              <a:gd name="T67" fmla="*/ 2147483646 h 673"/>
              <a:gd name="T68" fmla="*/ 2147483646 w 5284"/>
              <a:gd name="T69" fmla="*/ 2147483646 h 673"/>
              <a:gd name="T70" fmla="*/ 2147483646 w 5284"/>
              <a:gd name="T71" fmla="*/ 2147483646 h 673"/>
              <a:gd name="T72" fmla="*/ 2147483646 w 5284"/>
              <a:gd name="T73" fmla="*/ 2147483646 h 673"/>
              <a:gd name="T74" fmla="*/ 2147483646 w 5284"/>
              <a:gd name="T75" fmla="*/ 2147483646 h 673"/>
              <a:gd name="T76" fmla="*/ 2147483646 w 5284"/>
              <a:gd name="T77" fmla="*/ 2147483646 h 673"/>
              <a:gd name="T78" fmla="*/ 2147483646 w 5284"/>
              <a:gd name="T79" fmla="*/ 2147483646 h 673"/>
              <a:gd name="T80" fmla="*/ 2147483646 w 5284"/>
              <a:gd name="T81" fmla="*/ 2147483646 h 673"/>
              <a:gd name="T82" fmla="*/ 2147483646 w 5284"/>
              <a:gd name="T83" fmla="*/ 2147483646 h 673"/>
              <a:gd name="T84" fmla="*/ 2147483646 w 5284"/>
              <a:gd name="T85" fmla="*/ 2147483646 h 673"/>
              <a:gd name="T86" fmla="*/ 0 w 5284"/>
              <a:gd name="T87" fmla="*/ 2147483646 h 67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a:lstStyle/>
          <a:p>
            <a:endParaRPr lang="it-IT" sz="1800"/>
          </a:p>
        </p:txBody>
      </p:sp>
      <p:sp>
        <p:nvSpPr>
          <p:cNvPr id="1034" name="Freeform 10">
            <a:extLst>
              <a:ext uri="{FF2B5EF4-FFF2-40B4-BE49-F238E27FC236}">
                <a16:creationId xmlns:a16="http://schemas.microsoft.com/office/drawing/2014/main" id="{9ED5CC5A-3E15-5E4A-B55D-3A8124351952}"/>
              </a:ext>
            </a:extLst>
          </p:cNvPr>
          <p:cNvSpPr>
            <a:spLocks/>
          </p:cNvSpPr>
          <p:nvPr/>
        </p:nvSpPr>
        <p:spPr bwMode="white">
          <a:xfrm>
            <a:off x="0" y="-20638"/>
            <a:ext cx="6104467" cy="454026"/>
          </a:xfrm>
          <a:custGeom>
            <a:avLst/>
            <a:gdLst>
              <a:gd name="T0" fmla="*/ 0 w 2884"/>
              <a:gd name="T1" fmla="*/ 0 h 286"/>
              <a:gd name="T2" fmla="*/ 0 w 2884"/>
              <a:gd name="T3" fmla="*/ 2147483646 h 286"/>
              <a:gd name="T4" fmla="*/ 2147483646 w 2884"/>
              <a:gd name="T5" fmla="*/ 2147483646 h 286"/>
              <a:gd name="T6" fmla="*/ 2147483646 w 2884"/>
              <a:gd name="T7" fmla="*/ 2147483646 h 286"/>
              <a:gd name="T8" fmla="*/ 2147483646 w 2884"/>
              <a:gd name="T9" fmla="*/ 2147483646 h 286"/>
              <a:gd name="T10" fmla="*/ 2147483646 w 2884"/>
              <a:gd name="T11" fmla="*/ 2147483646 h 286"/>
              <a:gd name="T12" fmla="*/ 2147483646 w 2884"/>
              <a:gd name="T13" fmla="*/ 2147483646 h 286"/>
              <a:gd name="T14" fmla="*/ 2147483646 w 2884"/>
              <a:gd name="T15" fmla="*/ 2147483646 h 286"/>
              <a:gd name="T16" fmla="*/ 2147483646 w 2884"/>
              <a:gd name="T17" fmla="*/ 2147483646 h 286"/>
              <a:gd name="T18" fmla="*/ 2147483646 w 2884"/>
              <a:gd name="T19" fmla="*/ 2147483646 h 286"/>
              <a:gd name="T20" fmla="*/ 2147483646 w 2884"/>
              <a:gd name="T21" fmla="*/ 2147483646 h 286"/>
              <a:gd name="T22" fmla="*/ 2147483646 w 2884"/>
              <a:gd name="T23" fmla="*/ 2147483646 h 286"/>
              <a:gd name="T24" fmla="*/ 2147483646 w 2884"/>
              <a:gd name="T25" fmla="*/ 2147483646 h 286"/>
              <a:gd name="T26" fmla="*/ 2147483646 w 2884"/>
              <a:gd name="T27" fmla="*/ 2147483646 h 286"/>
              <a:gd name="T28" fmla="*/ 2147483646 w 2884"/>
              <a:gd name="T29" fmla="*/ 0 h 286"/>
              <a:gd name="T30" fmla="*/ 0 w 2884"/>
              <a:gd name="T31" fmla="*/ 0 h 2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it-IT" sz="1800"/>
          </a:p>
        </p:txBody>
      </p:sp>
      <p:sp>
        <p:nvSpPr>
          <p:cNvPr id="1035" name="Rectangle 11">
            <a:extLst>
              <a:ext uri="{FF2B5EF4-FFF2-40B4-BE49-F238E27FC236}">
                <a16:creationId xmlns:a16="http://schemas.microsoft.com/office/drawing/2014/main" id="{0A57695A-6963-194E-97EF-B1E0C3514CF9}"/>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6" name="Rectangle 12">
            <a:extLst>
              <a:ext uri="{FF2B5EF4-FFF2-40B4-BE49-F238E27FC236}">
                <a16:creationId xmlns:a16="http://schemas.microsoft.com/office/drawing/2014/main" id="{648C2C52-1F38-1148-BA71-AD22A6D8207B}"/>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9453" name="Rectangle 13">
            <a:extLst>
              <a:ext uri="{FF2B5EF4-FFF2-40B4-BE49-F238E27FC236}">
                <a16:creationId xmlns:a16="http://schemas.microsoft.com/office/drawing/2014/main" id="{5F92EA5E-24D1-8E45-8EFB-C2C6FA16CB30}"/>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pitchFamily="18" charset="0"/>
              </a:defRPr>
            </a:lvl1pPr>
          </a:lstStyle>
          <a:p>
            <a:pPr>
              <a:defRPr/>
            </a:pPr>
            <a:endParaRPr lang="en-US" altLang="en-US"/>
          </a:p>
        </p:txBody>
      </p:sp>
      <p:sp>
        <p:nvSpPr>
          <p:cNvPr id="189454" name="Rectangle 14">
            <a:extLst>
              <a:ext uri="{FF2B5EF4-FFF2-40B4-BE49-F238E27FC236}">
                <a16:creationId xmlns:a16="http://schemas.microsoft.com/office/drawing/2014/main" id="{11374764-14DC-524C-8D09-64731FE5CC76}"/>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defRPr>
            </a:lvl1pPr>
          </a:lstStyle>
          <a:p>
            <a:pPr>
              <a:defRPr/>
            </a:pPr>
            <a:endParaRPr lang="en-US" altLang="en-US"/>
          </a:p>
        </p:txBody>
      </p:sp>
      <p:sp>
        <p:nvSpPr>
          <p:cNvPr id="189455" name="Rectangle 15">
            <a:extLst>
              <a:ext uri="{FF2B5EF4-FFF2-40B4-BE49-F238E27FC236}">
                <a16:creationId xmlns:a16="http://schemas.microsoft.com/office/drawing/2014/main" id="{6917099B-FC48-2C4E-9A90-EE29FBC77FBA}"/>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Times New Roman" panose="02020603050405020304" pitchFamily="18" charset="0"/>
              </a:defRPr>
            </a:lvl1pPr>
          </a:lstStyle>
          <a:p>
            <a:pPr>
              <a:defRPr/>
            </a:pPr>
            <a:fld id="{10A4B874-8086-4749-A0AB-EEC25905D0BC}" type="slidenum">
              <a:rPr lang="en-US" altLang="en-US"/>
              <a:pPr>
                <a:defRPr/>
              </a:pPr>
              <a:t>‹N›</a:t>
            </a:fld>
            <a:endParaRPr lang="en-US" altLang="en-US"/>
          </a:p>
        </p:txBody>
      </p:sp>
    </p:spTree>
    <p:extLst>
      <p:ext uri="{BB962C8B-B14F-4D97-AF65-F5344CB8AC3E}">
        <p14:creationId xmlns:p14="http://schemas.microsoft.com/office/powerpoint/2010/main" val="337676445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189442"/>
                                        </p:tgtEl>
                                        <p:attrNameLst>
                                          <p:attrName>style.visibility</p:attrName>
                                        </p:attrNameLst>
                                      </p:cBhvr>
                                      <p:to>
                                        <p:strVal val="visible"/>
                                      </p:to>
                                    </p:set>
                                    <p:anim calcmode="lin" valueType="num">
                                      <p:cBhvr additive="base">
                                        <p:cTn id="7" dur="500" fill="hold"/>
                                        <p:tgtEl>
                                          <p:spTgt spid="189442"/>
                                        </p:tgtEl>
                                        <p:attrNameLst>
                                          <p:attrName>ppt_x</p:attrName>
                                        </p:attrNameLst>
                                      </p:cBhvr>
                                      <p:tavLst>
                                        <p:tav tm="0">
                                          <p:val>
                                            <p:strVal val="0-#ppt_w/2"/>
                                          </p:val>
                                        </p:tav>
                                        <p:tav tm="100000">
                                          <p:val>
                                            <p:strVal val="#ppt_x"/>
                                          </p:val>
                                        </p:tav>
                                      </p:tavLst>
                                    </p:anim>
                                    <p:anim calcmode="lin" valueType="num">
                                      <p:cBhvr additive="base">
                                        <p:cTn id="8" dur="500" fill="hold"/>
                                        <p:tgtEl>
                                          <p:spTgt spid="189442"/>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18944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animBg="1"/>
    </p:bld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igital-markets-act.ec.europa.eu/potential-gatekeepers-notified-commission-and-provided-relevant-information-2023-07-04_enmailto:https:/digital-markets-act.ec.europa.eu/potential-gatekeepers-notified-commission-and-provided-relevant-information-2023-07-04_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igital-strategy.ec.europa.eu/en/policies/ai-offi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olo 1">
            <a:extLst>
              <a:ext uri="{FF2B5EF4-FFF2-40B4-BE49-F238E27FC236}">
                <a16:creationId xmlns:a16="http://schemas.microsoft.com/office/drawing/2014/main" id="{61CD41EB-24F9-1F4F-9A46-68CA3493046C}"/>
              </a:ext>
            </a:extLst>
          </p:cNvPr>
          <p:cNvSpPr>
            <a:spLocks noGrp="1" noChangeArrowheads="1"/>
          </p:cNvSpPr>
          <p:nvPr>
            <p:ph type="title"/>
          </p:nvPr>
        </p:nvSpPr>
        <p:spPr>
          <a:xfrm>
            <a:off x="2222500" y="341313"/>
            <a:ext cx="7772400" cy="1143000"/>
          </a:xfrm>
        </p:spPr>
        <p:txBody>
          <a:bodyPr/>
          <a:lstStyle/>
          <a:p>
            <a:r>
              <a:rPr lang="it-IT" altLang="it-IT" sz="3600" dirty="0"/>
              <a:t>DMA: The Digital Market </a:t>
            </a:r>
            <a:r>
              <a:rPr lang="it-IT" altLang="it-IT" sz="3600" dirty="0" err="1"/>
              <a:t>Act</a:t>
            </a:r>
            <a:br>
              <a:rPr lang="it-IT" altLang="it-IT" sz="3600" dirty="0"/>
            </a:br>
            <a:r>
              <a:rPr lang="it-IT" altLang="it-IT" sz="3600" dirty="0"/>
              <a:t>= </a:t>
            </a:r>
            <a:r>
              <a:rPr lang="it-IT" altLang="it-IT" sz="3600" dirty="0" err="1"/>
              <a:t>controlling</a:t>
            </a:r>
            <a:r>
              <a:rPr lang="it-IT" altLang="it-IT" sz="3600" dirty="0"/>
              <a:t> </a:t>
            </a:r>
            <a:r>
              <a:rPr lang="it-IT" altLang="it-IT" sz="3600" dirty="0" err="1"/>
              <a:t>gatekeepers</a:t>
            </a:r>
            <a:endParaRPr lang="it-IT" altLang="it-IT" sz="3600" dirty="0"/>
          </a:p>
        </p:txBody>
      </p:sp>
      <p:sp>
        <p:nvSpPr>
          <p:cNvPr id="82946" name="Segnaposto contenuto 2">
            <a:extLst>
              <a:ext uri="{FF2B5EF4-FFF2-40B4-BE49-F238E27FC236}">
                <a16:creationId xmlns:a16="http://schemas.microsoft.com/office/drawing/2014/main" id="{F7E6C2C4-92E5-1146-80B9-A7230A57E0D2}"/>
              </a:ext>
            </a:extLst>
          </p:cNvPr>
          <p:cNvSpPr>
            <a:spLocks noGrp="1" noChangeArrowheads="1"/>
          </p:cNvSpPr>
          <p:nvPr>
            <p:ph idx="1"/>
          </p:nvPr>
        </p:nvSpPr>
        <p:spPr>
          <a:xfrm>
            <a:off x="914400" y="1484314"/>
            <a:ext cx="9213850" cy="5113338"/>
          </a:xfrm>
        </p:spPr>
        <p:txBody>
          <a:bodyPr/>
          <a:lstStyle/>
          <a:p>
            <a:r>
              <a:rPr lang="en-US" altLang="it-IT" sz="2800" dirty="0">
                <a:latin typeface="+mj-lt"/>
              </a:rPr>
              <a:t>The purpose of the Digital Markets Act is to ensure a </a:t>
            </a:r>
            <a:r>
              <a:rPr lang="en-US" altLang="it-IT" sz="2800" b="1" dirty="0">
                <a:latin typeface="+mj-lt"/>
              </a:rPr>
              <a:t>level playing field </a:t>
            </a:r>
            <a:r>
              <a:rPr lang="en-US" altLang="it-IT" sz="2800" dirty="0">
                <a:latin typeface="+mj-lt"/>
              </a:rPr>
              <a:t>for all digital companies, regardless of their size. </a:t>
            </a:r>
          </a:p>
          <a:p>
            <a:r>
              <a:rPr lang="en-US" altLang="it-IT" sz="2800" dirty="0">
                <a:latin typeface="+mj-lt"/>
              </a:rPr>
              <a:t>Illegal practices include ranking services and products offered by the gatekeeper itself higher than similar services or products offered by third parties on the gatekeeper's platform or not giving users the possibility of uninstalling any preinstalled software or </a:t>
            </a:r>
            <a:r>
              <a:rPr lang="en-US" altLang="it-IT" sz="2800" dirty="0" err="1">
                <a:latin typeface="+mj-lt"/>
              </a:rPr>
              <a:t>app.a</a:t>
            </a:r>
            <a:endParaRPr lang="en-US" altLang="it-IT" sz="2800" dirty="0">
              <a:latin typeface="+mj-lt"/>
            </a:endParaRPr>
          </a:p>
          <a:p>
            <a:r>
              <a:rPr lang="it-IT" sz="2800" dirty="0" err="1">
                <a:latin typeface="+mj-lt"/>
              </a:rPr>
              <a:t>G</a:t>
            </a:r>
            <a:r>
              <a:rPr lang="it-IT" sz="2800" dirty="0" err="1">
                <a:effectLst/>
                <a:latin typeface="+mj-lt"/>
              </a:rPr>
              <a:t>atekeepers</a:t>
            </a:r>
            <a:r>
              <a:rPr lang="it-IT" sz="2800" dirty="0">
                <a:effectLst/>
                <a:latin typeface="+mj-lt"/>
              </a:rPr>
              <a:t> </a:t>
            </a:r>
            <a:r>
              <a:rPr lang="it-IT" sz="2800" dirty="0" err="1">
                <a:effectLst/>
                <a:latin typeface="+mj-lt"/>
              </a:rPr>
              <a:t>have</a:t>
            </a:r>
            <a:r>
              <a:rPr lang="it-IT" sz="2800" dirty="0">
                <a:effectLst/>
                <a:latin typeface="+mj-lt"/>
              </a:rPr>
              <a:t> the </a:t>
            </a:r>
            <a:r>
              <a:rPr lang="it-IT" sz="2800" dirty="0" err="1">
                <a:effectLst/>
                <a:latin typeface="+mj-lt"/>
              </a:rPr>
              <a:t>ability</a:t>
            </a:r>
            <a:r>
              <a:rPr lang="it-IT" sz="2800" dirty="0">
                <a:effectLst/>
                <a:latin typeface="+mj-lt"/>
              </a:rPr>
              <a:t> to use </a:t>
            </a:r>
            <a:r>
              <a:rPr lang="it-IT" sz="2800" dirty="0" err="1">
                <a:effectLst/>
                <a:latin typeface="+mj-lt"/>
              </a:rPr>
              <a:t>their</a:t>
            </a:r>
            <a:r>
              <a:rPr lang="it-IT" sz="2800" dirty="0">
                <a:effectLst/>
                <a:latin typeface="+mj-lt"/>
              </a:rPr>
              <a:t> </a:t>
            </a:r>
            <a:r>
              <a:rPr lang="it-IT" sz="2800" dirty="0" err="1">
                <a:effectLst/>
                <a:latin typeface="+mj-lt"/>
              </a:rPr>
              <a:t>dominant</a:t>
            </a:r>
            <a:r>
              <a:rPr lang="it-IT" sz="2800" dirty="0">
                <a:effectLst/>
                <a:latin typeface="+mj-lt"/>
              </a:rPr>
              <a:t> position on </a:t>
            </a:r>
            <a:r>
              <a:rPr lang="it-IT" sz="2800" dirty="0" err="1">
                <a:effectLst/>
                <a:latin typeface="+mj-lt"/>
              </a:rPr>
              <a:t>one</a:t>
            </a:r>
            <a:r>
              <a:rPr lang="it-IT" sz="2800" dirty="0">
                <a:effectLst/>
                <a:latin typeface="+mj-lt"/>
              </a:rPr>
              <a:t> market to </a:t>
            </a:r>
            <a:r>
              <a:rPr lang="it-IT" sz="2800" dirty="0" err="1">
                <a:effectLst/>
                <a:latin typeface="+mj-lt"/>
              </a:rPr>
              <a:t>extend</a:t>
            </a:r>
            <a:r>
              <a:rPr lang="it-IT" sz="2800" dirty="0">
                <a:effectLst/>
                <a:latin typeface="+mj-lt"/>
              </a:rPr>
              <a:t> </a:t>
            </a:r>
            <a:r>
              <a:rPr lang="it-IT" sz="2800" dirty="0" err="1">
                <a:effectLst/>
                <a:latin typeface="+mj-lt"/>
              </a:rPr>
              <a:t>that</a:t>
            </a:r>
            <a:r>
              <a:rPr lang="it-IT" sz="2800" dirty="0">
                <a:effectLst/>
                <a:latin typeface="+mj-lt"/>
              </a:rPr>
              <a:t> </a:t>
            </a:r>
            <a:r>
              <a:rPr lang="it-IT" sz="2800" dirty="0" err="1">
                <a:effectLst/>
                <a:latin typeface="+mj-lt"/>
              </a:rPr>
              <a:t>dominant</a:t>
            </a:r>
            <a:r>
              <a:rPr lang="it-IT" sz="2800" dirty="0">
                <a:effectLst/>
                <a:latin typeface="+mj-lt"/>
              </a:rPr>
              <a:t> position to </a:t>
            </a:r>
            <a:r>
              <a:rPr lang="it-IT" sz="2800" dirty="0" err="1">
                <a:effectLst/>
                <a:latin typeface="+mj-lt"/>
              </a:rPr>
              <a:t>adjacent</a:t>
            </a:r>
            <a:r>
              <a:rPr lang="it-IT" sz="2800" dirty="0">
                <a:effectLst/>
                <a:latin typeface="+mj-lt"/>
              </a:rPr>
              <a:t> </a:t>
            </a:r>
            <a:r>
              <a:rPr lang="it-IT" sz="2800" dirty="0" err="1">
                <a:effectLst/>
                <a:latin typeface="+mj-lt"/>
              </a:rPr>
              <a:t>markets</a:t>
            </a:r>
            <a:r>
              <a:rPr lang="it-IT" sz="2800" dirty="0">
                <a:effectLst/>
                <a:latin typeface="+mj-lt"/>
              </a:rPr>
              <a:t>, a </a:t>
            </a:r>
            <a:r>
              <a:rPr lang="it-IT" sz="2800" dirty="0" err="1">
                <a:effectLst/>
                <a:latin typeface="+mj-lt"/>
              </a:rPr>
              <a:t>practice</a:t>
            </a:r>
            <a:r>
              <a:rPr lang="it-IT" sz="2800" dirty="0">
                <a:effectLst/>
                <a:latin typeface="+mj-lt"/>
              </a:rPr>
              <a:t> </a:t>
            </a:r>
            <a:r>
              <a:rPr lang="it-IT" sz="2800" dirty="0" err="1">
                <a:effectLst/>
                <a:latin typeface="+mj-lt"/>
              </a:rPr>
              <a:t>commonly</a:t>
            </a:r>
            <a:r>
              <a:rPr lang="it-IT" sz="2800" dirty="0">
                <a:effectLst/>
                <a:latin typeface="+mj-lt"/>
              </a:rPr>
              <a:t> </a:t>
            </a:r>
            <a:r>
              <a:rPr lang="it-IT" sz="2800" dirty="0" err="1">
                <a:effectLst/>
                <a:latin typeface="+mj-lt"/>
              </a:rPr>
              <a:t>referred</a:t>
            </a:r>
            <a:r>
              <a:rPr lang="it-IT" sz="2800" dirty="0">
                <a:effectLst/>
                <a:latin typeface="+mj-lt"/>
              </a:rPr>
              <a:t> to </a:t>
            </a:r>
            <a:r>
              <a:rPr lang="it-IT" sz="2800" dirty="0" err="1">
                <a:effectLst/>
                <a:latin typeface="+mj-lt"/>
              </a:rPr>
              <a:t>as</a:t>
            </a:r>
            <a:r>
              <a:rPr lang="it-IT" sz="2800" dirty="0">
                <a:effectLst/>
                <a:latin typeface="+mj-lt"/>
              </a:rPr>
              <a:t> </a:t>
            </a:r>
            <a:r>
              <a:rPr lang="it-IT" sz="2800" b="1" dirty="0">
                <a:effectLst/>
                <a:latin typeface="+mj-lt"/>
              </a:rPr>
              <a:t>'</a:t>
            </a:r>
            <a:r>
              <a:rPr lang="it-IT" sz="2800" b="1" dirty="0" err="1">
                <a:effectLst/>
                <a:latin typeface="+mj-lt"/>
              </a:rPr>
              <a:t>leveraging</a:t>
            </a:r>
            <a:r>
              <a:rPr lang="it-IT" sz="2800" b="1" dirty="0">
                <a:effectLst/>
                <a:latin typeface="+mj-lt"/>
              </a:rPr>
              <a:t>’</a:t>
            </a:r>
            <a:r>
              <a:rPr lang="it-IT" sz="2800" dirty="0">
                <a:effectLst/>
                <a:latin typeface="+mj-lt"/>
              </a:rPr>
              <a:t>. </a:t>
            </a:r>
            <a:endParaRPr lang="en-US" altLang="it-IT" sz="2800" dirty="0">
              <a:latin typeface="+mj-lt"/>
            </a:endParaRPr>
          </a:p>
        </p:txBody>
      </p:sp>
      <p:sp>
        <p:nvSpPr>
          <p:cNvPr id="82947" name="Segnaposto numero diapositiva 3">
            <a:extLst>
              <a:ext uri="{FF2B5EF4-FFF2-40B4-BE49-F238E27FC236}">
                <a16:creationId xmlns:a16="http://schemas.microsoft.com/office/drawing/2014/main" id="{D8D2AB16-4A62-914C-84F6-8B629061F3B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FA26845-F25F-CB44-B192-9B8FB3B1D04A}" type="slidenum">
              <a:rPr lang="en-US" altLang="en-US">
                <a:solidFill>
                  <a:srgbClr val="FFFFFF"/>
                </a:solidFill>
                <a:latin typeface="Times New Roman" panose="02020603050405020304" pitchFamily="18" charset="0"/>
              </a:rPr>
              <a:pPr fontAlgn="base">
                <a:spcBef>
                  <a:spcPct val="0"/>
                </a:spcBef>
                <a:spcAft>
                  <a:spcPct val="0"/>
                </a:spcAft>
              </a:pPr>
              <a:t>1</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217910134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128BB5-9AE0-FE46-B529-E9A224664B9C}"/>
              </a:ext>
            </a:extLst>
          </p:cNvPr>
          <p:cNvSpPr>
            <a:spLocks noGrp="1"/>
          </p:cNvSpPr>
          <p:nvPr>
            <p:ph idx="1"/>
          </p:nvPr>
        </p:nvSpPr>
        <p:spPr>
          <a:xfrm>
            <a:off x="819807" y="1166648"/>
            <a:ext cx="10457793" cy="4929352"/>
          </a:xfrm>
        </p:spPr>
        <p:txBody>
          <a:bodyPr/>
          <a:lstStyle/>
          <a:p>
            <a:r>
              <a:rPr lang="it-IT" dirty="0"/>
              <a:t>(ii) </a:t>
            </a:r>
            <a:r>
              <a:rPr lang="it-IT" dirty="0" err="1"/>
              <a:t>when</a:t>
            </a:r>
            <a:r>
              <a:rPr lang="it-IT" dirty="0"/>
              <a:t> the company </a:t>
            </a:r>
            <a:r>
              <a:rPr lang="it-IT" dirty="0" err="1"/>
              <a:t>provides</a:t>
            </a:r>
            <a:r>
              <a:rPr lang="it-IT" dirty="0"/>
              <a:t> a core </a:t>
            </a:r>
            <a:r>
              <a:rPr lang="it-IT" dirty="0" err="1"/>
              <a:t>platform</a:t>
            </a:r>
            <a:r>
              <a:rPr lang="it-IT" dirty="0"/>
              <a:t> service to more </a:t>
            </a:r>
            <a:r>
              <a:rPr lang="it-IT" dirty="0" err="1"/>
              <a:t>than</a:t>
            </a:r>
            <a:r>
              <a:rPr lang="it-IT" dirty="0"/>
              <a:t> 45 </a:t>
            </a:r>
            <a:r>
              <a:rPr lang="it-IT" dirty="0" err="1"/>
              <a:t>million</a:t>
            </a:r>
            <a:r>
              <a:rPr lang="it-IT" dirty="0"/>
              <a:t> </a:t>
            </a:r>
            <a:r>
              <a:rPr lang="it-IT" dirty="0" err="1"/>
              <a:t>monthly</a:t>
            </a:r>
            <a:r>
              <a:rPr lang="it-IT" dirty="0"/>
              <a:t> </a:t>
            </a:r>
            <a:r>
              <a:rPr lang="it-IT" dirty="0" err="1"/>
              <a:t>active</a:t>
            </a:r>
            <a:r>
              <a:rPr lang="it-IT" dirty="0"/>
              <a:t> end </a:t>
            </a:r>
            <a:r>
              <a:rPr lang="it-IT" dirty="0" err="1"/>
              <a:t>users</a:t>
            </a:r>
            <a:r>
              <a:rPr lang="it-IT" dirty="0"/>
              <a:t> </a:t>
            </a:r>
            <a:r>
              <a:rPr lang="it-IT" dirty="0" err="1"/>
              <a:t>established</a:t>
            </a:r>
            <a:r>
              <a:rPr lang="it-IT" dirty="0"/>
              <a:t> or </a:t>
            </a:r>
            <a:r>
              <a:rPr lang="it-IT" dirty="0" err="1"/>
              <a:t>located</a:t>
            </a:r>
            <a:r>
              <a:rPr lang="it-IT" dirty="0"/>
              <a:t> in the EU and to more </a:t>
            </a:r>
            <a:r>
              <a:rPr lang="it-IT" dirty="0" err="1"/>
              <a:t>than</a:t>
            </a:r>
            <a:r>
              <a:rPr lang="it-IT" dirty="0"/>
              <a:t> 10,000 </a:t>
            </a:r>
            <a:r>
              <a:rPr lang="it-IT" dirty="0" err="1"/>
              <a:t>yearly</a:t>
            </a:r>
            <a:r>
              <a:rPr lang="it-IT" dirty="0"/>
              <a:t> </a:t>
            </a:r>
            <a:r>
              <a:rPr lang="it-IT" dirty="0" err="1"/>
              <a:t>active</a:t>
            </a:r>
            <a:r>
              <a:rPr lang="it-IT" dirty="0"/>
              <a:t> business </a:t>
            </a:r>
            <a:r>
              <a:rPr lang="it-IT" dirty="0" err="1"/>
              <a:t>users</a:t>
            </a:r>
            <a:r>
              <a:rPr lang="it-IT" dirty="0"/>
              <a:t> </a:t>
            </a:r>
            <a:r>
              <a:rPr lang="it-IT" dirty="0" err="1"/>
              <a:t>established</a:t>
            </a:r>
            <a:r>
              <a:rPr lang="it-IT" dirty="0"/>
              <a:t> in the EU; </a:t>
            </a:r>
          </a:p>
          <a:p>
            <a:r>
              <a:rPr lang="it-IT" dirty="0"/>
              <a:t>and (iii) </a:t>
            </a:r>
            <a:r>
              <a:rPr lang="it-IT" dirty="0" err="1"/>
              <a:t>when</a:t>
            </a:r>
            <a:r>
              <a:rPr lang="it-IT" dirty="0"/>
              <a:t> the company </a:t>
            </a:r>
            <a:r>
              <a:rPr lang="it-IT" dirty="0" err="1"/>
              <a:t>met</a:t>
            </a:r>
            <a:r>
              <a:rPr lang="it-IT" dirty="0"/>
              <a:t> the </a:t>
            </a:r>
            <a:r>
              <a:rPr lang="it-IT" dirty="0" err="1"/>
              <a:t>second</a:t>
            </a:r>
            <a:r>
              <a:rPr lang="it-IT" dirty="0"/>
              <a:t> </a:t>
            </a:r>
            <a:r>
              <a:rPr lang="it-IT" dirty="0" err="1"/>
              <a:t>criterion</a:t>
            </a:r>
            <a:r>
              <a:rPr lang="it-IT" dirty="0"/>
              <a:t> </a:t>
            </a:r>
            <a:r>
              <a:rPr lang="it-IT" dirty="0" err="1"/>
              <a:t>during</a:t>
            </a:r>
            <a:r>
              <a:rPr lang="it-IT" dirty="0"/>
              <a:t> the last </a:t>
            </a:r>
            <a:r>
              <a:rPr lang="it-IT" dirty="0" err="1"/>
              <a:t>three</a:t>
            </a:r>
            <a:r>
              <a:rPr lang="it-IT" dirty="0"/>
              <a:t> </a:t>
            </a:r>
            <a:r>
              <a:rPr lang="it-IT" dirty="0" err="1"/>
              <a:t>years</a:t>
            </a:r>
            <a:r>
              <a:rPr lang="it-IT" dirty="0"/>
              <a:t>.</a:t>
            </a:r>
          </a:p>
        </p:txBody>
      </p:sp>
      <p:sp>
        <p:nvSpPr>
          <p:cNvPr id="4" name="Segnaposto numero diapositiva 3">
            <a:extLst>
              <a:ext uri="{FF2B5EF4-FFF2-40B4-BE49-F238E27FC236}">
                <a16:creationId xmlns:a16="http://schemas.microsoft.com/office/drawing/2014/main" id="{D7567423-2BE8-3D40-8857-E3CF33EAC7A4}"/>
              </a:ext>
            </a:extLst>
          </p:cNvPr>
          <p:cNvSpPr>
            <a:spLocks noGrp="1"/>
          </p:cNvSpPr>
          <p:nvPr>
            <p:ph type="sldNum" sz="quarter" idx="12"/>
          </p:nvPr>
        </p:nvSpPr>
        <p:spPr/>
        <p:txBody>
          <a:bodyPr/>
          <a:lstStyle/>
          <a:p>
            <a:pPr>
              <a:defRPr/>
            </a:pPr>
            <a:fld id="{2D974768-2DA7-7944-88C1-C4ACD13F595F}" type="slidenum">
              <a:rPr lang="en-US" altLang="en-US" smtClean="0"/>
              <a:pPr>
                <a:defRPr/>
              </a:pPr>
              <a:t>10</a:t>
            </a:fld>
            <a:endParaRPr lang="en-US" altLang="en-US"/>
          </a:p>
        </p:txBody>
      </p:sp>
    </p:spTree>
    <p:extLst>
      <p:ext uri="{BB962C8B-B14F-4D97-AF65-F5344CB8AC3E}">
        <p14:creationId xmlns:p14="http://schemas.microsoft.com/office/powerpoint/2010/main" val="6279159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12EB794-FD36-CB46-BB9D-B0CD80F769FE}"/>
              </a:ext>
            </a:extLst>
          </p:cNvPr>
          <p:cNvSpPr>
            <a:spLocks noGrp="1"/>
          </p:cNvSpPr>
          <p:nvPr>
            <p:ph idx="1"/>
          </p:nvPr>
        </p:nvSpPr>
        <p:spPr>
          <a:xfrm>
            <a:off x="819807" y="1008992"/>
            <a:ext cx="10457793" cy="5087007"/>
          </a:xfrm>
        </p:spPr>
        <p:txBody>
          <a:bodyPr/>
          <a:lstStyle/>
          <a:p>
            <a:r>
              <a:rPr lang="it-IT" dirty="0"/>
              <a:t>The </a:t>
            </a:r>
            <a:r>
              <a:rPr lang="it-IT" dirty="0" err="1"/>
              <a:t>commission</a:t>
            </a:r>
            <a:r>
              <a:rPr lang="it-IT" dirty="0"/>
              <a:t> </a:t>
            </a:r>
            <a:r>
              <a:rPr lang="it-IT" dirty="0" err="1"/>
              <a:t>identified</a:t>
            </a:r>
            <a:r>
              <a:rPr lang="it-IT" dirty="0"/>
              <a:t> </a:t>
            </a:r>
            <a:r>
              <a:rPr lang="it-IT" dirty="0" err="1"/>
              <a:t>six</a:t>
            </a:r>
            <a:r>
              <a:rPr lang="it-IT" dirty="0"/>
              <a:t> </a:t>
            </a:r>
            <a:r>
              <a:rPr lang="it-IT" b="1" dirty="0" err="1"/>
              <a:t>gatekeepers</a:t>
            </a:r>
            <a:r>
              <a:rPr lang="it-IT" dirty="0"/>
              <a:t> - </a:t>
            </a:r>
            <a:r>
              <a:rPr lang="it-IT" b="1" dirty="0" err="1"/>
              <a:t>Alphabet</a:t>
            </a:r>
            <a:r>
              <a:rPr lang="it-IT" b="1" dirty="0"/>
              <a:t>, Amazon, Apple, </a:t>
            </a:r>
            <a:r>
              <a:rPr lang="it-IT" b="1" dirty="0" err="1"/>
              <a:t>ByteDance</a:t>
            </a:r>
            <a:r>
              <a:rPr lang="it-IT" b="1" dirty="0"/>
              <a:t>, Meta, Microsoft.</a:t>
            </a:r>
          </a:p>
          <a:p>
            <a:r>
              <a:rPr lang="it-IT" dirty="0" err="1"/>
              <a:t>this</a:t>
            </a:r>
            <a:r>
              <a:rPr lang="it-IT" dirty="0"/>
              <a:t> </a:t>
            </a:r>
            <a:r>
              <a:rPr lang="it-IT" dirty="0" err="1"/>
              <a:t>designation</a:t>
            </a:r>
            <a:r>
              <a:rPr lang="it-IT" dirty="0"/>
              <a:t> </a:t>
            </a:r>
            <a:r>
              <a:rPr lang="it-IT" dirty="0" err="1"/>
              <a:t>decisions</a:t>
            </a:r>
            <a:r>
              <a:rPr lang="it-IT" dirty="0"/>
              <a:t> </a:t>
            </a:r>
            <a:r>
              <a:rPr lang="it-IT" dirty="0" err="1"/>
              <a:t>follow</a:t>
            </a:r>
            <a:r>
              <a:rPr lang="it-IT" dirty="0"/>
              <a:t> a 45-day </a:t>
            </a:r>
            <a:r>
              <a:rPr lang="it-IT" dirty="0" err="1"/>
              <a:t>review</a:t>
            </a:r>
            <a:r>
              <a:rPr lang="it-IT" dirty="0"/>
              <a:t> </a:t>
            </a:r>
            <a:r>
              <a:rPr lang="it-IT" dirty="0" err="1"/>
              <a:t>process</a:t>
            </a:r>
            <a:r>
              <a:rPr lang="it-IT" dirty="0"/>
              <a:t> </a:t>
            </a:r>
            <a:r>
              <a:rPr lang="it-IT" dirty="0" err="1"/>
              <a:t>conducted</a:t>
            </a:r>
            <a:r>
              <a:rPr lang="it-IT" dirty="0"/>
              <a:t> by the </a:t>
            </a:r>
            <a:r>
              <a:rPr lang="it-IT" dirty="0" err="1"/>
              <a:t>Commission</a:t>
            </a:r>
            <a:r>
              <a:rPr lang="it-IT" dirty="0"/>
              <a:t> </a:t>
            </a:r>
            <a:r>
              <a:rPr lang="it-IT" dirty="0" err="1"/>
              <a:t>after</a:t>
            </a:r>
            <a:r>
              <a:rPr lang="it-IT" dirty="0"/>
              <a:t> the </a:t>
            </a:r>
            <a:r>
              <a:rPr lang="it-IT" dirty="0">
                <a:hlinkClick r:id="rId2"/>
              </a:rPr>
              <a:t>notification</a:t>
            </a:r>
            <a:r>
              <a:rPr lang="it-IT" dirty="0"/>
              <a:t> by </a:t>
            </a:r>
            <a:r>
              <a:rPr lang="it-IT" dirty="0" err="1"/>
              <a:t>Alphabet</a:t>
            </a:r>
            <a:r>
              <a:rPr lang="it-IT" dirty="0"/>
              <a:t>, Amazon, Apple, </a:t>
            </a:r>
            <a:r>
              <a:rPr lang="it-IT" dirty="0" err="1"/>
              <a:t>ByteDance</a:t>
            </a:r>
            <a:r>
              <a:rPr lang="it-IT" dirty="0"/>
              <a:t>, Meta, Microsoft and Samsung</a:t>
            </a:r>
            <a:r>
              <a:rPr lang="it-IT" b="1" dirty="0"/>
              <a:t> </a:t>
            </a:r>
            <a:r>
              <a:rPr lang="it-IT" dirty="0"/>
              <a:t>of </a:t>
            </a:r>
            <a:r>
              <a:rPr lang="it-IT" dirty="0" err="1"/>
              <a:t>their</a:t>
            </a:r>
            <a:r>
              <a:rPr lang="it-IT" dirty="0"/>
              <a:t> </a:t>
            </a:r>
            <a:r>
              <a:rPr lang="it-IT" dirty="0" err="1"/>
              <a:t>potential</a:t>
            </a:r>
            <a:r>
              <a:rPr lang="it-IT" dirty="0"/>
              <a:t> status </a:t>
            </a:r>
            <a:r>
              <a:rPr lang="it-IT" dirty="0" err="1"/>
              <a:t>as</a:t>
            </a:r>
            <a:r>
              <a:rPr lang="it-IT" dirty="0"/>
              <a:t> </a:t>
            </a:r>
            <a:r>
              <a:rPr lang="it-IT" dirty="0" err="1"/>
              <a:t>gatekeepers</a:t>
            </a:r>
            <a:r>
              <a:rPr lang="it-IT" dirty="0"/>
              <a:t>. </a:t>
            </a:r>
          </a:p>
        </p:txBody>
      </p:sp>
      <p:sp>
        <p:nvSpPr>
          <p:cNvPr id="4" name="Segnaposto numero diapositiva 3">
            <a:extLst>
              <a:ext uri="{FF2B5EF4-FFF2-40B4-BE49-F238E27FC236}">
                <a16:creationId xmlns:a16="http://schemas.microsoft.com/office/drawing/2014/main" id="{E094AB33-27D3-5B46-AEC7-0C2EFF049882}"/>
              </a:ext>
            </a:extLst>
          </p:cNvPr>
          <p:cNvSpPr>
            <a:spLocks noGrp="1"/>
          </p:cNvSpPr>
          <p:nvPr>
            <p:ph type="sldNum" sz="quarter" idx="12"/>
          </p:nvPr>
        </p:nvSpPr>
        <p:spPr/>
        <p:txBody>
          <a:bodyPr/>
          <a:lstStyle/>
          <a:p>
            <a:pPr>
              <a:defRPr/>
            </a:pPr>
            <a:fld id="{2D974768-2DA7-7944-88C1-C4ACD13F595F}" type="slidenum">
              <a:rPr lang="en-US" altLang="en-US" smtClean="0"/>
              <a:pPr>
                <a:defRPr/>
              </a:pPr>
              <a:t>11</a:t>
            </a:fld>
            <a:endParaRPr lang="en-US" altLang="en-US"/>
          </a:p>
        </p:txBody>
      </p:sp>
    </p:spTree>
    <p:extLst>
      <p:ext uri="{BB962C8B-B14F-4D97-AF65-F5344CB8AC3E}">
        <p14:creationId xmlns:p14="http://schemas.microsoft.com/office/powerpoint/2010/main" val="318755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055FB2-C77A-F74F-8278-B101900AD1B9}"/>
              </a:ext>
            </a:extLst>
          </p:cNvPr>
          <p:cNvSpPr>
            <a:spLocks noGrp="1"/>
          </p:cNvSpPr>
          <p:nvPr>
            <p:ph type="title"/>
          </p:nvPr>
        </p:nvSpPr>
        <p:spPr/>
        <p:txBody>
          <a:bodyPr/>
          <a:lstStyle/>
          <a:p>
            <a:r>
              <a:rPr lang="it-IT" dirty="0"/>
              <a:t>List of </a:t>
            </a:r>
            <a:r>
              <a:rPr lang="it-IT" dirty="0" err="1"/>
              <a:t>does</a:t>
            </a:r>
            <a:endParaRPr lang="it-IT" dirty="0"/>
          </a:p>
        </p:txBody>
      </p:sp>
      <p:sp>
        <p:nvSpPr>
          <p:cNvPr id="3" name="Segnaposto contenuto 2">
            <a:extLst>
              <a:ext uri="{FF2B5EF4-FFF2-40B4-BE49-F238E27FC236}">
                <a16:creationId xmlns:a16="http://schemas.microsoft.com/office/drawing/2014/main" id="{4562059A-6834-2949-BF51-0DCAFE5A3FD1}"/>
              </a:ext>
            </a:extLst>
          </p:cNvPr>
          <p:cNvSpPr>
            <a:spLocks noGrp="1"/>
          </p:cNvSpPr>
          <p:nvPr>
            <p:ph idx="1"/>
          </p:nvPr>
        </p:nvSpPr>
        <p:spPr>
          <a:xfrm>
            <a:off x="914400" y="1752600"/>
            <a:ext cx="10363200" cy="4343400"/>
          </a:xfrm>
        </p:spPr>
        <p:txBody>
          <a:bodyPr/>
          <a:lstStyle/>
          <a:p>
            <a:r>
              <a:rPr lang="it-IT" dirty="0" err="1"/>
              <a:t>allow</a:t>
            </a:r>
            <a:r>
              <a:rPr lang="it-IT" dirty="0"/>
              <a:t> </a:t>
            </a:r>
            <a:r>
              <a:rPr lang="it-IT" dirty="0" err="1"/>
              <a:t>third</a:t>
            </a:r>
            <a:r>
              <a:rPr lang="it-IT" dirty="0"/>
              <a:t> parties to inter-operate with the </a:t>
            </a:r>
            <a:r>
              <a:rPr lang="it-IT" dirty="0" err="1"/>
              <a:t>gatekeeper’s</a:t>
            </a:r>
            <a:r>
              <a:rPr lang="it-IT" dirty="0"/>
              <a:t> </a:t>
            </a:r>
            <a:r>
              <a:rPr lang="it-IT" dirty="0" err="1"/>
              <a:t>own</a:t>
            </a:r>
            <a:r>
              <a:rPr lang="it-IT" dirty="0"/>
              <a:t> </a:t>
            </a:r>
            <a:r>
              <a:rPr lang="it-IT" dirty="0" err="1"/>
              <a:t>services</a:t>
            </a:r>
            <a:r>
              <a:rPr lang="it-IT" dirty="0"/>
              <a:t> in </a:t>
            </a:r>
            <a:r>
              <a:rPr lang="it-IT" dirty="0" err="1"/>
              <a:t>certain</a:t>
            </a:r>
            <a:r>
              <a:rPr lang="it-IT" dirty="0"/>
              <a:t> </a:t>
            </a:r>
            <a:r>
              <a:rPr lang="it-IT" dirty="0" err="1"/>
              <a:t>specific</a:t>
            </a:r>
            <a:r>
              <a:rPr lang="it-IT" dirty="0"/>
              <a:t> </a:t>
            </a:r>
            <a:r>
              <a:rPr lang="it-IT" dirty="0" err="1"/>
              <a:t>situations</a:t>
            </a:r>
            <a:r>
              <a:rPr lang="it-IT" dirty="0"/>
              <a:t>;</a:t>
            </a:r>
          </a:p>
          <a:p>
            <a:r>
              <a:rPr lang="it-IT" dirty="0" err="1"/>
              <a:t>allow</a:t>
            </a:r>
            <a:r>
              <a:rPr lang="it-IT" dirty="0"/>
              <a:t> </a:t>
            </a:r>
            <a:r>
              <a:rPr lang="it-IT" dirty="0" err="1"/>
              <a:t>their</a:t>
            </a:r>
            <a:r>
              <a:rPr lang="it-IT" dirty="0"/>
              <a:t> business </a:t>
            </a:r>
            <a:r>
              <a:rPr lang="it-IT" dirty="0" err="1"/>
              <a:t>users</a:t>
            </a:r>
            <a:r>
              <a:rPr lang="it-IT" dirty="0"/>
              <a:t> to </a:t>
            </a:r>
            <a:r>
              <a:rPr lang="it-IT" dirty="0" err="1"/>
              <a:t>access</a:t>
            </a:r>
            <a:r>
              <a:rPr lang="it-IT" dirty="0"/>
              <a:t> the data </a:t>
            </a:r>
            <a:r>
              <a:rPr lang="it-IT" dirty="0" err="1"/>
              <a:t>that</a:t>
            </a:r>
            <a:r>
              <a:rPr lang="it-IT" dirty="0"/>
              <a:t> </a:t>
            </a:r>
            <a:r>
              <a:rPr lang="it-IT" dirty="0" err="1"/>
              <a:t>they</a:t>
            </a:r>
            <a:r>
              <a:rPr lang="it-IT" dirty="0"/>
              <a:t> generate in </a:t>
            </a:r>
            <a:r>
              <a:rPr lang="it-IT" dirty="0" err="1"/>
              <a:t>their</a:t>
            </a:r>
            <a:r>
              <a:rPr lang="it-IT" dirty="0"/>
              <a:t> use of the </a:t>
            </a:r>
            <a:r>
              <a:rPr lang="it-IT" dirty="0" err="1"/>
              <a:t>gatekeeper’s</a:t>
            </a:r>
            <a:r>
              <a:rPr lang="it-IT" dirty="0"/>
              <a:t> </a:t>
            </a:r>
            <a:r>
              <a:rPr lang="it-IT" dirty="0" err="1"/>
              <a:t>platform</a:t>
            </a:r>
            <a:r>
              <a:rPr lang="it-IT" dirty="0"/>
              <a:t>;</a:t>
            </a:r>
          </a:p>
          <a:p>
            <a:r>
              <a:rPr lang="it-IT" dirty="0" err="1"/>
              <a:t>provide</a:t>
            </a:r>
            <a:r>
              <a:rPr lang="it-IT" dirty="0"/>
              <a:t> companies advertising on </a:t>
            </a:r>
            <a:r>
              <a:rPr lang="it-IT" dirty="0" err="1"/>
              <a:t>their</a:t>
            </a:r>
            <a:r>
              <a:rPr lang="it-IT" dirty="0"/>
              <a:t> </a:t>
            </a:r>
            <a:r>
              <a:rPr lang="it-IT" dirty="0" err="1"/>
              <a:t>platform</a:t>
            </a:r>
            <a:r>
              <a:rPr lang="it-IT" dirty="0"/>
              <a:t> with the </a:t>
            </a:r>
            <a:r>
              <a:rPr lang="it-IT" dirty="0" err="1"/>
              <a:t>tools</a:t>
            </a:r>
            <a:r>
              <a:rPr lang="it-IT" dirty="0"/>
              <a:t> and information </a:t>
            </a:r>
            <a:r>
              <a:rPr lang="it-IT" dirty="0" err="1"/>
              <a:t>necessary</a:t>
            </a:r>
            <a:r>
              <a:rPr lang="it-IT" dirty="0"/>
              <a:t> for </a:t>
            </a:r>
            <a:r>
              <a:rPr lang="it-IT" dirty="0" err="1"/>
              <a:t>advertisers</a:t>
            </a:r>
            <a:r>
              <a:rPr lang="it-IT" dirty="0"/>
              <a:t> and </a:t>
            </a:r>
            <a:r>
              <a:rPr lang="it-IT" dirty="0" err="1"/>
              <a:t>publishers</a:t>
            </a:r>
            <a:r>
              <a:rPr lang="it-IT" dirty="0"/>
              <a:t> to </a:t>
            </a:r>
            <a:r>
              <a:rPr lang="it-IT" dirty="0" err="1"/>
              <a:t>carry</a:t>
            </a:r>
            <a:r>
              <a:rPr lang="it-IT" dirty="0"/>
              <a:t> out </a:t>
            </a:r>
            <a:r>
              <a:rPr lang="it-IT" dirty="0" err="1"/>
              <a:t>their</a:t>
            </a:r>
            <a:r>
              <a:rPr lang="it-IT" dirty="0"/>
              <a:t> </a:t>
            </a:r>
            <a:r>
              <a:rPr lang="it-IT" dirty="0" err="1"/>
              <a:t>own</a:t>
            </a:r>
            <a:r>
              <a:rPr lang="it-IT" dirty="0"/>
              <a:t> </a:t>
            </a:r>
            <a:r>
              <a:rPr lang="it-IT" dirty="0" err="1"/>
              <a:t>independent</a:t>
            </a:r>
            <a:r>
              <a:rPr lang="it-IT" dirty="0"/>
              <a:t> </a:t>
            </a:r>
            <a:r>
              <a:rPr lang="it-IT" dirty="0" err="1"/>
              <a:t>verification</a:t>
            </a:r>
            <a:r>
              <a:rPr lang="it-IT" dirty="0"/>
              <a:t> of </a:t>
            </a:r>
            <a:r>
              <a:rPr lang="it-IT" dirty="0" err="1"/>
              <a:t>their</a:t>
            </a:r>
            <a:r>
              <a:rPr lang="it-IT" dirty="0"/>
              <a:t> </a:t>
            </a:r>
            <a:r>
              <a:rPr lang="it-IT" dirty="0" err="1"/>
              <a:t>advertisements</a:t>
            </a:r>
            <a:r>
              <a:rPr lang="it-IT" dirty="0"/>
              <a:t> </a:t>
            </a:r>
            <a:r>
              <a:rPr lang="it-IT" dirty="0" err="1"/>
              <a:t>hosted</a:t>
            </a:r>
            <a:r>
              <a:rPr lang="it-IT" dirty="0"/>
              <a:t> by the </a:t>
            </a:r>
            <a:r>
              <a:rPr lang="it-IT" dirty="0" err="1"/>
              <a:t>gatekeeper</a:t>
            </a:r>
            <a:r>
              <a:rPr lang="it-IT" dirty="0"/>
              <a:t>;</a:t>
            </a:r>
          </a:p>
          <a:p>
            <a:endParaRPr lang="it-IT" dirty="0"/>
          </a:p>
        </p:txBody>
      </p:sp>
      <p:sp>
        <p:nvSpPr>
          <p:cNvPr id="4" name="Segnaposto numero diapositiva 3">
            <a:extLst>
              <a:ext uri="{FF2B5EF4-FFF2-40B4-BE49-F238E27FC236}">
                <a16:creationId xmlns:a16="http://schemas.microsoft.com/office/drawing/2014/main" id="{60119055-0EE0-FF42-87DB-12AD8F1B0800}"/>
              </a:ext>
            </a:extLst>
          </p:cNvPr>
          <p:cNvSpPr>
            <a:spLocks noGrp="1"/>
          </p:cNvSpPr>
          <p:nvPr>
            <p:ph type="sldNum" sz="quarter" idx="12"/>
          </p:nvPr>
        </p:nvSpPr>
        <p:spPr/>
        <p:txBody>
          <a:bodyPr/>
          <a:lstStyle/>
          <a:p>
            <a:pPr>
              <a:defRPr/>
            </a:pPr>
            <a:fld id="{2D974768-2DA7-7944-88C1-C4ACD13F595F}" type="slidenum">
              <a:rPr lang="en-US" altLang="en-US" smtClean="0"/>
              <a:pPr>
                <a:defRPr/>
              </a:pPr>
              <a:t>12</a:t>
            </a:fld>
            <a:endParaRPr lang="en-US" altLang="en-US"/>
          </a:p>
        </p:txBody>
      </p:sp>
    </p:spTree>
    <p:extLst>
      <p:ext uri="{BB962C8B-B14F-4D97-AF65-F5344CB8AC3E}">
        <p14:creationId xmlns:p14="http://schemas.microsoft.com/office/powerpoint/2010/main" val="315548107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A84700-5EE2-1F45-A6A5-5E2E2201CC83}"/>
              </a:ext>
            </a:extLst>
          </p:cNvPr>
          <p:cNvSpPr>
            <a:spLocks noGrp="1"/>
          </p:cNvSpPr>
          <p:nvPr>
            <p:ph type="title"/>
          </p:nvPr>
        </p:nvSpPr>
        <p:spPr>
          <a:xfrm>
            <a:off x="677918" y="0"/>
            <a:ext cx="10363200" cy="1143000"/>
          </a:xfrm>
        </p:spPr>
        <p:txBody>
          <a:bodyPr/>
          <a:lstStyle/>
          <a:p>
            <a:r>
              <a:rPr lang="it-IT" dirty="0"/>
              <a:t>List of </a:t>
            </a:r>
            <a:r>
              <a:rPr lang="it-IT" dirty="0" err="1"/>
              <a:t>don’ts</a:t>
            </a:r>
            <a:endParaRPr lang="it-IT" dirty="0"/>
          </a:p>
        </p:txBody>
      </p:sp>
      <p:sp>
        <p:nvSpPr>
          <p:cNvPr id="3" name="Segnaposto contenuto 2">
            <a:extLst>
              <a:ext uri="{FF2B5EF4-FFF2-40B4-BE49-F238E27FC236}">
                <a16:creationId xmlns:a16="http://schemas.microsoft.com/office/drawing/2014/main" id="{2E597C4D-B252-C844-9036-81A631A85F05}"/>
              </a:ext>
            </a:extLst>
          </p:cNvPr>
          <p:cNvSpPr>
            <a:spLocks noGrp="1"/>
          </p:cNvSpPr>
          <p:nvPr>
            <p:ph idx="1"/>
          </p:nvPr>
        </p:nvSpPr>
        <p:spPr>
          <a:xfrm>
            <a:off x="472967" y="1008993"/>
            <a:ext cx="10804634" cy="5239407"/>
          </a:xfrm>
        </p:spPr>
        <p:txBody>
          <a:bodyPr/>
          <a:lstStyle/>
          <a:p>
            <a:pPr algn="just"/>
            <a:r>
              <a:rPr lang="it-IT" dirty="0" err="1"/>
              <a:t>treat</a:t>
            </a:r>
            <a:r>
              <a:rPr lang="it-IT" dirty="0"/>
              <a:t> </a:t>
            </a:r>
            <a:r>
              <a:rPr lang="it-IT" dirty="0" err="1"/>
              <a:t>services</a:t>
            </a:r>
            <a:r>
              <a:rPr lang="it-IT" dirty="0"/>
              <a:t> and </a:t>
            </a:r>
            <a:r>
              <a:rPr lang="it-IT" dirty="0" err="1"/>
              <a:t>products</a:t>
            </a:r>
            <a:r>
              <a:rPr lang="it-IT" dirty="0"/>
              <a:t> </a:t>
            </a:r>
            <a:r>
              <a:rPr lang="it-IT" dirty="0" err="1"/>
              <a:t>offered</a:t>
            </a:r>
            <a:r>
              <a:rPr lang="it-IT" dirty="0"/>
              <a:t> by the </a:t>
            </a:r>
            <a:r>
              <a:rPr lang="it-IT" dirty="0" err="1"/>
              <a:t>gatekeeper</a:t>
            </a:r>
            <a:r>
              <a:rPr lang="it-IT" dirty="0"/>
              <a:t> </a:t>
            </a:r>
            <a:r>
              <a:rPr lang="it-IT" dirty="0" err="1"/>
              <a:t>itself</a:t>
            </a:r>
            <a:r>
              <a:rPr lang="it-IT" dirty="0"/>
              <a:t> more </a:t>
            </a:r>
            <a:r>
              <a:rPr lang="it-IT" dirty="0" err="1"/>
              <a:t>favourably</a:t>
            </a:r>
            <a:r>
              <a:rPr lang="it-IT" dirty="0"/>
              <a:t> in ranking </a:t>
            </a:r>
            <a:r>
              <a:rPr lang="it-IT" dirty="0" err="1"/>
              <a:t>than</a:t>
            </a:r>
            <a:r>
              <a:rPr lang="it-IT" dirty="0"/>
              <a:t> </a:t>
            </a:r>
            <a:r>
              <a:rPr lang="it-IT" dirty="0" err="1"/>
              <a:t>similar</a:t>
            </a:r>
            <a:r>
              <a:rPr lang="it-IT" dirty="0"/>
              <a:t> </a:t>
            </a:r>
            <a:r>
              <a:rPr lang="it-IT" dirty="0" err="1"/>
              <a:t>services</a:t>
            </a:r>
            <a:r>
              <a:rPr lang="it-IT" dirty="0"/>
              <a:t> or </a:t>
            </a:r>
            <a:r>
              <a:rPr lang="it-IT" dirty="0" err="1"/>
              <a:t>products</a:t>
            </a:r>
            <a:r>
              <a:rPr lang="it-IT" dirty="0"/>
              <a:t> </a:t>
            </a:r>
            <a:r>
              <a:rPr lang="it-IT" dirty="0" err="1"/>
              <a:t>offered</a:t>
            </a:r>
            <a:r>
              <a:rPr lang="it-IT" dirty="0"/>
              <a:t> by </a:t>
            </a:r>
            <a:r>
              <a:rPr lang="it-IT" dirty="0" err="1"/>
              <a:t>third</a:t>
            </a:r>
            <a:r>
              <a:rPr lang="it-IT" dirty="0"/>
              <a:t> parties on the </a:t>
            </a:r>
            <a:r>
              <a:rPr lang="it-IT" dirty="0" err="1"/>
              <a:t>gatekeeper's</a:t>
            </a:r>
            <a:r>
              <a:rPr lang="it-IT" dirty="0"/>
              <a:t> </a:t>
            </a:r>
            <a:r>
              <a:rPr lang="it-IT" dirty="0" err="1"/>
              <a:t>platform</a:t>
            </a:r>
            <a:r>
              <a:rPr lang="it-IT" dirty="0"/>
              <a:t>;</a:t>
            </a:r>
          </a:p>
          <a:p>
            <a:pPr algn="just"/>
            <a:r>
              <a:rPr lang="it-IT" dirty="0" err="1"/>
              <a:t>prevent</a:t>
            </a:r>
            <a:r>
              <a:rPr lang="it-IT" dirty="0"/>
              <a:t> consumers from </a:t>
            </a:r>
            <a:r>
              <a:rPr lang="it-IT" dirty="0" err="1"/>
              <a:t>linking</a:t>
            </a:r>
            <a:r>
              <a:rPr lang="it-IT" dirty="0"/>
              <a:t> up to businesses </a:t>
            </a:r>
            <a:r>
              <a:rPr lang="it-IT" dirty="0" err="1"/>
              <a:t>outside</a:t>
            </a:r>
            <a:r>
              <a:rPr lang="it-IT" dirty="0"/>
              <a:t> </a:t>
            </a:r>
            <a:r>
              <a:rPr lang="it-IT" dirty="0" err="1"/>
              <a:t>their</a:t>
            </a:r>
            <a:r>
              <a:rPr lang="it-IT" dirty="0"/>
              <a:t> </a:t>
            </a:r>
            <a:r>
              <a:rPr lang="it-IT" dirty="0" err="1"/>
              <a:t>platforms</a:t>
            </a:r>
            <a:r>
              <a:rPr lang="it-IT" dirty="0"/>
              <a:t>;</a:t>
            </a:r>
          </a:p>
          <a:p>
            <a:pPr algn="just"/>
            <a:r>
              <a:rPr lang="it-IT" dirty="0" err="1"/>
              <a:t>prevent</a:t>
            </a:r>
            <a:r>
              <a:rPr lang="it-IT" dirty="0"/>
              <a:t> </a:t>
            </a:r>
            <a:r>
              <a:rPr lang="it-IT" dirty="0" err="1"/>
              <a:t>users</a:t>
            </a:r>
            <a:r>
              <a:rPr lang="it-IT" dirty="0"/>
              <a:t> from un-</a:t>
            </a:r>
            <a:r>
              <a:rPr lang="it-IT" dirty="0" err="1"/>
              <a:t>installing</a:t>
            </a:r>
            <a:r>
              <a:rPr lang="it-IT" dirty="0"/>
              <a:t> </a:t>
            </a:r>
            <a:r>
              <a:rPr lang="it-IT" dirty="0" err="1"/>
              <a:t>any</a:t>
            </a:r>
            <a:r>
              <a:rPr lang="it-IT" dirty="0"/>
              <a:t> </a:t>
            </a:r>
            <a:r>
              <a:rPr lang="it-IT" dirty="0" err="1"/>
              <a:t>pre-installed</a:t>
            </a:r>
            <a:r>
              <a:rPr lang="it-IT" dirty="0"/>
              <a:t> software or </a:t>
            </a:r>
            <a:r>
              <a:rPr lang="it-IT" dirty="0" err="1"/>
              <a:t>app</a:t>
            </a:r>
            <a:r>
              <a:rPr lang="it-IT" dirty="0"/>
              <a:t> </a:t>
            </a:r>
            <a:r>
              <a:rPr lang="it-IT" dirty="0" err="1"/>
              <a:t>if</a:t>
            </a:r>
            <a:r>
              <a:rPr lang="it-IT" dirty="0"/>
              <a:t> </a:t>
            </a:r>
            <a:r>
              <a:rPr lang="it-IT" dirty="0" err="1"/>
              <a:t>they</a:t>
            </a:r>
            <a:r>
              <a:rPr lang="it-IT" dirty="0"/>
              <a:t> </a:t>
            </a:r>
            <a:r>
              <a:rPr lang="it-IT" dirty="0" err="1"/>
              <a:t>wish</a:t>
            </a:r>
            <a:r>
              <a:rPr lang="it-IT" dirty="0"/>
              <a:t> so;</a:t>
            </a:r>
          </a:p>
          <a:p>
            <a:pPr algn="just"/>
            <a:r>
              <a:rPr lang="it-IT" dirty="0" err="1"/>
              <a:t>track</a:t>
            </a:r>
            <a:r>
              <a:rPr lang="it-IT" dirty="0"/>
              <a:t> end </a:t>
            </a:r>
            <a:r>
              <a:rPr lang="it-IT" dirty="0" err="1"/>
              <a:t>users</a:t>
            </a:r>
            <a:r>
              <a:rPr lang="it-IT" dirty="0"/>
              <a:t> </a:t>
            </a:r>
            <a:r>
              <a:rPr lang="it-IT" dirty="0" err="1"/>
              <a:t>outside</a:t>
            </a:r>
            <a:r>
              <a:rPr lang="it-IT" dirty="0"/>
              <a:t> of the </a:t>
            </a:r>
            <a:r>
              <a:rPr lang="it-IT" dirty="0" err="1"/>
              <a:t>gatekeepers</a:t>
            </a:r>
            <a:r>
              <a:rPr lang="it-IT" dirty="0"/>
              <a:t>' core </a:t>
            </a:r>
            <a:r>
              <a:rPr lang="it-IT" dirty="0" err="1"/>
              <a:t>platform</a:t>
            </a:r>
            <a:r>
              <a:rPr lang="it-IT" dirty="0"/>
              <a:t> service for the </a:t>
            </a:r>
            <a:r>
              <a:rPr lang="it-IT" dirty="0" err="1"/>
              <a:t>purpose</a:t>
            </a:r>
            <a:r>
              <a:rPr lang="it-IT" dirty="0"/>
              <a:t> of </a:t>
            </a:r>
            <a:r>
              <a:rPr lang="it-IT" dirty="0" err="1"/>
              <a:t>targeted</a:t>
            </a:r>
            <a:r>
              <a:rPr lang="it-IT" dirty="0"/>
              <a:t> advertising, </a:t>
            </a:r>
            <a:r>
              <a:rPr lang="it-IT" dirty="0" err="1"/>
              <a:t>without</a:t>
            </a:r>
            <a:r>
              <a:rPr lang="it-IT" dirty="0"/>
              <a:t> </a:t>
            </a:r>
            <a:r>
              <a:rPr lang="it-IT" dirty="0" err="1"/>
              <a:t>effective</a:t>
            </a:r>
            <a:r>
              <a:rPr lang="it-IT" dirty="0"/>
              <a:t> </a:t>
            </a:r>
            <a:r>
              <a:rPr lang="it-IT" dirty="0" err="1"/>
              <a:t>consent</a:t>
            </a:r>
            <a:r>
              <a:rPr lang="it-IT" dirty="0"/>
              <a:t> </a:t>
            </a:r>
            <a:r>
              <a:rPr lang="it-IT" dirty="0" err="1"/>
              <a:t>having</a:t>
            </a:r>
            <a:r>
              <a:rPr lang="it-IT" dirty="0"/>
              <a:t> </a:t>
            </a:r>
            <a:r>
              <a:rPr lang="it-IT" dirty="0" err="1"/>
              <a:t>been</a:t>
            </a:r>
            <a:r>
              <a:rPr lang="it-IT" dirty="0"/>
              <a:t> </a:t>
            </a:r>
            <a:r>
              <a:rPr lang="it-IT" dirty="0" err="1"/>
              <a:t>granted</a:t>
            </a:r>
            <a:r>
              <a:rPr lang="it-IT" dirty="0"/>
              <a:t>.</a:t>
            </a:r>
          </a:p>
          <a:p>
            <a:pPr algn="just"/>
            <a:endParaRPr lang="it-IT" dirty="0"/>
          </a:p>
        </p:txBody>
      </p:sp>
      <p:sp>
        <p:nvSpPr>
          <p:cNvPr id="4" name="Segnaposto numero diapositiva 3">
            <a:extLst>
              <a:ext uri="{FF2B5EF4-FFF2-40B4-BE49-F238E27FC236}">
                <a16:creationId xmlns:a16="http://schemas.microsoft.com/office/drawing/2014/main" id="{B050D7D4-D14E-4446-93C3-C784F4C10D26}"/>
              </a:ext>
            </a:extLst>
          </p:cNvPr>
          <p:cNvSpPr>
            <a:spLocks noGrp="1"/>
          </p:cNvSpPr>
          <p:nvPr>
            <p:ph type="sldNum" sz="quarter" idx="12"/>
          </p:nvPr>
        </p:nvSpPr>
        <p:spPr/>
        <p:txBody>
          <a:bodyPr/>
          <a:lstStyle/>
          <a:p>
            <a:pPr>
              <a:defRPr/>
            </a:pPr>
            <a:fld id="{2D974768-2DA7-7944-88C1-C4ACD13F595F}" type="slidenum">
              <a:rPr lang="en-US" altLang="en-US" smtClean="0"/>
              <a:pPr>
                <a:defRPr/>
              </a:pPr>
              <a:t>13</a:t>
            </a:fld>
            <a:endParaRPr lang="en-US" altLang="en-US"/>
          </a:p>
        </p:txBody>
      </p:sp>
    </p:spTree>
    <p:extLst>
      <p:ext uri="{BB962C8B-B14F-4D97-AF65-F5344CB8AC3E}">
        <p14:creationId xmlns:p14="http://schemas.microsoft.com/office/powerpoint/2010/main" val="245227594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7B95FF-8601-A04F-A99E-8FE0F97E8A4B}"/>
              </a:ext>
            </a:extLst>
          </p:cNvPr>
          <p:cNvSpPr>
            <a:spLocks noGrp="1"/>
          </p:cNvSpPr>
          <p:nvPr>
            <p:ph type="title"/>
          </p:nvPr>
        </p:nvSpPr>
        <p:spPr/>
        <p:txBody>
          <a:bodyPr/>
          <a:lstStyle/>
          <a:p>
            <a:r>
              <a:rPr lang="it-IT" dirty="0"/>
              <a:t>FINES</a:t>
            </a:r>
          </a:p>
        </p:txBody>
      </p:sp>
      <p:sp>
        <p:nvSpPr>
          <p:cNvPr id="3" name="Segnaposto contenuto 2">
            <a:extLst>
              <a:ext uri="{FF2B5EF4-FFF2-40B4-BE49-F238E27FC236}">
                <a16:creationId xmlns:a16="http://schemas.microsoft.com/office/drawing/2014/main" id="{B3E851C1-C332-C94E-9149-02817AF2C548}"/>
              </a:ext>
            </a:extLst>
          </p:cNvPr>
          <p:cNvSpPr>
            <a:spLocks noGrp="1"/>
          </p:cNvSpPr>
          <p:nvPr>
            <p:ph idx="1"/>
          </p:nvPr>
        </p:nvSpPr>
        <p:spPr/>
        <p:txBody>
          <a:bodyPr/>
          <a:lstStyle/>
          <a:p>
            <a:r>
              <a:rPr lang="it-IT" dirty="0"/>
              <a:t>The </a:t>
            </a:r>
            <a:r>
              <a:rPr lang="it-IT" dirty="0" err="1"/>
              <a:t>Commission</a:t>
            </a:r>
            <a:r>
              <a:rPr lang="it-IT" dirty="0"/>
              <a:t> can impose </a:t>
            </a:r>
            <a:r>
              <a:rPr lang="it-IT" b="1" dirty="0" err="1"/>
              <a:t>fines</a:t>
            </a:r>
            <a:r>
              <a:rPr lang="it-IT" dirty="0"/>
              <a:t> up to 10% of the </a:t>
            </a:r>
            <a:r>
              <a:rPr lang="it-IT" dirty="0" err="1"/>
              <a:t>company's</a:t>
            </a:r>
            <a:r>
              <a:rPr lang="it-IT" dirty="0"/>
              <a:t> </a:t>
            </a:r>
            <a:r>
              <a:rPr lang="it-IT" dirty="0" err="1"/>
              <a:t>total</a:t>
            </a:r>
            <a:r>
              <a:rPr lang="it-IT" dirty="0"/>
              <a:t> </a:t>
            </a:r>
            <a:r>
              <a:rPr lang="it-IT" dirty="0" err="1"/>
              <a:t>worldwide</a:t>
            </a:r>
            <a:r>
              <a:rPr lang="it-IT" dirty="0"/>
              <a:t> turnover, </a:t>
            </a:r>
            <a:r>
              <a:rPr lang="it-IT" dirty="0" err="1"/>
              <a:t>which</a:t>
            </a:r>
            <a:r>
              <a:rPr lang="it-IT" dirty="0"/>
              <a:t> can go up to 20% in case of </a:t>
            </a:r>
            <a:r>
              <a:rPr lang="it-IT" dirty="0" err="1"/>
              <a:t>repeated</a:t>
            </a:r>
            <a:r>
              <a:rPr lang="it-IT" dirty="0"/>
              <a:t> </a:t>
            </a:r>
            <a:r>
              <a:rPr lang="it-IT" dirty="0" err="1"/>
              <a:t>infringement</a:t>
            </a:r>
            <a:r>
              <a:rPr lang="it-IT" dirty="0"/>
              <a:t>. In case of </a:t>
            </a:r>
            <a:r>
              <a:rPr lang="it-IT" dirty="0" err="1"/>
              <a:t>systematic</a:t>
            </a:r>
            <a:r>
              <a:rPr lang="it-IT" dirty="0"/>
              <a:t> </a:t>
            </a:r>
            <a:r>
              <a:rPr lang="it-IT" dirty="0" err="1"/>
              <a:t>infringements</a:t>
            </a:r>
            <a:r>
              <a:rPr lang="it-IT" dirty="0"/>
              <a:t>, the </a:t>
            </a:r>
            <a:r>
              <a:rPr lang="it-IT" dirty="0" err="1"/>
              <a:t>Commission</a:t>
            </a:r>
            <a:r>
              <a:rPr lang="it-IT" dirty="0"/>
              <a:t> </a:t>
            </a:r>
            <a:r>
              <a:rPr lang="it-IT" dirty="0" err="1"/>
              <a:t>is</a:t>
            </a:r>
            <a:r>
              <a:rPr lang="it-IT" dirty="0"/>
              <a:t> </a:t>
            </a:r>
            <a:r>
              <a:rPr lang="it-IT" dirty="0" err="1"/>
              <a:t>also</a:t>
            </a:r>
            <a:r>
              <a:rPr lang="it-IT" dirty="0"/>
              <a:t> </a:t>
            </a:r>
            <a:r>
              <a:rPr lang="it-IT" dirty="0" err="1"/>
              <a:t>empowered</a:t>
            </a:r>
            <a:r>
              <a:rPr lang="it-IT" dirty="0"/>
              <a:t> to </a:t>
            </a:r>
            <a:r>
              <a:rPr lang="it-IT" dirty="0" err="1"/>
              <a:t>adopt</a:t>
            </a:r>
            <a:r>
              <a:rPr lang="it-IT" dirty="0"/>
              <a:t> </a:t>
            </a:r>
            <a:r>
              <a:rPr lang="it-IT" b="1" dirty="0" err="1"/>
              <a:t>additional</a:t>
            </a:r>
            <a:r>
              <a:rPr lang="it-IT" b="1" dirty="0"/>
              <a:t> </a:t>
            </a:r>
            <a:r>
              <a:rPr lang="it-IT" b="1" dirty="0" err="1"/>
              <a:t>remedies</a:t>
            </a:r>
            <a:r>
              <a:rPr lang="it-IT" dirty="0"/>
              <a:t> </a:t>
            </a:r>
            <a:r>
              <a:rPr lang="it-IT" dirty="0" err="1"/>
              <a:t>such</a:t>
            </a:r>
            <a:r>
              <a:rPr lang="it-IT" dirty="0"/>
              <a:t> </a:t>
            </a:r>
            <a:r>
              <a:rPr lang="it-IT" dirty="0" err="1"/>
              <a:t>as</a:t>
            </a:r>
            <a:r>
              <a:rPr lang="it-IT" dirty="0"/>
              <a:t> </a:t>
            </a:r>
            <a:r>
              <a:rPr lang="it-IT" dirty="0" err="1"/>
              <a:t>obliging</a:t>
            </a:r>
            <a:r>
              <a:rPr lang="it-IT" dirty="0"/>
              <a:t> a </a:t>
            </a:r>
            <a:r>
              <a:rPr lang="it-IT" dirty="0" err="1"/>
              <a:t>gatekeeper</a:t>
            </a:r>
            <a:r>
              <a:rPr lang="it-IT" dirty="0"/>
              <a:t> to sell a business or </a:t>
            </a:r>
            <a:r>
              <a:rPr lang="it-IT" dirty="0" err="1"/>
              <a:t>parts</a:t>
            </a:r>
            <a:r>
              <a:rPr lang="it-IT" dirty="0"/>
              <a:t> of </a:t>
            </a:r>
            <a:r>
              <a:rPr lang="it-IT" dirty="0" err="1"/>
              <a:t>it</a:t>
            </a:r>
            <a:r>
              <a:rPr lang="it-IT" dirty="0"/>
              <a:t> or </a:t>
            </a:r>
            <a:r>
              <a:rPr lang="it-IT" dirty="0" err="1"/>
              <a:t>banning</a:t>
            </a:r>
            <a:r>
              <a:rPr lang="it-IT" dirty="0"/>
              <a:t> the </a:t>
            </a:r>
            <a:r>
              <a:rPr lang="it-IT" dirty="0" err="1"/>
              <a:t>gatekeeper</a:t>
            </a:r>
            <a:r>
              <a:rPr lang="it-IT" dirty="0"/>
              <a:t> from </a:t>
            </a:r>
            <a:r>
              <a:rPr lang="it-IT" dirty="0" err="1"/>
              <a:t>acquisitions</a:t>
            </a:r>
            <a:r>
              <a:rPr lang="it-IT" dirty="0"/>
              <a:t> of </a:t>
            </a:r>
            <a:r>
              <a:rPr lang="it-IT" dirty="0" err="1"/>
              <a:t>additional</a:t>
            </a:r>
            <a:r>
              <a:rPr lang="it-IT" dirty="0"/>
              <a:t> </a:t>
            </a:r>
            <a:r>
              <a:rPr lang="it-IT" dirty="0" err="1"/>
              <a:t>services</a:t>
            </a:r>
            <a:r>
              <a:rPr lang="it-IT" dirty="0"/>
              <a:t> </a:t>
            </a:r>
            <a:r>
              <a:rPr lang="it-IT" dirty="0" err="1"/>
              <a:t>related</a:t>
            </a:r>
            <a:r>
              <a:rPr lang="it-IT" dirty="0"/>
              <a:t> to the </a:t>
            </a:r>
            <a:r>
              <a:rPr lang="it-IT" dirty="0" err="1"/>
              <a:t>systemic</a:t>
            </a:r>
            <a:r>
              <a:rPr lang="it-IT" dirty="0"/>
              <a:t> non-</a:t>
            </a:r>
            <a:r>
              <a:rPr lang="it-IT" dirty="0" err="1"/>
              <a:t>compliance</a:t>
            </a:r>
            <a:endParaRPr lang="it-IT" dirty="0"/>
          </a:p>
        </p:txBody>
      </p:sp>
      <p:sp>
        <p:nvSpPr>
          <p:cNvPr id="4" name="Segnaposto numero diapositiva 3">
            <a:extLst>
              <a:ext uri="{FF2B5EF4-FFF2-40B4-BE49-F238E27FC236}">
                <a16:creationId xmlns:a16="http://schemas.microsoft.com/office/drawing/2014/main" id="{AA70AED4-93CB-3E41-9300-CC1CBACD1630}"/>
              </a:ext>
            </a:extLst>
          </p:cNvPr>
          <p:cNvSpPr>
            <a:spLocks noGrp="1"/>
          </p:cNvSpPr>
          <p:nvPr>
            <p:ph type="sldNum" sz="quarter" idx="12"/>
          </p:nvPr>
        </p:nvSpPr>
        <p:spPr/>
        <p:txBody>
          <a:bodyPr/>
          <a:lstStyle/>
          <a:p>
            <a:pPr>
              <a:defRPr/>
            </a:pPr>
            <a:fld id="{2D974768-2DA7-7944-88C1-C4ACD13F595F}" type="slidenum">
              <a:rPr lang="en-US" altLang="en-US" smtClean="0"/>
              <a:pPr>
                <a:defRPr/>
              </a:pPr>
              <a:t>14</a:t>
            </a:fld>
            <a:endParaRPr lang="en-US" altLang="en-US"/>
          </a:p>
        </p:txBody>
      </p:sp>
    </p:spTree>
    <p:extLst>
      <p:ext uri="{BB962C8B-B14F-4D97-AF65-F5344CB8AC3E}">
        <p14:creationId xmlns:p14="http://schemas.microsoft.com/office/powerpoint/2010/main" val="381402311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EC8FB3-675F-FD44-BCB5-8308868ACF53}"/>
              </a:ext>
            </a:extLst>
          </p:cNvPr>
          <p:cNvSpPr>
            <a:spLocks noGrp="1"/>
          </p:cNvSpPr>
          <p:nvPr>
            <p:ph type="title"/>
          </p:nvPr>
        </p:nvSpPr>
        <p:spPr/>
        <p:txBody>
          <a:bodyPr/>
          <a:lstStyle/>
          <a:p>
            <a:r>
              <a:rPr lang="it-IT" dirty="0"/>
              <a:t>THE AI ACT</a:t>
            </a:r>
          </a:p>
        </p:txBody>
      </p:sp>
      <p:sp>
        <p:nvSpPr>
          <p:cNvPr id="3" name="Segnaposto contenuto 2">
            <a:extLst>
              <a:ext uri="{FF2B5EF4-FFF2-40B4-BE49-F238E27FC236}">
                <a16:creationId xmlns:a16="http://schemas.microsoft.com/office/drawing/2014/main" id="{99F541C9-8FE7-F849-B4CA-65EBA98FFB08}"/>
              </a:ext>
            </a:extLst>
          </p:cNvPr>
          <p:cNvSpPr>
            <a:spLocks noGrp="1"/>
          </p:cNvSpPr>
          <p:nvPr>
            <p:ph idx="1"/>
          </p:nvPr>
        </p:nvSpPr>
        <p:spPr/>
        <p:txBody>
          <a:bodyPr/>
          <a:lstStyle/>
          <a:p>
            <a:r>
              <a:rPr lang="it-IT" dirty="0"/>
              <a:t>The AI </a:t>
            </a:r>
            <a:r>
              <a:rPr lang="it-IT" dirty="0" err="1"/>
              <a:t>Act</a:t>
            </a:r>
            <a:r>
              <a:rPr lang="it-IT" dirty="0"/>
              <a:t> </a:t>
            </a:r>
            <a:r>
              <a:rPr lang="it-IT" dirty="0" err="1"/>
              <a:t>aims</a:t>
            </a:r>
            <a:r>
              <a:rPr lang="it-IT" dirty="0"/>
              <a:t> to </a:t>
            </a:r>
            <a:r>
              <a:rPr lang="it-IT" dirty="0" err="1"/>
              <a:t>provide</a:t>
            </a:r>
            <a:r>
              <a:rPr lang="it-IT" dirty="0"/>
              <a:t> AI </a:t>
            </a:r>
            <a:r>
              <a:rPr lang="it-IT" dirty="0" err="1"/>
              <a:t>developers</a:t>
            </a:r>
            <a:r>
              <a:rPr lang="it-IT" dirty="0"/>
              <a:t> and </a:t>
            </a:r>
            <a:r>
              <a:rPr lang="it-IT" dirty="0" err="1"/>
              <a:t>deployers</a:t>
            </a:r>
            <a:r>
              <a:rPr lang="it-IT" dirty="0"/>
              <a:t> with </a:t>
            </a:r>
            <a:r>
              <a:rPr lang="it-IT" dirty="0" err="1"/>
              <a:t>clear</a:t>
            </a:r>
            <a:r>
              <a:rPr lang="it-IT" dirty="0"/>
              <a:t> </a:t>
            </a:r>
            <a:r>
              <a:rPr lang="it-IT" dirty="0" err="1"/>
              <a:t>requirements</a:t>
            </a:r>
            <a:r>
              <a:rPr lang="it-IT" dirty="0"/>
              <a:t> and </a:t>
            </a:r>
            <a:r>
              <a:rPr lang="it-IT" dirty="0" err="1"/>
              <a:t>obligations</a:t>
            </a:r>
            <a:r>
              <a:rPr lang="it-IT" dirty="0"/>
              <a:t> </a:t>
            </a:r>
            <a:r>
              <a:rPr lang="it-IT" dirty="0" err="1"/>
              <a:t>regarding</a:t>
            </a:r>
            <a:r>
              <a:rPr lang="it-IT" dirty="0"/>
              <a:t> </a:t>
            </a:r>
            <a:r>
              <a:rPr lang="it-IT" dirty="0" err="1"/>
              <a:t>specific</a:t>
            </a:r>
            <a:r>
              <a:rPr lang="it-IT" dirty="0"/>
              <a:t> </a:t>
            </a:r>
            <a:r>
              <a:rPr lang="it-IT" dirty="0" err="1"/>
              <a:t>uses</a:t>
            </a:r>
            <a:r>
              <a:rPr lang="it-IT" dirty="0"/>
              <a:t> of AI. At the </a:t>
            </a:r>
            <a:r>
              <a:rPr lang="it-IT" dirty="0" err="1"/>
              <a:t>same</a:t>
            </a:r>
            <a:r>
              <a:rPr lang="it-IT" dirty="0"/>
              <a:t> time, the </a:t>
            </a:r>
            <a:r>
              <a:rPr lang="it-IT" dirty="0" err="1"/>
              <a:t>regulation</a:t>
            </a:r>
            <a:r>
              <a:rPr lang="it-IT" dirty="0"/>
              <a:t> </a:t>
            </a:r>
            <a:r>
              <a:rPr lang="it-IT" dirty="0" err="1"/>
              <a:t>seeks</a:t>
            </a:r>
            <a:r>
              <a:rPr lang="it-IT" dirty="0"/>
              <a:t> to reduce </a:t>
            </a:r>
            <a:r>
              <a:rPr lang="it-IT" dirty="0" err="1"/>
              <a:t>administrative</a:t>
            </a:r>
            <a:r>
              <a:rPr lang="it-IT" dirty="0"/>
              <a:t> and </a:t>
            </a:r>
            <a:r>
              <a:rPr lang="it-IT" dirty="0" err="1"/>
              <a:t>financial</a:t>
            </a:r>
            <a:r>
              <a:rPr lang="it-IT" dirty="0"/>
              <a:t> </a:t>
            </a:r>
            <a:r>
              <a:rPr lang="it-IT" dirty="0" err="1"/>
              <a:t>burdens</a:t>
            </a:r>
            <a:r>
              <a:rPr lang="it-IT" dirty="0"/>
              <a:t> for business, in </a:t>
            </a:r>
            <a:r>
              <a:rPr lang="it-IT" dirty="0" err="1"/>
              <a:t>particular</a:t>
            </a:r>
            <a:r>
              <a:rPr lang="it-IT" dirty="0"/>
              <a:t> small and medium-</a:t>
            </a:r>
            <a:r>
              <a:rPr lang="it-IT" dirty="0" err="1"/>
              <a:t>sized</a:t>
            </a:r>
            <a:r>
              <a:rPr lang="it-IT" dirty="0"/>
              <a:t> </a:t>
            </a:r>
            <a:r>
              <a:rPr lang="it-IT" dirty="0" err="1"/>
              <a:t>enterprises</a:t>
            </a:r>
            <a:r>
              <a:rPr lang="it-IT" dirty="0"/>
              <a:t> (</a:t>
            </a:r>
            <a:r>
              <a:rPr lang="it-IT" dirty="0" err="1"/>
              <a:t>SMEs</a:t>
            </a:r>
            <a:r>
              <a:rPr lang="it-IT" dirty="0"/>
              <a:t>).</a:t>
            </a:r>
          </a:p>
          <a:p>
            <a:r>
              <a:rPr lang="it-IT" dirty="0" err="1"/>
              <a:t>Most</a:t>
            </a:r>
            <a:r>
              <a:rPr lang="it-IT" dirty="0"/>
              <a:t> </a:t>
            </a:r>
            <a:r>
              <a:rPr lang="it-IT" dirty="0" err="1"/>
              <a:t>national</a:t>
            </a:r>
            <a:r>
              <a:rPr lang="it-IT" dirty="0"/>
              <a:t> </a:t>
            </a:r>
            <a:r>
              <a:rPr lang="it-IT" dirty="0" err="1"/>
              <a:t>strategies</a:t>
            </a:r>
            <a:r>
              <a:rPr lang="it-IT" dirty="0"/>
              <a:t> </a:t>
            </a:r>
            <a:r>
              <a:rPr lang="it-IT" dirty="0" err="1"/>
              <a:t>have</a:t>
            </a:r>
            <a:r>
              <a:rPr lang="it-IT" dirty="0"/>
              <a:t> </a:t>
            </a:r>
            <a:r>
              <a:rPr lang="it-IT" dirty="0" err="1"/>
              <a:t>similar</a:t>
            </a:r>
            <a:r>
              <a:rPr lang="it-IT" dirty="0"/>
              <a:t> </a:t>
            </a:r>
            <a:r>
              <a:rPr lang="it-IT" dirty="0" err="1"/>
              <a:t>aims</a:t>
            </a:r>
            <a:r>
              <a:rPr lang="it-IT" dirty="0"/>
              <a:t> and </a:t>
            </a:r>
            <a:r>
              <a:rPr lang="it-IT" dirty="0" err="1"/>
              <a:t>objectives</a:t>
            </a:r>
            <a:r>
              <a:rPr lang="it-IT" dirty="0"/>
              <a:t>: </a:t>
            </a:r>
            <a:r>
              <a:rPr lang="it-IT" dirty="0" err="1"/>
              <a:t>embracing</a:t>
            </a:r>
            <a:r>
              <a:rPr lang="it-IT" dirty="0"/>
              <a:t> AI to </a:t>
            </a:r>
            <a:r>
              <a:rPr lang="it-IT" dirty="0" err="1"/>
              <a:t>become</a:t>
            </a:r>
            <a:r>
              <a:rPr lang="it-IT" dirty="0"/>
              <a:t> a </a:t>
            </a:r>
            <a:r>
              <a:rPr lang="it-IT" dirty="0" err="1"/>
              <a:t>leading</a:t>
            </a:r>
            <a:r>
              <a:rPr lang="it-IT" dirty="0"/>
              <a:t> country in the </a:t>
            </a:r>
            <a:r>
              <a:rPr lang="it-IT" dirty="0" err="1"/>
              <a:t>field</a:t>
            </a:r>
            <a:r>
              <a:rPr lang="it-IT" dirty="0"/>
              <a:t>, </a:t>
            </a:r>
            <a:r>
              <a:rPr lang="it-IT" dirty="0" err="1"/>
              <a:t>supporting</a:t>
            </a:r>
            <a:r>
              <a:rPr lang="it-IT" dirty="0"/>
              <a:t> </a:t>
            </a:r>
            <a:r>
              <a:rPr lang="it-IT" dirty="0" err="1"/>
              <a:t>innovation</a:t>
            </a:r>
            <a:r>
              <a:rPr lang="it-IT" dirty="0"/>
              <a:t> and business, </a:t>
            </a:r>
          </a:p>
        </p:txBody>
      </p:sp>
      <p:sp>
        <p:nvSpPr>
          <p:cNvPr id="4" name="Segnaposto numero diapositiva 3">
            <a:extLst>
              <a:ext uri="{FF2B5EF4-FFF2-40B4-BE49-F238E27FC236}">
                <a16:creationId xmlns:a16="http://schemas.microsoft.com/office/drawing/2014/main" id="{F7DA1B0C-14D5-614D-9644-634F47F30F01}"/>
              </a:ext>
            </a:extLst>
          </p:cNvPr>
          <p:cNvSpPr>
            <a:spLocks noGrp="1"/>
          </p:cNvSpPr>
          <p:nvPr>
            <p:ph type="sldNum" sz="quarter" idx="12"/>
          </p:nvPr>
        </p:nvSpPr>
        <p:spPr/>
        <p:txBody>
          <a:bodyPr/>
          <a:lstStyle/>
          <a:p>
            <a:pPr>
              <a:defRPr/>
            </a:pPr>
            <a:fld id="{2D974768-2DA7-7944-88C1-C4ACD13F595F}" type="slidenum">
              <a:rPr lang="en-US" altLang="en-US" smtClean="0"/>
              <a:pPr>
                <a:defRPr/>
              </a:pPr>
              <a:t>15</a:t>
            </a:fld>
            <a:endParaRPr lang="en-US" altLang="en-US"/>
          </a:p>
        </p:txBody>
      </p:sp>
    </p:spTree>
    <p:extLst>
      <p:ext uri="{BB962C8B-B14F-4D97-AF65-F5344CB8AC3E}">
        <p14:creationId xmlns:p14="http://schemas.microsoft.com/office/powerpoint/2010/main" val="22742851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9B4B0-20A5-ED49-A69C-19728C1883B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6F3E071-2F8C-2E43-B1A9-BD00F6D31F6B}"/>
              </a:ext>
            </a:extLst>
          </p:cNvPr>
          <p:cNvSpPr>
            <a:spLocks noGrp="1"/>
          </p:cNvSpPr>
          <p:nvPr>
            <p:ph idx="1"/>
          </p:nvPr>
        </p:nvSpPr>
        <p:spPr/>
        <p:txBody>
          <a:bodyPr/>
          <a:lstStyle/>
          <a:p>
            <a:r>
              <a:rPr lang="it-IT" dirty="0" err="1"/>
              <a:t>promoting</a:t>
            </a:r>
            <a:r>
              <a:rPr lang="it-IT" dirty="0"/>
              <a:t> the use of AI in the public </a:t>
            </a:r>
            <a:r>
              <a:rPr lang="it-IT" dirty="0" err="1"/>
              <a:t>sector</a:t>
            </a:r>
            <a:r>
              <a:rPr lang="it-IT" dirty="0"/>
              <a:t>, </a:t>
            </a:r>
            <a:r>
              <a:rPr lang="it-IT" dirty="0" err="1"/>
              <a:t>establishing</a:t>
            </a:r>
            <a:r>
              <a:rPr lang="it-IT" dirty="0"/>
              <a:t> </a:t>
            </a:r>
            <a:r>
              <a:rPr lang="it-IT" dirty="0" err="1"/>
              <a:t>one</a:t>
            </a:r>
            <a:r>
              <a:rPr lang="it-IT" dirty="0"/>
              <a:t> or more </a:t>
            </a:r>
            <a:r>
              <a:rPr lang="it-IT" dirty="0" err="1"/>
              <a:t>national</a:t>
            </a:r>
            <a:r>
              <a:rPr lang="it-IT" dirty="0"/>
              <a:t> centers of </a:t>
            </a:r>
            <a:r>
              <a:rPr lang="it-IT" dirty="0" err="1"/>
              <a:t>excellence</a:t>
            </a:r>
            <a:r>
              <a:rPr lang="it-IT" dirty="0"/>
              <a:t> and </a:t>
            </a:r>
            <a:r>
              <a:rPr lang="it-IT" dirty="0" err="1"/>
              <a:t>developing</a:t>
            </a:r>
            <a:r>
              <a:rPr lang="it-IT" dirty="0"/>
              <a:t> </a:t>
            </a:r>
            <a:r>
              <a:rPr lang="it-IT" dirty="0" err="1"/>
              <a:t>strategies</a:t>
            </a:r>
            <a:r>
              <a:rPr lang="it-IT" dirty="0"/>
              <a:t> to </a:t>
            </a:r>
            <a:r>
              <a:rPr lang="it-IT" dirty="0" err="1"/>
              <a:t>promote</a:t>
            </a:r>
            <a:r>
              <a:rPr lang="it-IT" dirty="0"/>
              <a:t> the </a:t>
            </a:r>
            <a:r>
              <a:rPr lang="it-IT" dirty="0" err="1"/>
              <a:t>sharing</a:t>
            </a:r>
            <a:r>
              <a:rPr lang="it-IT" dirty="0"/>
              <a:t> and use of data more </a:t>
            </a:r>
            <a:r>
              <a:rPr lang="it-IT" dirty="0" err="1"/>
              <a:t>widely</a:t>
            </a:r>
            <a:r>
              <a:rPr lang="it-IT" dirty="0"/>
              <a:t> </a:t>
            </a:r>
            <a:r>
              <a:rPr lang="it-IT" dirty="0" err="1"/>
              <a:t>between</a:t>
            </a:r>
            <a:r>
              <a:rPr lang="it-IT" dirty="0"/>
              <a:t> the public and private </a:t>
            </a:r>
            <a:r>
              <a:rPr lang="it-IT" dirty="0" err="1"/>
              <a:t>sectors</a:t>
            </a:r>
            <a:r>
              <a:rPr lang="it-IT" dirty="0"/>
              <a:t>. </a:t>
            </a:r>
            <a:r>
              <a:rPr lang="it-IT" dirty="0" err="1"/>
              <a:t>They</a:t>
            </a:r>
            <a:r>
              <a:rPr lang="it-IT" dirty="0"/>
              <a:t> </a:t>
            </a:r>
            <a:r>
              <a:rPr lang="it-IT" dirty="0" err="1"/>
              <a:t>also</a:t>
            </a:r>
            <a:r>
              <a:rPr lang="it-IT" dirty="0"/>
              <a:t> focus on </a:t>
            </a:r>
            <a:r>
              <a:rPr lang="it-IT" dirty="0" err="1"/>
              <a:t>applications</a:t>
            </a:r>
            <a:r>
              <a:rPr lang="it-IT" dirty="0"/>
              <a:t> </a:t>
            </a:r>
            <a:r>
              <a:rPr lang="it-IT" dirty="0" err="1"/>
              <a:t>aimed</a:t>
            </a:r>
            <a:r>
              <a:rPr lang="it-IT" dirty="0"/>
              <a:t> </a:t>
            </a:r>
            <a:r>
              <a:rPr lang="it-IT" dirty="0" err="1"/>
              <a:t>at</a:t>
            </a:r>
            <a:r>
              <a:rPr lang="it-IT" dirty="0"/>
              <a:t> </a:t>
            </a:r>
            <a:r>
              <a:rPr lang="it-IT" dirty="0" err="1"/>
              <a:t>modernizing</a:t>
            </a:r>
            <a:r>
              <a:rPr lang="it-IT" dirty="0"/>
              <a:t> public </a:t>
            </a:r>
            <a:r>
              <a:rPr lang="it-IT" dirty="0" err="1"/>
              <a:t>administrations</a:t>
            </a:r>
            <a:r>
              <a:rPr lang="it-IT" dirty="0"/>
              <a:t>, </a:t>
            </a:r>
            <a:r>
              <a:rPr lang="it-IT" dirty="0" err="1"/>
              <a:t>as</a:t>
            </a:r>
            <a:r>
              <a:rPr lang="it-IT" dirty="0"/>
              <a:t> </a:t>
            </a:r>
            <a:r>
              <a:rPr lang="it-IT" dirty="0" err="1"/>
              <a:t>well</a:t>
            </a:r>
            <a:r>
              <a:rPr lang="it-IT" dirty="0"/>
              <a:t> </a:t>
            </a:r>
            <a:r>
              <a:rPr lang="it-IT" dirty="0" err="1"/>
              <a:t>as</a:t>
            </a:r>
            <a:r>
              <a:rPr lang="it-IT" dirty="0"/>
              <a:t> </a:t>
            </a:r>
            <a:r>
              <a:rPr lang="it-IT" dirty="0" err="1"/>
              <a:t>specific</a:t>
            </a:r>
            <a:r>
              <a:rPr lang="it-IT" dirty="0"/>
              <a:t> </a:t>
            </a:r>
            <a:r>
              <a:rPr lang="it-IT" dirty="0" err="1"/>
              <a:t>sectors</a:t>
            </a:r>
            <a:r>
              <a:rPr lang="it-IT" dirty="0"/>
              <a:t> </a:t>
            </a:r>
            <a:r>
              <a:rPr lang="it-IT" dirty="0" err="1"/>
              <a:t>as</a:t>
            </a:r>
            <a:r>
              <a:rPr lang="it-IT" dirty="0"/>
              <a:t> </a:t>
            </a:r>
            <a:r>
              <a:rPr lang="it-IT" dirty="0" err="1"/>
              <a:t>health</a:t>
            </a:r>
            <a:r>
              <a:rPr lang="it-IT" dirty="0"/>
              <a:t>.</a:t>
            </a:r>
          </a:p>
        </p:txBody>
      </p:sp>
      <p:sp>
        <p:nvSpPr>
          <p:cNvPr id="4" name="Segnaposto numero diapositiva 3">
            <a:extLst>
              <a:ext uri="{FF2B5EF4-FFF2-40B4-BE49-F238E27FC236}">
                <a16:creationId xmlns:a16="http://schemas.microsoft.com/office/drawing/2014/main" id="{B1FE7DD5-ECC6-8D4F-B7FF-C0D710109FF5}"/>
              </a:ext>
            </a:extLst>
          </p:cNvPr>
          <p:cNvSpPr>
            <a:spLocks noGrp="1"/>
          </p:cNvSpPr>
          <p:nvPr>
            <p:ph type="sldNum" sz="quarter" idx="12"/>
          </p:nvPr>
        </p:nvSpPr>
        <p:spPr/>
        <p:txBody>
          <a:bodyPr/>
          <a:lstStyle/>
          <a:p>
            <a:pPr>
              <a:defRPr/>
            </a:pPr>
            <a:fld id="{2D974768-2DA7-7944-88C1-C4ACD13F595F}" type="slidenum">
              <a:rPr lang="en-US" altLang="en-US" smtClean="0"/>
              <a:pPr>
                <a:defRPr/>
              </a:pPr>
              <a:t>16</a:t>
            </a:fld>
            <a:endParaRPr lang="en-US" altLang="en-US"/>
          </a:p>
        </p:txBody>
      </p:sp>
    </p:spTree>
    <p:extLst>
      <p:ext uri="{BB962C8B-B14F-4D97-AF65-F5344CB8AC3E}">
        <p14:creationId xmlns:p14="http://schemas.microsoft.com/office/powerpoint/2010/main" val="321418446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B637C3-5054-2044-BBB6-B2739DA2EF3F}"/>
              </a:ext>
            </a:extLst>
          </p:cNvPr>
          <p:cNvSpPr>
            <a:spLocks noGrp="1"/>
          </p:cNvSpPr>
          <p:nvPr>
            <p:ph type="title"/>
          </p:nvPr>
        </p:nvSpPr>
        <p:spPr/>
        <p:txBody>
          <a:bodyPr/>
          <a:lstStyle/>
          <a:p>
            <a:r>
              <a:rPr lang="it-IT" dirty="0" err="1"/>
              <a:t>Why</a:t>
            </a:r>
            <a:r>
              <a:rPr lang="it-IT" dirty="0"/>
              <a:t> do </a:t>
            </a:r>
            <a:r>
              <a:rPr lang="it-IT" dirty="0" err="1"/>
              <a:t>we</a:t>
            </a:r>
            <a:r>
              <a:rPr lang="it-IT" dirty="0"/>
              <a:t> </a:t>
            </a:r>
            <a:r>
              <a:rPr lang="it-IT" dirty="0" err="1"/>
              <a:t>need</a:t>
            </a:r>
            <a:r>
              <a:rPr lang="it-IT" dirty="0"/>
              <a:t> </a:t>
            </a:r>
            <a:r>
              <a:rPr lang="it-IT" dirty="0" err="1"/>
              <a:t>regulation</a:t>
            </a:r>
            <a:r>
              <a:rPr lang="it-IT" dirty="0"/>
              <a:t>?</a:t>
            </a:r>
          </a:p>
        </p:txBody>
      </p:sp>
      <p:sp>
        <p:nvSpPr>
          <p:cNvPr id="3" name="Segnaposto contenuto 2">
            <a:extLst>
              <a:ext uri="{FF2B5EF4-FFF2-40B4-BE49-F238E27FC236}">
                <a16:creationId xmlns:a16="http://schemas.microsoft.com/office/drawing/2014/main" id="{EC4DEEB7-0911-EF4A-8D44-BE31200D4830}"/>
              </a:ext>
            </a:extLst>
          </p:cNvPr>
          <p:cNvSpPr>
            <a:spLocks noGrp="1"/>
          </p:cNvSpPr>
          <p:nvPr>
            <p:ph idx="1"/>
          </p:nvPr>
        </p:nvSpPr>
        <p:spPr/>
        <p:txBody>
          <a:bodyPr/>
          <a:lstStyle/>
          <a:p>
            <a:r>
              <a:rPr lang="it-IT" dirty="0" err="1"/>
              <a:t>it</a:t>
            </a:r>
            <a:r>
              <a:rPr lang="it-IT" dirty="0"/>
              <a:t> </a:t>
            </a:r>
            <a:r>
              <a:rPr lang="it-IT" dirty="0" err="1"/>
              <a:t>is</a:t>
            </a:r>
            <a:r>
              <a:rPr lang="it-IT" dirty="0"/>
              <a:t> </a:t>
            </a:r>
            <a:r>
              <a:rPr lang="it-IT" dirty="0" err="1"/>
              <a:t>often</a:t>
            </a:r>
            <a:r>
              <a:rPr lang="it-IT" dirty="0"/>
              <a:t> </a:t>
            </a:r>
            <a:r>
              <a:rPr lang="it-IT" dirty="0" err="1"/>
              <a:t>not</a:t>
            </a:r>
            <a:r>
              <a:rPr lang="it-IT" dirty="0"/>
              <a:t> </a:t>
            </a:r>
            <a:r>
              <a:rPr lang="it-IT" dirty="0" err="1"/>
              <a:t>possible</a:t>
            </a:r>
            <a:r>
              <a:rPr lang="it-IT" dirty="0"/>
              <a:t> to </a:t>
            </a:r>
            <a:r>
              <a:rPr lang="it-IT" dirty="0" err="1"/>
              <a:t>find</a:t>
            </a:r>
            <a:r>
              <a:rPr lang="it-IT" dirty="0"/>
              <a:t> out </a:t>
            </a:r>
            <a:r>
              <a:rPr lang="it-IT" dirty="0" err="1"/>
              <a:t>why</a:t>
            </a:r>
            <a:r>
              <a:rPr lang="it-IT" dirty="0"/>
              <a:t> an AI </a:t>
            </a:r>
            <a:r>
              <a:rPr lang="it-IT" dirty="0" err="1"/>
              <a:t>system</a:t>
            </a:r>
            <a:r>
              <a:rPr lang="it-IT" dirty="0"/>
              <a:t> </a:t>
            </a:r>
            <a:r>
              <a:rPr lang="it-IT" dirty="0" err="1"/>
              <a:t>has</a:t>
            </a:r>
            <a:r>
              <a:rPr lang="it-IT" dirty="0"/>
              <a:t> made a </a:t>
            </a:r>
            <a:r>
              <a:rPr lang="it-IT" dirty="0" err="1"/>
              <a:t>decision</a:t>
            </a:r>
            <a:r>
              <a:rPr lang="it-IT" dirty="0"/>
              <a:t> or </a:t>
            </a:r>
            <a:r>
              <a:rPr lang="it-IT" dirty="0" err="1"/>
              <a:t>prediction</a:t>
            </a:r>
            <a:r>
              <a:rPr lang="it-IT" dirty="0"/>
              <a:t> and </a:t>
            </a:r>
            <a:r>
              <a:rPr lang="it-IT" dirty="0" err="1"/>
              <a:t>taken</a:t>
            </a:r>
            <a:r>
              <a:rPr lang="it-IT" dirty="0"/>
              <a:t> a </a:t>
            </a:r>
            <a:r>
              <a:rPr lang="it-IT" dirty="0" err="1"/>
              <a:t>particular</a:t>
            </a:r>
            <a:r>
              <a:rPr lang="it-IT" dirty="0"/>
              <a:t> </a:t>
            </a:r>
            <a:r>
              <a:rPr lang="it-IT" dirty="0" err="1"/>
              <a:t>action</a:t>
            </a:r>
            <a:r>
              <a:rPr lang="it-IT" dirty="0"/>
              <a:t>. So, </a:t>
            </a:r>
            <a:r>
              <a:rPr lang="it-IT" dirty="0" err="1"/>
              <a:t>it</a:t>
            </a:r>
            <a:r>
              <a:rPr lang="it-IT" dirty="0"/>
              <a:t> </a:t>
            </a:r>
            <a:r>
              <a:rPr lang="it-IT" dirty="0" err="1"/>
              <a:t>may</a:t>
            </a:r>
            <a:r>
              <a:rPr lang="it-IT" dirty="0"/>
              <a:t> </a:t>
            </a:r>
            <a:r>
              <a:rPr lang="it-IT" dirty="0" err="1"/>
              <a:t>become</a:t>
            </a:r>
            <a:r>
              <a:rPr lang="it-IT" dirty="0"/>
              <a:t> </a:t>
            </a:r>
            <a:r>
              <a:rPr lang="it-IT" dirty="0" err="1"/>
              <a:t>difficult</a:t>
            </a:r>
            <a:r>
              <a:rPr lang="it-IT" dirty="0"/>
              <a:t> to </a:t>
            </a:r>
            <a:r>
              <a:rPr lang="it-IT" dirty="0" err="1"/>
              <a:t>assess</a:t>
            </a:r>
            <a:r>
              <a:rPr lang="it-IT" dirty="0"/>
              <a:t> </a:t>
            </a:r>
            <a:r>
              <a:rPr lang="it-IT" dirty="0" err="1"/>
              <a:t>whether</a:t>
            </a:r>
            <a:r>
              <a:rPr lang="it-IT" dirty="0"/>
              <a:t> </a:t>
            </a:r>
            <a:r>
              <a:rPr lang="it-IT" dirty="0" err="1"/>
              <a:t>someone</a:t>
            </a:r>
            <a:r>
              <a:rPr lang="it-IT" dirty="0"/>
              <a:t> </a:t>
            </a:r>
            <a:r>
              <a:rPr lang="it-IT" dirty="0" err="1"/>
              <a:t>has</a:t>
            </a:r>
            <a:r>
              <a:rPr lang="it-IT" dirty="0"/>
              <a:t> </a:t>
            </a:r>
            <a:r>
              <a:rPr lang="it-IT" dirty="0" err="1"/>
              <a:t>been</a:t>
            </a:r>
            <a:r>
              <a:rPr lang="it-IT" dirty="0"/>
              <a:t> </a:t>
            </a:r>
            <a:r>
              <a:rPr lang="it-IT" dirty="0" err="1"/>
              <a:t>unfairly</a:t>
            </a:r>
            <a:r>
              <a:rPr lang="it-IT" dirty="0"/>
              <a:t> </a:t>
            </a:r>
            <a:r>
              <a:rPr lang="it-IT" dirty="0" err="1"/>
              <a:t>disadvantaged</a:t>
            </a:r>
            <a:r>
              <a:rPr lang="it-IT" dirty="0"/>
              <a:t>, </a:t>
            </a:r>
            <a:r>
              <a:rPr lang="it-IT" dirty="0" err="1"/>
              <a:t>such</a:t>
            </a:r>
            <a:r>
              <a:rPr lang="it-IT" dirty="0"/>
              <a:t> </a:t>
            </a:r>
            <a:r>
              <a:rPr lang="it-IT" dirty="0" err="1"/>
              <a:t>as</a:t>
            </a:r>
            <a:r>
              <a:rPr lang="it-IT" dirty="0"/>
              <a:t> in a </a:t>
            </a:r>
            <a:r>
              <a:rPr lang="it-IT" dirty="0" err="1"/>
              <a:t>hiring</a:t>
            </a:r>
            <a:r>
              <a:rPr lang="it-IT" dirty="0"/>
              <a:t> </a:t>
            </a:r>
            <a:r>
              <a:rPr lang="it-IT" dirty="0" err="1"/>
              <a:t>decision</a:t>
            </a:r>
            <a:r>
              <a:rPr lang="it-IT" dirty="0"/>
              <a:t> or in an </a:t>
            </a:r>
            <a:r>
              <a:rPr lang="it-IT" dirty="0" err="1"/>
              <a:t>application</a:t>
            </a:r>
            <a:r>
              <a:rPr lang="it-IT" dirty="0"/>
              <a:t> for a public benefit </a:t>
            </a:r>
            <a:r>
              <a:rPr lang="it-IT" dirty="0" err="1"/>
              <a:t>scheme</a:t>
            </a:r>
            <a:endParaRPr lang="it-IT" dirty="0"/>
          </a:p>
        </p:txBody>
      </p:sp>
      <p:sp>
        <p:nvSpPr>
          <p:cNvPr id="4" name="Segnaposto numero diapositiva 3">
            <a:extLst>
              <a:ext uri="{FF2B5EF4-FFF2-40B4-BE49-F238E27FC236}">
                <a16:creationId xmlns:a16="http://schemas.microsoft.com/office/drawing/2014/main" id="{CA4E2FAE-1FD3-7F47-B2AC-B825500516D0}"/>
              </a:ext>
            </a:extLst>
          </p:cNvPr>
          <p:cNvSpPr>
            <a:spLocks noGrp="1"/>
          </p:cNvSpPr>
          <p:nvPr>
            <p:ph type="sldNum" sz="quarter" idx="12"/>
          </p:nvPr>
        </p:nvSpPr>
        <p:spPr/>
        <p:txBody>
          <a:bodyPr/>
          <a:lstStyle/>
          <a:p>
            <a:pPr>
              <a:defRPr/>
            </a:pPr>
            <a:fld id="{2D974768-2DA7-7944-88C1-C4ACD13F595F}" type="slidenum">
              <a:rPr lang="en-US" altLang="en-US" smtClean="0"/>
              <a:pPr>
                <a:defRPr/>
              </a:pPr>
              <a:t>17</a:t>
            </a:fld>
            <a:endParaRPr lang="en-US" altLang="en-US"/>
          </a:p>
        </p:txBody>
      </p:sp>
    </p:spTree>
    <p:extLst>
      <p:ext uri="{BB962C8B-B14F-4D97-AF65-F5344CB8AC3E}">
        <p14:creationId xmlns:p14="http://schemas.microsoft.com/office/powerpoint/2010/main" val="183701258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675A3D-F6B2-EA4A-8151-C7657DEACB5C}"/>
              </a:ext>
            </a:extLst>
          </p:cNvPr>
          <p:cNvSpPr>
            <a:spLocks noGrp="1"/>
          </p:cNvSpPr>
          <p:nvPr>
            <p:ph type="title"/>
          </p:nvPr>
        </p:nvSpPr>
        <p:spPr/>
        <p:txBody>
          <a:bodyPr/>
          <a:lstStyle/>
          <a:p>
            <a:r>
              <a:rPr lang="it-IT" dirty="0"/>
              <a:t>The </a:t>
            </a:r>
            <a:r>
              <a:rPr lang="it-IT" dirty="0" err="1"/>
              <a:t>proposed</a:t>
            </a:r>
            <a:r>
              <a:rPr lang="it-IT" dirty="0"/>
              <a:t> </a:t>
            </a:r>
            <a:r>
              <a:rPr lang="it-IT" dirty="0" err="1"/>
              <a:t>rules</a:t>
            </a:r>
            <a:r>
              <a:rPr lang="it-IT" dirty="0"/>
              <a:t> </a:t>
            </a:r>
            <a:r>
              <a:rPr lang="it-IT" dirty="0" err="1"/>
              <a:t>will</a:t>
            </a:r>
            <a:r>
              <a:rPr lang="it-IT" dirty="0"/>
              <a:t>:</a:t>
            </a:r>
          </a:p>
        </p:txBody>
      </p:sp>
      <p:sp>
        <p:nvSpPr>
          <p:cNvPr id="3" name="Segnaposto contenuto 2">
            <a:extLst>
              <a:ext uri="{FF2B5EF4-FFF2-40B4-BE49-F238E27FC236}">
                <a16:creationId xmlns:a16="http://schemas.microsoft.com/office/drawing/2014/main" id="{D8ADF20F-6845-7348-B1F4-BE91D19D49AE}"/>
              </a:ext>
            </a:extLst>
          </p:cNvPr>
          <p:cNvSpPr>
            <a:spLocks noGrp="1"/>
          </p:cNvSpPr>
          <p:nvPr>
            <p:ph idx="1"/>
          </p:nvPr>
        </p:nvSpPr>
        <p:spPr/>
        <p:txBody>
          <a:bodyPr/>
          <a:lstStyle/>
          <a:p>
            <a:pPr>
              <a:buFont typeface="Arial" panose="020B0604020202020204" pitchFamily="34" charset="0"/>
              <a:buChar char="•"/>
            </a:pPr>
            <a:r>
              <a:rPr lang="it-IT" dirty="0" err="1"/>
              <a:t>address</a:t>
            </a:r>
            <a:r>
              <a:rPr lang="it-IT" dirty="0"/>
              <a:t> </a:t>
            </a:r>
            <a:r>
              <a:rPr lang="it-IT" dirty="0" err="1"/>
              <a:t>risks</a:t>
            </a:r>
            <a:r>
              <a:rPr lang="it-IT" dirty="0"/>
              <a:t> </a:t>
            </a:r>
            <a:r>
              <a:rPr lang="it-IT" dirty="0" err="1"/>
              <a:t>specifically</a:t>
            </a:r>
            <a:r>
              <a:rPr lang="it-IT" dirty="0"/>
              <a:t> </a:t>
            </a:r>
            <a:r>
              <a:rPr lang="it-IT" dirty="0" err="1"/>
              <a:t>created</a:t>
            </a:r>
            <a:r>
              <a:rPr lang="it-IT" dirty="0"/>
              <a:t> by AI </a:t>
            </a:r>
            <a:r>
              <a:rPr lang="it-IT" dirty="0" err="1"/>
              <a:t>applications</a:t>
            </a:r>
            <a:r>
              <a:rPr lang="it-IT" dirty="0"/>
              <a:t>;</a:t>
            </a:r>
          </a:p>
          <a:p>
            <a:pPr>
              <a:buFont typeface="Arial" panose="020B0604020202020204" pitchFamily="34" charset="0"/>
              <a:buChar char="•"/>
            </a:pPr>
            <a:r>
              <a:rPr lang="it-IT" dirty="0" err="1"/>
              <a:t>prohibit</a:t>
            </a:r>
            <a:r>
              <a:rPr lang="it-IT" dirty="0"/>
              <a:t> AI </a:t>
            </a:r>
            <a:r>
              <a:rPr lang="it-IT" dirty="0" err="1"/>
              <a:t>practices</a:t>
            </a:r>
            <a:r>
              <a:rPr lang="it-IT" dirty="0"/>
              <a:t> </a:t>
            </a:r>
            <a:r>
              <a:rPr lang="it-IT" dirty="0" err="1"/>
              <a:t>that</a:t>
            </a:r>
            <a:r>
              <a:rPr lang="it-IT" dirty="0"/>
              <a:t> pose </a:t>
            </a:r>
            <a:r>
              <a:rPr lang="it-IT" dirty="0" err="1"/>
              <a:t>unacceptable</a:t>
            </a:r>
            <a:r>
              <a:rPr lang="it-IT" dirty="0"/>
              <a:t> </a:t>
            </a:r>
            <a:r>
              <a:rPr lang="it-IT" dirty="0" err="1"/>
              <a:t>risks</a:t>
            </a:r>
            <a:r>
              <a:rPr lang="it-IT" dirty="0"/>
              <a:t>;</a:t>
            </a:r>
          </a:p>
          <a:p>
            <a:pPr>
              <a:buFont typeface="Arial" panose="020B0604020202020204" pitchFamily="34" charset="0"/>
              <a:buChar char="•"/>
            </a:pPr>
            <a:r>
              <a:rPr lang="it-IT" dirty="0" err="1"/>
              <a:t>determine</a:t>
            </a:r>
            <a:r>
              <a:rPr lang="it-IT" dirty="0"/>
              <a:t> a list of high-</a:t>
            </a:r>
            <a:r>
              <a:rPr lang="it-IT" dirty="0" err="1"/>
              <a:t>risk</a:t>
            </a:r>
            <a:r>
              <a:rPr lang="it-IT" dirty="0"/>
              <a:t> </a:t>
            </a:r>
            <a:r>
              <a:rPr lang="it-IT" dirty="0" err="1"/>
              <a:t>applications</a:t>
            </a:r>
            <a:r>
              <a:rPr lang="it-IT" dirty="0"/>
              <a:t>;</a:t>
            </a:r>
          </a:p>
          <a:p>
            <a:pPr>
              <a:buFont typeface="Arial" panose="020B0604020202020204" pitchFamily="34" charset="0"/>
              <a:buChar char="•"/>
            </a:pPr>
            <a:r>
              <a:rPr lang="it-IT" dirty="0"/>
              <a:t>set </a:t>
            </a:r>
            <a:r>
              <a:rPr lang="it-IT" dirty="0" err="1"/>
              <a:t>clear</a:t>
            </a:r>
            <a:r>
              <a:rPr lang="it-IT" dirty="0"/>
              <a:t> </a:t>
            </a:r>
            <a:r>
              <a:rPr lang="it-IT" dirty="0" err="1"/>
              <a:t>requirements</a:t>
            </a:r>
            <a:r>
              <a:rPr lang="it-IT" dirty="0"/>
              <a:t> for AI </a:t>
            </a:r>
            <a:r>
              <a:rPr lang="it-IT" dirty="0" err="1"/>
              <a:t>systems</a:t>
            </a:r>
            <a:r>
              <a:rPr lang="it-IT" dirty="0"/>
              <a:t> for high-</a:t>
            </a:r>
            <a:r>
              <a:rPr lang="it-IT" dirty="0" err="1"/>
              <a:t>risk</a:t>
            </a:r>
            <a:r>
              <a:rPr lang="it-IT" dirty="0"/>
              <a:t> </a:t>
            </a:r>
            <a:r>
              <a:rPr lang="it-IT" dirty="0" err="1"/>
              <a:t>applications</a:t>
            </a:r>
            <a:r>
              <a:rPr lang="it-IT" dirty="0"/>
              <a:t>;</a:t>
            </a:r>
          </a:p>
          <a:p>
            <a:pPr>
              <a:buFont typeface="Arial" panose="020B0604020202020204" pitchFamily="34" charset="0"/>
              <a:buChar char="•"/>
            </a:pPr>
            <a:r>
              <a:rPr lang="it-IT" dirty="0" err="1"/>
              <a:t>define</a:t>
            </a:r>
            <a:r>
              <a:rPr lang="it-IT" dirty="0"/>
              <a:t> </a:t>
            </a:r>
            <a:r>
              <a:rPr lang="it-IT" dirty="0" err="1"/>
              <a:t>specific</a:t>
            </a:r>
            <a:r>
              <a:rPr lang="it-IT" dirty="0"/>
              <a:t> </a:t>
            </a:r>
            <a:r>
              <a:rPr lang="it-IT" dirty="0" err="1"/>
              <a:t>obligations</a:t>
            </a:r>
            <a:r>
              <a:rPr lang="it-IT" dirty="0"/>
              <a:t> </a:t>
            </a:r>
            <a:r>
              <a:rPr lang="it-IT" dirty="0" err="1"/>
              <a:t>deployers</a:t>
            </a:r>
            <a:r>
              <a:rPr lang="it-IT" dirty="0"/>
              <a:t> and providers of high-</a:t>
            </a:r>
            <a:r>
              <a:rPr lang="it-IT" dirty="0" err="1"/>
              <a:t>risk</a:t>
            </a:r>
            <a:r>
              <a:rPr lang="it-IT" dirty="0"/>
              <a:t> AI </a:t>
            </a:r>
            <a:r>
              <a:rPr lang="it-IT" dirty="0" err="1"/>
              <a:t>applications</a:t>
            </a:r>
            <a:r>
              <a:rPr lang="it-IT" dirty="0"/>
              <a:t>;</a:t>
            </a:r>
          </a:p>
          <a:p>
            <a:endParaRPr lang="it-IT" dirty="0"/>
          </a:p>
        </p:txBody>
      </p:sp>
      <p:sp>
        <p:nvSpPr>
          <p:cNvPr id="4" name="Segnaposto numero diapositiva 3">
            <a:extLst>
              <a:ext uri="{FF2B5EF4-FFF2-40B4-BE49-F238E27FC236}">
                <a16:creationId xmlns:a16="http://schemas.microsoft.com/office/drawing/2014/main" id="{826BD0F9-FFCE-F643-AA5D-0A240DA91722}"/>
              </a:ext>
            </a:extLst>
          </p:cNvPr>
          <p:cNvSpPr>
            <a:spLocks noGrp="1"/>
          </p:cNvSpPr>
          <p:nvPr>
            <p:ph type="sldNum" sz="quarter" idx="12"/>
          </p:nvPr>
        </p:nvSpPr>
        <p:spPr/>
        <p:txBody>
          <a:bodyPr/>
          <a:lstStyle/>
          <a:p>
            <a:pPr>
              <a:defRPr/>
            </a:pPr>
            <a:fld id="{2D974768-2DA7-7944-88C1-C4ACD13F595F}" type="slidenum">
              <a:rPr lang="en-US" altLang="en-US" smtClean="0"/>
              <a:pPr>
                <a:defRPr/>
              </a:pPr>
              <a:t>18</a:t>
            </a:fld>
            <a:endParaRPr lang="en-US" altLang="en-US"/>
          </a:p>
        </p:txBody>
      </p:sp>
    </p:spTree>
    <p:extLst>
      <p:ext uri="{BB962C8B-B14F-4D97-AF65-F5344CB8AC3E}">
        <p14:creationId xmlns:p14="http://schemas.microsoft.com/office/powerpoint/2010/main" val="197590421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75B4BE-8682-444E-9BF6-BD0F99AAAFD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E3E1236-998B-F84E-8422-9F0AEFBA70D2}"/>
              </a:ext>
            </a:extLst>
          </p:cNvPr>
          <p:cNvSpPr>
            <a:spLocks noGrp="1"/>
          </p:cNvSpPr>
          <p:nvPr>
            <p:ph idx="1"/>
          </p:nvPr>
        </p:nvSpPr>
        <p:spPr/>
        <p:txBody>
          <a:bodyPr/>
          <a:lstStyle/>
          <a:p>
            <a:r>
              <a:rPr lang="it-IT" dirty="0" err="1"/>
              <a:t>require</a:t>
            </a:r>
            <a:r>
              <a:rPr lang="it-IT" dirty="0"/>
              <a:t> a </a:t>
            </a:r>
            <a:r>
              <a:rPr lang="it-IT" dirty="0" err="1"/>
              <a:t>conformity</a:t>
            </a:r>
            <a:r>
              <a:rPr lang="it-IT" dirty="0"/>
              <a:t> </a:t>
            </a:r>
            <a:r>
              <a:rPr lang="it-IT" dirty="0" err="1"/>
              <a:t>assessment</a:t>
            </a:r>
            <a:r>
              <a:rPr lang="it-IT" dirty="0"/>
              <a:t> </a:t>
            </a:r>
            <a:r>
              <a:rPr lang="it-IT" dirty="0" err="1"/>
              <a:t>before</a:t>
            </a:r>
            <a:r>
              <a:rPr lang="it-IT" dirty="0"/>
              <a:t> a </a:t>
            </a:r>
            <a:r>
              <a:rPr lang="it-IT" dirty="0" err="1"/>
              <a:t>given</a:t>
            </a:r>
            <a:r>
              <a:rPr lang="it-IT" dirty="0"/>
              <a:t> AI </a:t>
            </a:r>
            <a:r>
              <a:rPr lang="it-IT" dirty="0" err="1"/>
              <a:t>system</a:t>
            </a:r>
            <a:r>
              <a:rPr lang="it-IT" dirty="0"/>
              <a:t> </a:t>
            </a:r>
            <a:r>
              <a:rPr lang="it-IT" dirty="0" err="1"/>
              <a:t>is</a:t>
            </a:r>
            <a:r>
              <a:rPr lang="it-IT" dirty="0"/>
              <a:t> put </a:t>
            </a:r>
            <a:r>
              <a:rPr lang="it-IT" dirty="0" err="1"/>
              <a:t>into</a:t>
            </a:r>
            <a:r>
              <a:rPr lang="it-IT" dirty="0"/>
              <a:t> service or </a:t>
            </a:r>
            <a:r>
              <a:rPr lang="it-IT" dirty="0" err="1"/>
              <a:t>placed</a:t>
            </a:r>
            <a:r>
              <a:rPr lang="it-IT" dirty="0"/>
              <a:t> on the market; put </a:t>
            </a:r>
            <a:r>
              <a:rPr lang="it-IT" dirty="0" err="1"/>
              <a:t>enforcement</a:t>
            </a:r>
            <a:r>
              <a:rPr lang="it-IT" dirty="0"/>
              <a:t> in </a:t>
            </a:r>
            <a:r>
              <a:rPr lang="it-IT" dirty="0" err="1"/>
              <a:t>place</a:t>
            </a:r>
            <a:r>
              <a:rPr lang="it-IT" dirty="0"/>
              <a:t> </a:t>
            </a:r>
            <a:r>
              <a:rPr lang="it-IT" dirty="0" err="1"/>
              <a:t>after</a:t>
            </a:r>
            <a:r>
              <a:rPr lang="it-IT" dirty="0"/>
              <a:t> a </a:t>
            </a:r>
            <a:r>
              <a:rPr lang="it-IT" dirty="0" err="1"/>
              <a:t>given</a:t>
            </a:r>
            <a:r>
              <a:rPr lang="it-IT" dirty="0"/>
              <a:t> AI </a:t>
            </a:r>
            <a:r>
              <a:rPr lang="it-IT" dirty="0" err="1"/>
              <a:t>system</a:t>
            </a:r>
            <a:r>
              <a:rPr lang="it-IT" dirty="0"/>
              <a:t> </a:t>
            </a:r>
            <a:r>
              <a:rPr lang="it-IT" dirty="0" err="1"/>
              <a:t>is</a:t>
            </a:r>
            <a:r>
              <a:rPr lang="it-IT" dirty="0"/>
              <a:t> </a:t>
            </a:r>
            <a:r>
              <a:rPr lang="it-IT" dirty="0" err="1"/>
              <a:t>placed</a:t>
            </a:r>
            <a:r>
              <a:rPr lang="it-IT" dirty="0"/>
              <a:t> </a:t>
            </a:r>
            <a:r>
              <a:rPr lang="it-IT" dirty="0" err="1"/>
              <a:t>into</a:t>
            </a:r>
            <a:r>
              <a:rPr lang="it-IT" dirty="0"/>
              <a:t> the market; </a:t>
            </a:r>
            <a:r>
              <a:rPr lang="it-IT" dirty="0" err="1"/>
              <a:t>establish</a:t>
            </a:r>
            <a:r>
              <a:rPr lang="it-IT" dirty="0"/>
              <a:t> a </a:t>
            </a:r>
            <a:r>
              <a:rPr lang="it-IT" dirty="0" err="1"/>
              <a:t>governance</a:t>
            </a:r>
            <a:r>
              <a:rPr lang="it-IT" dirty="0"/>
              <a:t> </a:t>
            </a:r>
            <a:r>
              <a:rPr lang="it-IT" dirty="0" err="1"/>
              <a:t>structure</a:t>
            </a:r>
            <a:r>
              <a:rPr lang="it-IT" dirty="0"/>
              <a:t> </a:t>
            </a:r>
            <a:r>
              <a:rPr lang="it-IT" dirty="0" err="1"/>
              <a:t>at</a:t>
            </a:r>
            <a:r>
              <a:rPr lang="it-IT" dirty="0"/>
              <a:t> </a:t>
            </a:r>
            <a:r>
              <a:rPr lang="it-IT" dirty="0">
                <a:hlinkClick r:id="rId2"/>
              </a:rPr>
              <a:t>European</a:t>
            </a:r>
            <a:r>
              <a:rPr lang="it-IT" dirty="0"/>
              <a:t> and </a:t>
            </a:r>
            <a:r>
              <a:rPr lang="it-IT" dirty="0" err="1"/>
              <a:t>national</a:t>
            </a:r>
            <a:r>
              <a:rPr lang="it-IT" dirty="0"/>
              <a:t> </a:t>
            </a:r>
            <a:r>
              <a:rPr lang="it-IT" dirty="0" err="1"/>
              <a:t>level</a:t>
            </a:r>
            <a:r>
              <a:rPr lang="it-IT" dirty="0"/>
              <a:t>.</a:t>
            </a:r>
          </a:p>
        </p:txBody>
      </p:sp>
      <p:sp>
        <p:nvSpPr>
          <p:cNvPr id="4" name="Segnaposto numero diapositiva 3">
            <a:extLst>
              <a:ext uri="{FF2B5EF4-FFF2-40B4-BE49-F238E27FC236}">
                <a16:creationId xmlns:a16="http://schemas.microsoft.com/office/drawing/2014/main" id="{EEDC7121-FB57-054C-8C9A-FE0DDA8F4AF6}"/>
              </a:ext>
            </a:extLst>
          </p:cNvPr>
          <p:cNvSpPr>
            <a:spLocks noGrp="1"/>
          </p:cNvSpPr>
          <p:nvPr>
            <p:ph type="sldNum" sz="quarter" idx="12"/>
          </p:nvPr>
        </p:nvSpPr>
        <p:spPr/>
        <p:txBody>
          <a:bodyPr/>
          <a:lstStyle/>
          <a:p>
            <a:pPr>
              <a:defRPr/>
            </a:pPr>
            <a:fld id="{2D974768-2DA7-7944-88C1-C4ACD13F595F}" type="slidenum">
              <a:rPr lang="en-US" altLang="en-US" smtClean="0"/>
              <a:pPr>
                <a:defRPr/>
              </a:pPr>
              <a:t>19</a:t>
            </a:fld>
            <a:endParaRPr lang="en-US" altLang="en-US"/>
          </a:p>
        </p:txBody>
      </p:sp>
    </p:spTree>
    <p:extLst>
      <p:ext uri="{BB962C8B-B14F-4D97-AF65-F5344CB8AC3E}">
        <p14:creationId xmlns:p14="http://schemas.microsoft.com/office/powerpoint/2010/main" val="288311064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D62021C-D2AF-3441-B331-DAAFED38E6A8}"/>
              </a:ext>
            </a:extLst>
          </p:cNvPr>
          <p:cNvSpPr>
            <a:spLocks noGrp="1"/>
          </p:cNvSpPr>
          <p:nvPr>
            <p:ph idx="1"/>
          </p:nvPr>
        </p:nvSpPr>
        <p:spPr>
          <a:xfrm>
            <a:off x="898634" y="378372"/>
            <a:ext cx="10378966" cy="5717628"/>
          </a:xfrm>
        </p:spPr>
        <p:txBody>
          <a:bodyPr/>
          <a:lstStyle/>
          <a:p>
            <a:r>
              <a:rPr lang="it-IT" dirty="0" err="1">
                <a:effectLst/>
                <a:latin typeface="Helvetica" pitchFamily="2" charset="0"/>
              </a:rPr>
              <a:t>As</a:t>
            </a:r>
            <a:r>
              <a:rPr lang="it-IT" dirty="0">
                <a:effectLst/>
                <a:latin typeface="Helvetica" pitchFamily="2" charset="0"/>
              </a:rPr>
              <a:t> a </a:t>
            </a:r>
            <a:r>
              <a:rPr lang="it-IT" dirty="0" err="1">
                <a:effectLst/>
                <a:latin typeface="Helvetica" pitchFamily="2" charset="0"/>
              </a:rPr>
              <a:t>result</a:t>
            </a:r>
            <a:r>
              <a:rPr lang="it-IT" dirty="0">
                <a:effectLst/>
                <a:latin typeface="Helvetica" pitchFamily="2" charset="0"/>
              </a:rPr>
              <a:t>, large </a:t>
            </a:r>
            <a:r>
              <a:rPr lang="it-IT" dirty="0" err="1">
                <a:effectLst/>
                <a:latin typeface="Helvetica" pitchFamily="2" charset="0"/>
              </a:rPr>
              <a:t>platforms</a:t>
            </a:r>
            <a:r>
              <a:rPr lang="it-IT" dirty="0">
                <a:effectLst/>
                <a:latin typeface="Helvetica" pitchFamily="2" charset="0"/>
              </a:rPr>
              <a:t> </a:t>
            </a:r>
            <a:r>
              <a:rPr lang="it-IT" dirty="0" err="1">
                <a:effectLst/>
                <a:latin typeface="Helvetica" pitchFamily="2" charset="0"/>
              </a:rPr>
              <a:t>increasingly</a:t>
            </a:r>
            <a:r>
              <a:rPr lang="it-IT" dirty="0">
                <a:effectLst/>
                <a:latin typeface="Helvetica" pitchFamily="2" charset="0"/>
              </a:rPr>
              <a:t> </a:t>
            </a:r>
            <a:r>
              <a:rPr lang="it-IT" dirty="0" err="1">
                <a:effectLst/>
                <a:latin typeface="Helvetica" pitchFamily="2" charset="0"/>
              </a:rPr>
              <a:t>have</a:t>
            </a:r>
            <a:r>
              <a:rPr lang="it-IT" dirty="0">
                <a:effectLst/>
                <a:latin typeface="Helvetica" pitchFamily="2" charset="0"/>
              </a:rPr>
              <a:t> the </a:t>
            </a:r>
            <a:r>
              <a:rPr lang="it-IT" dirty="0" err="1">
                <a:effectLst/>
                <a:latin typeface="Helvetica" pitchFamily="2" charset="0"/>
              </a:rPr>
              <a:t>ability</a:t>
            </a:r>
            <a:r>
              <a:rPr lang="it-IT" dirty="0">
                <a:effectLst/>
                <a:latin typeface="Helvetica" pitchFamily="2" charset="0"/>
              </a:rPr>
              <a:t> to control </a:t>
            </a:r>
            <a:r>
              <a:rPr lang="it-IT" dirty="0" err="1">
                <a:effectLst/>
                <a:latin typeface="Helvetica" pitchFamily="2" charset="0"/>
              </a:rPr>
              <a:t>access</a:t>
            </a:r>
            <a:r>
              <a:rPr lang="it-IT" dirty="0">
                <a:effectLst/>
                <a:latin typeface="Helvetica" pitchFamily="2" charset="0"/>
              </a:rPr>
              <a:t> to </a:t>
            </a:r>
            <a:r>
              <a:rPr lang="it-IT" dirty="0" err="1">
                <a:effectLst/>
                <a:latin typeface="Helvetica" pitchFamily="2" charset="0"/>
              </a:rPr>
              <a:t>services</a:t>
            </a:r>
            <a:r>
              <a:rPr lang="it-IT" dirty="0">
                <a:effectLst/>
                <a:latin typeface="Helvetica" pitchFamily="2" charset="0"/>
              </a:rPr>
              <a:t> and </a:t>
            </a:r>
            <a:r>
              <a:rPr lang="it-IT" dirty="0" err="1">
                <a:effectLst/>
                <a:latin typeface="Helvetica" pitchFamily="2" charset="0"/>
              </a:rPr>
              <a:t>products</a:t>
            </a:r>
            <a:r>
              <a:rPr lang="it-IT" dirty="0">
                <a:effectLst/>
                <a:latin typeface="Helvetica" pitchFamily="2" charset="0"/>
              </a:rPr>
              <a:t> online, </a:t>
            </a:r>
            <a:r>
              <a:rPr lang="it-IT" dirty="0" err="1">
                <a:effectLst/>
                <a:latin typeface="Helvetica" pitchFamily="2" charset="0"/>
              </a:rPr>
              <a:t>charge</a:t>
            </a:r>
            <a:r>
              <a:rPr lang="it-IT" dirty="0">
                <a:effectLst/>
                <a:latin typeface="Helvetica" pitchFamily="2" charset="0"/>
              </a:rPr>
              <a:t> high </a:t>
            </a:r>
            <a:r>
              <a:rPr lang="it-IT" dirty="0" err="1">
                <a:effectLst/>
                <a:latin typeface="Helvetica" pitchFamily="2" charset="0"/>
              </a:rPr>
              <a:t>fees</a:t>
            </a:r>
            <a:r>
              <a:rPr lang="it-IT" dirty="0">
                <a:effectLst/>
                <a:latin typeface="Helvetica" pitchFamily="2" charset="0"/>
              </a:rPr>
              <a:t>, </a:t>
            </a:r>
            <a:r>
              <a:rPr lang="it-IT" dirty="0" err="1">
                <a:effectLst/>
                <a:latin typeface="Helvetica" pitchFamily="2" charset="0"/>
              </a:rPr>
              <a:t>manipulate</a:t>
            </a:r>
            <a:r>
              <a:rPr lang="it-IT" dirty="0">
                <a:effectLst/>
                <a:latin typeface="Helvetica" pitchFamily="2" charset="0"/>
              </a:rPr>
              <a:t> </a:t>
            </a:r>
            <a:r>
              <a:rPr lang="it-IT" dirty="0" err="1">
                <a:effectLst/>
                <a:latin typeface="Helvetica" pitchFamily="2" charset="0"/>
              </a:rPr>
              <a:t>rankings</a:t>
            </a:r>
            <a:r>
              <a:rPr lang="it-IT" dirty="0">
                <a:effectLst/>
                <a:latin typeface="Helvetica" pitchFamily="2" charset="0"/>
              </a:rPr>
              <a:t> and control business </a:t>
            </a:r>
            <a:r>
              <a:rPr lang="it-IT" dirty="0" err="1">
                <a:effectLst/>
                <a:latin typeface="Helvetica" pitchFamily="2" charset="0"/>
              </a:rPr>
              <a:t>reputations</a:t>
            </a:r>
            <a:r>
              <a:rPr lang="it-IT" dirty="0">
                <a:effectLst/>
                <a:latin typeface="Helvetica" pitchFamily="2" charset="0"/>
              </a:rPr>
              <a:t>. </a:t>
            </a:r>
            <a:r>
              <a:rPr lang="it-IT" dirty="0" err="1">
                <a:effectLst/>
                <a:latin typeface="Helvetica" pitchFamily="2" charset="0"/>
              </a:rPr>
              <a:t>Additionally</a:t>
            </a:r>
            <a:r>
              <a:rPr lang="it-IT" dirty="0">
                <a:effectLst/>
                <a:latin typeface="Helvetica" pitchFamily="2" charset="0"/>
              </a:rPr>
              <a:t>, </a:t>
            </a:r>
            <a:r>
              <a:rPr lang="it-IT" dirty="0" err="1">
                <a:effectLst/>
                <a:latin typeface="Helvetica" pitchFamily="2" charset="0"/>
              </a:rPr>
              <a:t>these</a:t>
            </a:r>
            <a:r>
              <a:rPr lang="it-IT" dirty="0">
                <a:effectLst/>
                <a:latin typeface="Helvetica" pitchFamily="2" charset="0"/>
              </a:rPr>
              <a:t> </a:t>
            </a:r>
            <a:r>
              <a:rPr lang="it-IT" dirty="0" err="1">
                <a:effectLst/>
                <a:latin typeface="Helvetica" pitchFamily="2" charset="0"/>
              </a:rPr>
              <a:t>firms</a:t>
            </a:r>
            <a:r>
              <a:rPr lang="it-IT" dirty="0">
                <a:effectLst/>
                <a:latin typeface="Helvetica" pitchFamily="2" charset="0"/>
              </a:rPr>
              <a:t> </a:t>
            </a:r>
            <a:r>
              <a:rPr lang="it-IT" dirty="0" err="1">
                <a:effectLst/>
                <a:latin typeface="Helvetica" pitchFamily="2" charset="0"/>
              </a:rPr>
              <a:t>may</a:t>
            </a:r>
            <a:r>
              <a:rPr lang="it-IT" dirty="0">
                <a:effectLst/>
                <a:latin typeface="Helvetica" pitchFamily="2" charset="0"/>
              </a:rPr>
              <a:t> </a:t>
            </a:r>
            <a:r>
              <a:rPr lang="it-IT" dirty="0" err="1">
                <a:effectLst/>
                <a:latin typeface="Helvetica" pitchFamily="2" charset="0"/>
              </a:rPr>
              <a:t>quickly</a:t>
            </a:r>
            <a:r>
              <a:rPr lang="it-IT" dirty="0">
                <a:effectLst/>
                <a:latin typeface="Helvetica" pitchFamily="2" charset="0"/>
              </a:rPr>
              <a:t> </a:t>
            </a:r>
            <a:r>
              <a:rPr lang="it-IT" dirty="0" err="1">
                <a:effectLst/>
                <a:latin typeface="Helvetica" pitchFamily="2" charset="0"/>
              </a:rPr>
              <a:t>grow</a:t>
            </a:r>
            <a:r>
              <a:rPr lang="it-IT" dirty="0">
                <a:effectLst/>
                <a:latin typeface="Helvetica" pitchFamily="2" charset="0"/>
              </a:rPr>
              <a:t> </a:t>
            </a:r>
            <a:r>
              <a:rPr lang="it-IT" dirty="0" err="1">
                <a:effectLst/>
                <a:latin typeface="Helvetica" pitchFamily="2" charset="0"/>
              </a:rPr>
              <a:t>beyond</a:t>
            </a:r>
            <a:r>
              <a:rPr lang="it-IT" dirty="0">
                <a:effectLst/>
                <a:latin typeface="Helvetica" pitchFamily="2" charset="0"/>
              </a:rPr>
              <a:t> a </a:t>
            </a:r>
            <a:r>
              <a:rPr lang="it-IT" b="1" dirty="0" err="1">
                <a:effectLst/>
                <a:latin typeface="Helvetica" pitchFamily="2" charset="0"/>
              </a:rPr>
              <a:t>tipping</a:t>
            </a:r>
            <a:r>
              <a:rPr lang="it-IT" b="1" dirty="0">
                <a:effectLst/>
                <a:latin typeface="Helvetica" pitchFamily="2" charset="0"/>
              </a:rPr>
              <a:t> </a:t>
            </a:r>
            <a:r>
              <a:rPr lang="it-IT" b="1" dirty="0" err="1">
                <a:effectLst/>
                <a:latin typeface="Helvetica" pitchFamily="2" charset="0"/>
              </a:rPr>
              <a:t>point</a:t>
            </a:r>
            <a:r>
              <a:rPr lang="it-IT" dirty="0">
                <a:effectLst/>
                <a:latin typeface="Helvetica" pitchFamily="2" charset="0"/>
              </a:rPr>
              <a:t>, </a:t>
            </a:r>
            <a:r>
              <a:rPr lang="it-IT" dirty="0" err="1">
                <a:effectLst/>
                <a:latin typeface="Helvetica" pitchFamily="2" charset="0"/>
              </a:rPr>
              <a:t>after</a:t>
            </a:r>
            <a:r>
              <a:rPr lang="it-IT" dirty="0">
                <a:effectLst/>
                <a:latin typeface="Helvetica" pitchFamily="2" charset="0"/>
              </a:rPr>
              <a:t> </a:t>
            </a:r>
            <a:r>
              <a:rPr lang="it-IT" dirty="0" err="1">
                <a:effectLst/>
                <a:latin typeface="Helvetica" pitchFamily="2" charset="0"/>
              </a:rPr>
              <a:t>which</a:t>
            </a:r>
            <a:r>
              <a:rPr lang="it-IT" dirty="0">
                <a:effectLst/>
                <a:latin typeface="Helvetica" pitchFamily="2" charset="0"/>
              </a:rPr>
              <a:t> </a:t>
            </a:r>
            <a:r>
              <a:rPr lang="it-IT" dirty="0" err="1">
                <a:effectLst/>
                <a:latin typeface="Helvetica" pitchFamily="2" charset="0"/>
              </a:rPr>
              <a:t>they</a:t>
            </a:r>
            <a:r>
              <a:rPr lang="it-IT" dirty="0">
                <a:effectLst/>
                <a:latin typeface="Helvetica" pitchFamily="2" charset="0"/>
              </a:rPr>
              <a:t> </a:t>
            </a:r>
            <a:r>
              <a:rPr lang="it-IT" dirty="0" err="1">
                <a:effectLst/>
                <a:latin typeface="Helvetica" pitchFamily="2" charset="0"/>
              </a:rPr>
              <a:t>almost</a:t>
            </a:r>
            <a:r>
              <a:rPr lang="it-IT" dirty="0">
                <a:effectLst/>
                <a:latin typeface="Helvetica" pitchFamily="2" charset="0"/>
              </a:rPr>
              <a:t> </a:t>
            </a:r>
            <a:r>
              <a:rPr lang="it-IT" dirty="0" err="1">
                <a:effectLst/>
                <a:latin typeface="Helvetica" pitchFamily="2" charset="0"/>
              </a:rPr>
              <a:t>automatically</a:t>
            </a:r>
            <a:r>
              <a:rPr lang="it-IT" dirty="0">
                <a:effectLst/>
                <a:latin typeface="Helvetica" pitchFamily="2" charset="0"/>
              </a:rPr>
              <a:t> gain more </a:t>
            </a:r>
            <a:r>
              <a:rPr lang="it-IT" dirty="0" err="1">
                <a:effectLst/>
                <a:latin typeface="Helvetica" pitchFamily="2" charset="0"/>
              </a:rPr>
              <a:t>users</a:t>
            </a:r>
            <a:r>
              <a:rPr lang="it-IT" dirty="0">
                <a:effectLst/>
                <a:latin typeface="Helvetica" pitchFamily="2" charset="0"/>
              </a:rPr>
              <a:t> and </a:t>
            </a:r>
            <a:r>
              <a:rPr lang="it-IT" dirty="0" err="1">
                <a:effectLst/>
                <a:latin typeface="Helvetica" pitchFamily="2" charset="0"/>
              </a:rPr>
              <a:t>further</a:t>
            </a:r>
            <a:r>
              <a:rPr lang="it-IT" dirty="0">
                <a:effectLst/>
                <a:latin typeface="Helvetica" pitchFamily="2" charset="0"/>
              </a:rPr>
              <a:t> </a:t>
            </a:r>
            <a:r>
              <a:rPr lang="it-IT" dirty="0" err="1">
                <a:effectLst/>
                <a:latin typeface="Helvetica" pitchFamily="2" charset="0"/>
              </a:rPr>
              <a:t>strengthen</a:t>
            </a:r>
            <a:r>
              <a:rPr lang="it-IT" dirty="0">
                <a:effectLst/>
                <a:latin typeface="Helvetica" pitchFamily="2" charset="0"/>
              </a:rPr>
              <a:t> </a:t>
            </a:r>
            <a:r>
              <a:rPr lang="it-IT" dirty="0" err="1">
                <a:effectLst/>
                <a:latin typeface="Helvetica" pitchFamily="2" charset="0"/>
              </a:rPr>
              <a:t>their</a:t>
            </a:r>
            <a:r>
              <a:rPr lang="it-IT" dirty="0">
                <a:effectLst/>
                <a:latin typeface="Helvetica" pitchFamily="2" charset="0"/>
              </a:rPr>
              <a:t> market </a:t>
            </a:r>
            <a:r>
              <a:rPr lang="it-IT" dirty="0" err="1">
                <a:effectLst/>
                <a:latin typeface="Helvetica" pitchFamily="2" charset="0"/>
              </a:rPr>
              <a:t>power</a:t>
            </a:r>
            <a:r>
              <a:rPr lang="it-IT" dirty="0">
                <a:effectLst/>
                <a:latin typeface="Helvetica" pitchFamily="2" charset="0"/>
              </a:rPr>
              <a:t> and </a:t>
            </a:r>
            <a:r>
              <a:rPr lang="it-IT" dirty="0" err="1">
                <a:effectLst/>
                <a:latin typeface="Helvetica" pitchFamily="2" charset="0"/>
              </a:rPr>
              <a:t>dominant</a:t>
            </a:r>
            <a:r>
              <a:rPr lang="it-IT" dirty="0">
                <a:effectLst/>
                <a:latin typeface="Helvetica" pitchFamily="2" charset="0"/>
              </a:rPr>
              <a:t> position. </a:t>
            </a:r>
          </a:p>
          <a:p>
            <a:endParaRPr lang="it-IT" dirty="0"/>
          </a:p>
        </p:txBody>
      </p:sp>
      <p:sp>
        <p:nvSpPr>
          <p:cNvPr id="4" name="Segnaposto numero diapositiva 3">
            <a:extLst>
              <a:ext uri="{FF2B5EF4-FFF2-40B4-BE49-F238E27FC236}">
                <a16:creationId xmlns:a16="http://schemas.microsoft.com/office/drawing/2014/main" id="{490C26B8-D47B-2845-96CE-AB8B09149C28}"/>
              </a:ext>
            </a:extLst>
          </p:cNvPr>
          <p:cNvSpPr>
            <a:spLocks noGrp="1"/>
          </p:cNvSpPr>
          <p:nvPr>
            <p:ph type="sldNum" sz="quarter" idx="12"/>
          </p:nvPr>
        </p:nvSpPr>
        <p:spPr/>
        <p:txBody>
          <a:bodyPr/>
          <a:lstStyle/>
          <a:p>
            <a:pPr>
              <a:defRPr/>
            </a:pPr>
            <a:fld id="{2D974768-2DA7-7944-88C1-C4ACD13F595F}" type="slidenum">
              <a:rPr lang="en-US" altLang="en-US" smtClean="0"/>
              <a:pPr>
                <a:defRPr/>
              </a:pPr>
              <a:t>2</a:t>
            </a:fld>
            <a:endParaRPr lang="en-US" altLang="en-US"/>
          </a:p>
        </p:txBody>
      </p:sp>
    </p:spTree>
    <p:extLst>
      <p:ext uri="{BB962C8B-B14F-4D97-AF65-F5344CB8AC3E}">
        <p14:creationId xmlns:p14="http://schemas.microsoft.com/office/powerpoint/2010/main" val="132573150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B1D96-CFEF-E847-A283-A3164C8252C4}"/>
              </a:ext>
            </a:extLst>
          </p:cNvPr>
          <p:cNvSpPr>
            <a:spLocks noGrp="1"/>
          </p:cNvSpPr>
          <p:nvPr>
            <p:ph type="title"/>
          </p:nvPr>
        </p:nvSpPr>
        <p:spPr/>
        <p:txBody>
          <a:bodyPr/>
          <a:lstStyle/>
          <a:p>
            <a:r>
              <a:rPr lang="it-IT" b="1" dirty="0"/>
              <a:t>A </a:t>
            </a:r>
            <a:r>
              <a:rPr lang="it-IT" b="1" dirty="0" err="1"/>
              <a:t>risk-based</a:t>
            </a:r>
            <a:r>
              <a:rPr lang="it-IT" b="1" dirty="0"/>
              <a:t> </a:t>
            </a:r>
            <a:r>
              <a:rPr lang="it-IT" b="1" dirty="0" err="1"/>
              <a:t>approach</a:t>
            </a:r>
            <a:endParaRPr lang="it-IT" dirty="0"/>
          </a:p>
        </p:txBody>
      </p:sp>
      <p:sp>
        <p:nvSpPr>
          <p:cNvPr id="3" name="Segnaposto contenuto 2">
            <a:extLst>
              <a:ext uri="{FF2B5EF4-FFF2-40B4-BE49-F238E27FC236}">
                <a16:creationId xmlns:a16="http://schemas.microsoft.com/office/drawing/2014/main" id="{FBF4C2F2-1810-0541-A102-457B307C7336}"/>
              </a:ext>
            </a:extLst>
          </p:cNvPr>
          <p:cNvSpPr>
            <a:spLocks noGrp="1"/>
          </p:cNvSpPr>
          <p:nvPr>
            <p:ph idx="1"/>
          </p:nvPr>
        </p:nvSpPr>
        <p:spPr>
          <a:xfrm>
            <a:off x="772510" y="1623848"/>
            <a:ext cx="10505090" cy="4472152"/>
          </a:xfrm>
        </p:spPr>
        <p:txBody>
          <a:bodyPr/>
          <a:lstStyle/>
          <a:p>
            <a:r>
              <a:rPr lang="it-IT" dirty="0"/>
              <a:t>The </a:t>
            </a:r>
            <a:r>
              <a:rPr lang="it-IT" dirty="0" err="1"/>
              <a:t>Regulatory</a:t>
            </a:r>
            <a:r>
              <a:rPr lang="it-IT" dirty="0"/>
              <a:t> Framework </a:t>
            </a:r>
            <a:r>
              <a:rPr lang="it-IT" dirty="0" err="1"/>
              <a:t>defines</a:t>
            </a:r>
            <a:r>
              <a:rPr lang="it-IT" dirty="0"/>
              <a:t> 4 </a:t>
            </a:r>
            <a:r>
              <a:rPr lang="it-IT" dirty="0" err="1"/>
              <a:t>levels</a:t>
            </a:r>
            <a:r>
              <a:rPr lang="it-IT" dirty="0"/>
              <a:t> of </a:t>
            </a:r>
            <a:r>
              <a:rPr lang="it-IT" dirty="0" err="1"/>
              <a:t>risk</a:t>
            </a:r>
            <a:r>
              <a:rPr lang="it-IT" dirty="0"/>
              <a:t> for AI </a:t>
            </a:r>
            <a:r>
              <a:rPr lang="it-IT" dirty="0" err="1"/>
              <a:t>systems</a:t>
            </a:r>
            <a:r>
              <a:rPr lang="it-IT" dirty="0"/>
              <a:t>:</a:t>
            </a:r>
          </a:p>
          <a:p>
            <a:r>
              <a:rPr lang="it-IT" dirty="0"/>
              <a:t>1. High-</a:t>
            </a:r>
            <a:r>
              <a:rPr lang="it-IT" dirty="0" err="1"/>
              <a:t>risk</a:t>
            </a:r>
            <a:r>
              <a:rPr lang="it-IT" dirty="0"/>
              <a:t> AI </a:t>
            </a:r>
            <a:r>
              <a:rPr lang="it-IT" dirty="0" err="1"/>
              <a:t>systems</a:t>
            </a:r>
            <a:r>
              <a:rPr lang="it-IT" dirty="0"/>
              <a:t> </a:t>
            </a:r>
            <a:r>
              <a:rPr lang="it-IT" dirty="0" err="1"/>
              <a:t>will</a:t>
            </a:r>
            <a:r>
              <a:rPr lang="it-IT" dirty="0"/>
              <a:t> be </a:t>
            </a:r>
            <a:r>
              <a:rPr lang="it-IT" dirty="0" err="1"/>
              <a:t>subject</a:t>
            </a:r>
            <a:r>
              <a:rPr lang="it-IT" dirty="0"/>
              <a:t> to </a:t>
            </a:r>
            <a:r>
              <a:rPr lang="it-IT" dirty="0" err="1"/>
              <a:t>strict</a:t>
            </a:r>
            <a:r>
              <a:rPr lang="it-IT" dirty="0"/>
              <a:t> </a:t>
            </a:r>
            <a:r>
              <a:rPr lang="it-IT" dirty="0" err="1"/>
              <a:t>obligations</a:t>
            </a:r>
            <a:r>
              <a:rPr lang="it-IT" dirty="0"/>
              <a:t> </a:t>
            </a:r>
            <a:r>
              <a:rPr lang="it-IT" dirty="0" err="1"/>
              <a:t>before</a:t>
            </a:r>
            <a:r>
              <a:rPr lang="it-IT" dirty="0"/>
              <a:t> </a:t>
            </a:r>
            <a:r>
              <a:rPr lang="it-IT" dirty="0" err="1"/>
              <a:t>they</a:t>
            </a:r>
            <a:r>
              <a:rPr lang="it-IT" dirty="0"/>
              <a:t> can be put on the market:</a:t>
            </a:r>
          </a:p>
          <a:p>
            <a:pPr>
              <a:buFont typeface="Arial" panose="020B0604020202020204" pitchFamily="34" charset="0"/>
              <a:buChar char="•"/>
            </a:pPr>
            <a:r>
              <a:rPr lang="it-IT" dirty="0" err="1"/>
              <a:t>adequate</a:t>
            </a:r>
            <a:r>
              <a:rPr lang="it-IT" dirty="0"/>
              <a:t> </a:t>
            </a:r>
            <a:r>
              <a:rPr lang="it-IT" dirty="0" err="1"/>
              <a:t>risk</a:t>
            </a:r>
            <a:r>
              <a:rPr lang="it-IT" dirty="0"/>
              <a:t> </a:t>
            </a:r>
            <a:r>
              <a:rPr lang="it-IT" dirty="0" err="1"/>
              <a:t>assessment</a:t>
            </a:r>
            <a:r>
              <a:rPr lang="it-IT" dirty="0"/>
              <a:t> and </a:t>
            </a:r>
            <a:r>
              <a:rPr lang="it-IT" dirty="0" err="1"/>
              <a:t>mitigation</a:t>
            </a:r>
            <a:r>
              <a:rPr lang="it-IT" dirty="0"/>
              <a:t> </a:t>
            </a:r>
            <a:r>
              <a:rPr lang="it-IT" dirty="0" err="1"/>
              <a:t>systems</a:t>
            </a:r>
            <a:r>
              <a:rPr lang="it-IT" dirty="0"/>
              <a:t>;</a:t>
            </a:r>
          </a:p>
          <a:p>
            <a:pPr>
              <a:buFont typeface="Arial" panose="020B0604020202020204" pitchFamily="34" charset="0"/>
              <a:buChar char="•"/>
            </a:pPr>
            <a:r>
              <a:rPr lang="it-IT" dirty="0"/>
              <a:t>high </a:t>
            </a:r>
            <a:r>
              <a:rPr lang="it-IT" dirty="0" err="1"/>
              <a:t>quality</a:t>
            </a:r>
            <a:r>
              <a:rPr lang="it-IT" dirty="0"/>
              <a:t> of the </a:t>
            </a:r>
            <a:r>
              <a:rPr lang="it-IT" dirty="0" err="1"/>
              <a:t>datasets</a:t>
            </a:r>
            <a:r>
              <a:rPr lang="it-IT" dirty="0"/>
              <a:t> </a:t>
            </a:r>
            <a:r>
              <a:rPr lang="it-IT" dirty="0" err="1"/>
              <a:t>feeding</a:t>
            </a:r>
            <a:r>
              <a:rPr lang="it-IT" dirty="0"/>
              <a:t> the </a:t>
            </a:r>
            <a:r>
              <a:rPr lang="it-IT" dirty="0" err="1"/>
              <a:t>system</a:t>
            </a:r>
            <a:r>
              <a:rPr lang="it-IT" dirty="0"/>
              <a:t> to </a:t>
            </a:r>
            <a:r>
              <a:rPr lang="it-IT" dirty="0" err="1"/>
              <a:t>minimise</a:t>
            </a:r>
            <a:r>
              <a:rPr lang="it-IT" dirty="0"/>
              <a:t> </a:t>
            </a:r>
            <a:r>
              <a:rPr lang="it-IT" dirty="0" err="1"/>
              <a:t>risks</a:t>
            </a:r>
            <a:r>
              <a:rPr lang="it-IT" dirty="0"/>
              <a:t> and </a:t>
            </a:r>
            <a:r>
              <a:rPr lang="it-IT" dirty="0" err="1"/>
              <a:t>discriminatory</a:t>
            </a:r>
            <a:r>
              <a:rPr lang="it-IT" dirty="0"/>
              <a:t> </a:t>
            </a:r>
            <a:r>
              <a:rPr lang="it-IT" dirty="0" err="1"/>
              <a:t>outcomes</a:t>
            </a:r>
            <a:r>
              <a:rPr lang="it-IT" dirty="0"/>
              <a:t>;</a:t>
            </a:r>
          </a:p>
          <a:p>
            <a:pPr>
              <a:buFont typeface="Arial" panose="020B0604020202020204" pitchFamily="34" charset="0"/>
              <a:buChar char="•"/>
            </a:pPr>
            <a:r>
              <a:rPr lang="it-IT" dirty="0" err="1"/>
              <a:t>logging</a:t>
            </a:r>
            <a:r>
              <a:rPr lang="it-IT" dirty="0"/>
              <a:t> of </a:t>
            </a:r>
            <a:r>
              <a:rPr lang="it-IT" dirty="0" err="1"/>
              <a:t>activity</a:t>
            </a:r>
            <a:r>
              <a:rPr lang="it-IT" dirty="0"/>
              <a:t> to </a:t>
            </a:r>
            <a:r>
              <a:rPr lang="it-IT" dirty="0" err="1"/>
              <a:t>ensure</a:t>
            </a:r>
            <a:r>
              <a:rPr lang="it-IT" dirty="0"/>
              <a:t> </a:t>
            </a:r>
            <a:r>
              <a:rPr lang="it-IT" dirty="0" err="1"/>
              <a:t>traceability</a:t>
            </a:r>
            <a:r>
              <a:rPr lang="it-IT" dirty="0"/>
              <a:t> of </a:t>
            </a:r>
            <a:r>
              <a:rPr lang="it-IT" dirty="0" err="1"/>
              <a:t>results</a:t>
            </a:r>
            <a:r>
              <a:rPr lang="it-IT" dirty="0"/>
              <a:t>;</a:t>
            </a:r>
          </a:p>
          <a:p>
            <a:endParaRPr lang="it-IT" dirty="0"/>
          </a:p>
        </p:txBody>
      </p:sp>
      <p:sp>
        <p:nvSpPr>
          <p:cNvPr id="4" name="Segnaposto numero diapositiva 3">
            <a:extLst>
              <a:ext uri="{FF2B5EF4-FFF2-40B4-BE49-F238E27FC236}">
                <a16:creationId xmlns:a16="http://schemas.microsoft.com/office/drawing/2014/main" id="{5BCE438E-0BC0-5446-BCE3-4080D9A1B3A3}"/>
              </a:ext>
            </a:extLst>
          </p:cNvPr>
          <p:cNvSpPr>
            <a:spLocks noGrp="1"/>
          </p:cNvSpPr>
          <p:nvPr>
            <p:ph type="sldNum" sz="quarter" idx="12"/>
          </p:nvPr>
        </p:nvSpPr>
        <p:spPr/>
        <p:txBody>
          <a:bodyPr/>
          <a:lstStyle/>
          <a:p>
            <a:pPr>
              <a:defRPr/>
            </a:pPr>
            <a:fld id="{2D974768-2DA7-7944-88C1-C4ACD13F595F}" type="slidenum">
              <a:rPr lang="en-US" altLang="en-US" smtClean="0"/>
              <a:pPr>
                <a:defRPr/>
              </a:pPr>
              <a:t>20</a:t>
            </a:fld>
            <a:endParaRPr lang="en-US" altLang="en-US"/>
          </a:p>
        </p:txBody>
      </p:sp>
    </p:spTree>
    <p:extLst>
      <p:ext uri="{BB962C8B-B14F-4D97-AF65-F5344CB8AC3E}">
        <p14:creationId xmlns:p14="http://schemas.microsoft.com/office/powerpoint/2010/main" val="15338510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3013F3B-4B2C-D648-BCE3-DF5DBE1F13C8}"/>
              </a:ext>
            </a:extLst>
          </p:cNvPr>
          <p:cNvSpPr>
            <a:spLocks noGrp="1"/>
          </p:cNvSpPr>
          <p:nvPr>
            <p:ph idx="1"/>
          </p:nvPr>
        </p:nvSpPr>
        <p:spPr>
          <a:xfrm>
            <a:off x="677917" y="536028"/>
            <a:ext cx="10599683" cy="5559972"/>
          </a:xfrm>
        </p:spPr>
        <p:txBody>
          <a:bodyPr/>
          <a:lstStyle/>
          <a:p>
            <a:r>
              <a:rPr lang="it-IT" dirty="0" err="1"/>
              <a:t>detailed</a:t>
            </a:r>
            <a:r>
              <a:rPr lang="it-IT" dirty="0"/>
              <a:t> </a:t>
            </a:r>
            <a:r>
              <a:rPr lang="it-IT" dirty="0" err="1"/>
              <a:t>documentation</a:t>
            </a:r>
            <a:r>
              <a:rPr lang="it-IT" dirty="0"/>
              <a:t> </a:t>
            </a:r>
            <a:r>
              <a:rPr lang="it-IT" dirty="0" err="1"/>
              <a:t>providing</a:t>
            </a:r>
            <a:r>
              <a:rPr lang="it-IT" dirty="0"/>
              <a:t> </a:t>
            </a:r>
            <a:r>
              <a:rPr lang="it-IT" dirty="0" err="1"/>
              <a:t>all</a:t>
            </a:r>
            <a:r>
              <a:rPr lang="it-IT" dirty="0"/>
              <a:t> information </a:t>
            </a:r>
            <a:r>
              <a:rPr lang="it-IT" dirty="0" err="1"/>
              <a:t>necessary</a:t>
            </a:r>
            <a:r>
              <a:rPr lang="it-IT" dirty="0"/>
              <a:t> on the </a:t>
            </a:r>
            <a:r>
              <a:rPr lang="it-IT" dirty="0" err="1"/>
              <a:t>system</a:t>
            </a:r>
            <a:r>
              <a:rPr lang="it-IT" dirty="0"/>
              <a:t> and </a:t>
            </a:r>
            <a:r>
              <a:rPr lang="it-IT" dirty="0" err="1"/>
              <a:t>its</a:t>
            </a:r>
            <a:r>
              <a:rPr lang="it-IT" dirty="0"/>
              <a:t> </a:t>
            </a:r>
            <a:r>
              <a:rPr lang="it-IT" dirty="0" err="1"/>
              <a:t>purpose</a:t>
            </a:r>
            <a:r>
              <a:rPr lang="it-IT" dirty="0"/>
              <a:t> for </a:t>
            </a:r>
            <a:r>
              <a:rPr lang="it-IT" dirty="0" err="1"/>
              <a:t>authorities</a:t>
            </a:r>
            <a:r>
              <a:rPr lang="it-IT" dirty="0"/>
              <a:t> to </a:t>
            </a:r>
            <a:r>
              <a:rPr lang="it-IT" dirty="0" err="1"/>
              <a:t>assess</a:t>
            </a:r>
            <a:r>
              <a:rPr lang="it-IT" dirty="0"/>
              <a:t> </a:t>
            </a:r>
            <a:r>
              <a:rPr lang="it-IT" dirty="0" err="1"/>
              <a:t>its</a:t>
            </a:r>
            <a:r>
              <a:rPr lang="it-IT" dirty="0"/>
              <a:t> </a:t>
            </a:r>
            <a:r>
              <a:rPr lang="it-IT" dirty="0" err="1"/>
              <a:t>compliance</a:t>
            </a:r>
            <a:r>
              <a:rPr lang="it-IT" dirty="0"/>
              <a:t>;</a:t>
            </a:r>
          </a:p>
          <a:p>
            <a:r>
              <a:rPr lang="it-IT" dirty="0" err="1"/>
              <a:t>clear</a:t>
            </a:r>
            <a:r>
              <a:rPr lang="it-IT" dirty="0"/>
              <a:t> and </a:t>
            </a:r>
            <a:r>
              <a:rPr lang="it-IT" dirty="0" err="1"/>
              <a:t>adequate</a:t>
            </a:r>
            <a:r>
              <a:rPr lang="it-IT" dirty="0"/>
              <a:t> information to the </a:t>
            </a:r>
            <a:r>
              <a:rPr lang="it-IT" dirty="0" err="1"/>
              <a:t>deployer</a:t>
            </a:r>
            <a:r>
              <a:rPr lang="it-IT" dirty="0"/>
              <a:t>; </a:t>
            </a:r>
          </a:p>
          <a:p>
            <a:r>
              <a:rPr lang="it-IT" dirty="0"/>
              <a:t>appropriate human </a:t>
            </a:r>
            <a:r>
              <a:rPr lang="it-IT" dirty="0" err="1"/>
              <a:t>oversight</a:t>
            </a:r>
            <a:r>
              <a:rPr lang="it-IT" dirty="0"/>
              <a:t> </a:t>
            </a:r>
            <a:r>
              <a:rPr lang="it-IT" dirty="0" err="1"/>
              <a:t>measures</a:t>
            </a:r>
            <a:r>
              <a:rPr lang="it-IT" dirty="0"/>
              <a:t> to </a:t>
            </a:r>
            <a:r>
              <a:rPr lang="it-IT" dirty="0" err="1"/>
              <a:t>minimise</a:t>
            </a:r>
            <a:r>
              <a:rPr lang="it-IT" dirty="0"/>
              <a:t> </a:t>
            </a:r>
            <a:r>
              <a:rPr lang="it-IT" dirty="0" err="1"/>
              <a:t>risk</a:t>
            </a:r>
            <a:r>
              <a:rPr lang="it-IT" dirty="0"/>
              <a:t>; </a:t>
            </a:r>
          </a:p>
          <a:p>
            <a:r>
              <a:rPr lang="it-IT" dirty="0"/>
              <a:t>high </a:t>
            </a:r>
            <a:r>
              <a:rPr lang="it-IT" dirty="0" err="1"/>
              <a:t>level</a:t>
            </a:r>
            <a:r>
              <a:rPr lang="it-IT" dirty="0"/>
              <a:t> of </a:t>
            </a:r>
            <a:r>
              <a:rPr lang="it-IT" dirty="0" err="1"/>
              <a:t>robustness</a:t>
            </a:r>
            <a:r>
              <a:rPr lang="it-IT" dirty="0"/>
              <a:t>, security and </a:t>
            </a:r>
            <a:r>
              <a:rPr lang="it-IT" dirty="0" err="1"/>
              <a:t>accuracy</a:t>
            </a:r>
            <a:r>
              <a:rPr lang="it-IT" dirty="0"/>
              <a:t>.</a:t>
            </a:r>
          </a:p>
        </p:txBody>
      </p:sp>
      <p:sp>
        <p:nvSpPr>
          <p:cNvPr id="4" name="Segnaposto numero diapositiva 3">
            <a:extLst>
              <a:ext uri="{FF2B5EF4-FFF2-40B4-BE49-F238E27FC236}">
                <a16:creationId xmlns:a16="http://schemas.microsoft.com/office/drawing/2014/main" id="{8E404E94-C854-5A42-8BE0-D1DEC370DCA3}"/>
              </a:ext>
            </a:extLst>
          </p:cNvPr>
          <p:cNvSpPr>
            <a:spLocks noGrp="1"/>
          </p:cNvSpPr>
          <p:nvPr>
            <p:ph type="sldNum" sz="quarter" idx="12"/>
          </p:nvPr>
        </p:nvSpPr>
        <p:spPr/>
        <p:txBody>
          <a:bodyPr/>
          <a:lstStyle/>
          <a:p>
            <a:pPr>
              <a:defRPr/>
            </a:pPr>
            <a:fld id="{2D974768-2DA7-7944-88C1-C4ACD13F595F}" type="slidenum">
              <a:rPr lang="en-US" altLang="en-US" smtClean="0"/>
              <a:pPr>
                <a:defRPr/>
              </a:pPr>
              <a:t>21</a:t>
            </a:fld>
            <a:endParaRPr lang="en-US" altLang="en-US"/>
          </a:p>
        </p:txBody>
      </p:sp>
    </p:spTree>
    <p:extLst>
      <p:ext uri="{BB962C8B-B14F-4D97-AF65-F5344CB8AC3E}">
        <p14:creationId xmlns:p14="http://schemas.microsoft.com/office/powerpoint/2010/main" val="246557572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E8D012-615E-8F49-96A4-DC70896F983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B616392-151D-0E4E-B400-9294BC376148}"/>
              </a:ext>
            </a:extLst>
          </p:cNvPr>
          <p:cNvSpPr>
            <a:spLocks noGrp="1"/>
          </p:cNvSpPr>
          <p:nvPr>
            <p:ph idx="1"/>
          </p:nvPr>
        </p:nvSpPr>
        <p:spPr/>
        <p:txBody>
          <a:bodyPr/>
          <a:lstStyle/>
          <a:p>
            <a:r>
              <a:rPr lang="it-IT" dirty="0" err="1"/>
              <a:t>All</a:t>
            </a:r>
            <a:r>
              <a:rPr lang="it-IT" dirty="0"/>
              <a:t> remote </a:t>
            </a:r>
            <a:r>
              <a:rPr lang="it-IT" dirty="0" err="1"/>
              <a:t>biometric</a:t>
            </a:r>
            <a:r>
              <a:rPr lang="it-IT" dirty="0"/>
              <a:t> </a:t>
            </a:r>
            <a:r>
              <a:rPr lang="it-IT" dirty="0" err="1"/>
              <a:t>identification</a:t>
            </a:r>
            <a:r>
              <a:rPr lang="it-IT" dirty="0"/>
              <a:t> </a:t>
            </a:r>
            <a:r>
              <a:rPr lang="it-IT" dirty="0" err="1"/>
              <a:t>systems</a:t>
            </a:r>
            <a:r>
              <a:rPr lang="it-IT" dirty="0"/>
              <a:t> are </a:t>
            </a:r>
            <a:r>
              <a:rPr lang="it-IT" dirty="0" err="1"/>
              <a:t>considered</a:t>
            </a:r>
            <a:r>
              <a:rPr lang="it-IT" dirty="0"/>
              <a:t> high-</a:t>
            </a:r>
            <a:r>
              <a:rPr lang="it-IT" dirty="0" err="1"/>
              <a:t>risk</a:t>
            </a:r>
            <a:r>
              <a:rPr lang="it-IT" dirty="0"/>
              <a:t> and </a:t>
            </a:r>
            <a:r>
              <a:rPr lang="it-IT" dirty="0" err="1"/>
              <a:t>subject</a:t>
            </a:r>
            <a:r>
              <a:rPr lang="it-IT" dirty="0"/>
              <a:t> to </a:t>
            </a:r>
            <a:r>
              <a:rPr lang="it-IT" dirty="0" err="1"/>
              <a:t>strict</a:t>
            </a:r>
            <a:r>
              <a:rPr lang="it-IT" dirty="0"/>
              <a:t> </a:t>
            </a:r>
            <a:r>
              <a:rPr lang="it-IT" dirty="0" err="1"/>
              <a:t>requirements</a:t>
            </a:r>
            <a:r>
              <a:rPr lang="it-IT" dirty="0"/>
              <a:t>. The use of remote </a:t>
            </a:r>
            <a:r>
              <a:rPr lang="it-IT" dirty="0" err="1"/>
              <a:t>biometric</a:t>
            </a:r>
            <a:r>
              <a:rPr lang="it-IT" dirty="0"/>
              <a:t> </a:t>
            </a:r>
            <a:r>
              <a:rPr lang="it-IT" dirty="0" err="1"/>
              <a:t>identification</a:t>
            </a:r>
            <a:r>
              <a:rPr lang="it-IT" dirty="0"/>
              <a:t> in </a:t>
            </a:r>
            <a:r>
              <a:rPr lang="it-IT" dirty="0" err="1"/>
              <a:t>publicly</a:t>
            </a:r>
            <a:r>
              <a:rPr lang="it-IT" dirty="0"/>
              <a:t> </a:t>
            </a:r>
            <a:r>
              <a:rPr lang="it-IT" dirty="0" err="1"/>
              <a:t>accessible</a:t>
            </a:r>
            <a:r>
              <a:rPr lang="it-IT" dirty="0"/>
              <a:t> </a:t>
            </a:r>
            <a:r>
              <a:rPr lang="it-IT" dirty="0" err="1"/>
              <a:t>spaces</a:t>
            </a:r>
            <a:r>
              <a:rPr lang="it-IT" dirty="0"/>
              <a:t> for law </a:t>
            </a:r>
            <a:r>
              <a:rPr lang="it-IT" dirty="0" err="1"/>
              <a:t>enforcement</a:t>
            </a:r>
            <a:r>
              <a:rPr lang="it-IT" dirty="0"/>
              <a:t> </a:t>
            </a:r>
            <a:r>
              <a:rPr lang="it-IT" dirty="0" err="1"/>
              <a:t>purposes</a:t>
            </a:r>
            <a:r>
              <a:rPr lang="it-IT" dirty="0"/>
              <a:t> </a:t>
            </a:r>
            <a:r>
              <a:rPr lang="it-IT" dirty="0" err="1"/>
              <a:t>is</a:t>
            </a:r>
            <a:r>
              <a:rPr lang="it-IT" dirty="0"/>
              <a:t>, in </a:t>
            </a:r>
            <a:r>
              <a:rPr lang="it-IT" dirty="0" err="1"/>
              <a:t>principle</a:t>
            </a:r>
            <a:r>
              <a:rPr lang="it-IT" dirty="0"/>
              <a:t>, </a:t>
            </a:r>
            <a:r>
              <a:rPr lang="it-IT" dirty="0" err="1"/>
              <a:t>prohibited</a:t>
            </a:r>
            <a:r>
              <a:rPr lang="it-IT" dirty="0"/>
              <a:t>.</a:t>
            </a:r>
          </a:p>
        </p:txBody>
      </p:sp>
      <p:sp>
        <p:nvSpPr>
          <p:cNvPr id="4" name="Segnaposto numero diapositiva 3">
            <a:extLst>
              <a:ext uri="{FF2B5EF4-FFF2-40B4-BE49-F238E27FC236}">
                <a16:creationId xmlns:a16="http://schemas.microsoft.com/office/drawing/2014/main" id="{72494929-BFB3-9048-9DAE-46897186C897}"/>
              </a:ext>
            </a:extLst>
          </p:cNvPr>
          <p:cNvSpPr>
            <a:spLocks noGrp="1"/>
          </p:cNvSpPr>
          <p:nvPr>
            <p:ph type="sldNum" sz="quarter" idx="12"/>
          </p:nvPr>
        </p:nvSpPr>
        <p:spPr/>
        <p:txBody>
          <a:bodyPr/>
          <a:lstStyle/>
          <a:p>
            <a:pPr>
              <a:defRPr/>
            </a:pPr>
            <a:fld id="{2D974768-2DA7-7944-88C1-C4ACD13F595F}" type="slidenum">
              <a:rPr lang="en-US" altLang="en-US" smtClean="0"/>
              <a:pPr>
                <a:defRPr/>
              </a:pPr>
              <a:t>22</a:t>
            </a:fld>
            <a:endParaRPr lang="en-US" altLang="en-US"/>
          </a:p>
        </p:txBody>
      </p:sp>
    </p:spTree>
    <p:extLst>
      <p:ext uri="{BB962C8B-B14F-4D97-AF65-F5344CB8AC3E}">
        <p14:creationId xmlns:p14="http://schemas.microsoft.com/office/powerpoint/2010/main" val="69074412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C15B553-4170-8443-9AEE-EC5FDD5F7552}"/>
              </a:ext>
            </a:extLst>
          </p:cNvPr>
          <p:cNvSpPr>
            <a:spLocks noGrp="1"/>
          </p:cNvSpPr>
          <p:nvPr>
            <p:ph idx="1"/>
          </p:nvPr>
        </p:nvSpPr>
        <p:spPr>
          <a:xfrm>
            <a:off x="583324" y="472966"/>
            <a:ext cx="10694276" cy="5623034"/>
          </a:xfrm>
        </p:spPr>
        <p:txBody>
          <a:bodyPr/>
          <a:lstStyle/>
          <a:p>
            <a:r>
              <a:rPr lang="it-IT" dirty="0"/>
              <a:t>2. Limited </a:t>
            </a:r>
            <a:r>
              <a:rPr lang="it-IT" dirty="0" err="1"/>
              <a:t>risk</a:t>
            </a:r>
            <a:r>
              <a:rPr lang="it-IT" dirty="0"/>
              <a:t> </a:t>
            </a:r>
            <a:r>
              <a:rPr lang="it-IT" dirty="0" err="1"/>
              <a:t>refers</a:t>
            </a:r>
            <a:r>
              <a:rPr lang="it-IT" dirty="0"/>
              <a:t> to the </a:t>
            </a:r>
            <a:r>
              <a:rPr lang="it-IT" dirty="0" err="1"/>
              <a:t>risks</a:t>
            </a:r>
            <a:r>
              <a:rPr lang="it-IT" dirty="0"/>
              <a:t> </a:t>
            </a:r>
            <a:r>
              <a:rPr lang="it-IT" dirty="0" err="1"/>
              <a:t>associated</a:t>
            </a:r>
            <a:r>
              <a:rPr lang="it-IT" dirty="0"/>
              <a:t> with </a:t>
            </a:r>
            <a:r>
              <a:rPr lang="it-IT" dirty="0" err="1"/>
              <a:t>lack</a:t>
            </a:r>
            <a:r>
              <a:rPr lang="it-IT" dirty="0"/>
              <a:t> of </a:t>
            </a:r>
            <a:r>
              <a:rPr lang="it-IT" dirty="0" err="1"/>
              <a:t>transparency</a:t>
            </a:r>
            <a:r>
              <a:rPr lang="it-IT" dirty="0"/>
              <a:t> in AI </a:t>
            </a:r>
            <a:r>
              <a:rPr lang="it-IT" dirty="0" err="1"/>
              <a:t>usage</a:t>
            </a:r>
            <a:r>
              <a:rPr lang="it-IT" dirty="0"/>
              <a:t>. The AI </a:t>
            </a:r>
            <a:r>
              <a:rPr lang="it-IT" dirty="0" err="1"/>
              <a:t>Act</a:t>
            </a:r>
            <a:r>
              <a:rPr lang="it-IT" dirty="0"/>
              <a:t> </a:t>
            </a:r>
            <a:r>
              <a:rPr lang="it-IT" dirty="0" err="1"/>
              <a:t>introduces</a:t>
            </a:r>
            <a:r>
              <a:rPr lang="it-IT" dirty="0"/>
              <a:t> </a:t>
            </a:r>
            <a:r>
              <a:rPr lang="it-IT" dirty="0" err="1"/>
              <a:t>specific</a:t>
            </a:r>
            <a:r>
              <a:rPr lang="it-IT" dirty="0"/>
              <a:t> </a:t>
            </a:r>
            <a:r>
              <a:rPr lang="it-IT" dirty="0" err="1"/>
              <a:t>transparency</a:t>
            </a:r>
            <a:r>
              <a:rPr lang="it-IT" dirty="0"/>
              <a:t> </a:t>
            </a:r>
            <a:r>
              <a:rPr lang="it-IT" dirty="0" err="1"/>
              <a:t>obligations</a:t>
            </a:r>
            <a:r>
              <a:rPr lang="it-IT" dirty="0"/>
              <a:t> to </a:t>
            </a:r>
            <a:r>
              <a:rPr lang="it-IT" dirty="0" err="1"/>
              <a:t>ensure</a:t>
            </a:r>
            <a:r>
              <a:rPr lang="it-IT" dirty="0"/>
              <a:t> </a:t>
            </a:r>
            <a:r>
              <a:rPr lang="it-IT" dirty="0" err="1"/>
              <a:t>that</a:t>
            </a:r>
            <a:r>
              <a:rPr lang="it-IT" dirty="0"/>
              <a:t> </a:t>
            </a:r>
            <a:r>
              <a:rPr lang="it-IT" dirty="0" err="1"/>
              <a:t>humans</a:t>
            </a:r>
            <a:r>
              <a:rPr lang="it-IT" dirty="0"/>
              <a:t> are </a:t>
            </a:r>
            <a:r>
              <a:rPr lang="it-IT" dirty="0" err="1"/>
              <a:t>informed</a:t>
            </a:r>
            <a:r>
              <a:rPr lang="it-IT" dirty="0"/>
              <a:t> </a:t>
            </a:r>
            <a:r>
              <a:rPr lang="it-IT" dirty="0" err="1"/>
              <a:t>when</a:t>
            </a:r>
            <a:r>
              <a:rPr lang="it-IT" dirty="0"/>
              <a:t> </a:t>
            </a:r>
            <a:r>
              <a:rPr lang="it-IT" dirty="0" err="1"/>
              <a:t>necessary</a:t>
            </a:r>
            <a:r>
              <a:rPr lang="it-IT" dirty="0"/>
              <a:t>, </a:t>
            </a:r>
            <a:r>
              <a:rPr lang="it-IT" dirty="0" err="1"/>
              <a:t>fostering</a:t>
            </a:r>
            <a:r>
              <a:rPr lang="it-IT" dirty="0"/>
              <a:t> trust. For </a:t>
            </a:r>
            <a:r>
              <a:rPr lang="it-IT" dirty="0" err="1"/>
              <a:t>instance</a:t>
            </a:r>
            <a:r>
              <a:rPr lang="it-IT" dirty="0"/>
              <a:t>, </a:t>
            </a:r>
            <a:r>
              <a:rPr lang="it-IT" dirty="0" err="1"/>
              <a:t>when</a:t>
            </a:r>
            <a:r>
              <a:rPr lang="it-IT" dirty="0"/>
              <a:t> </a:t>
            </a:r>
            <a:r>
              <a:rPr lang="it-IT" dirty="0" err="1"/>
              <a:t>using</a:t>
            </a:r>
            <a:r>
              <a:rPr lang="it-IT" dirty="0"/>
              <a:t> AI </a:t>
            </a:r>
            <a:r>
              <a:rPr lang="it-IT" dirty="0" err="1"/>
              <a:t>systems</a:t>
            </a:r>
            <a:r>
              <a:rPr lang="it-IT" dirty="0"/>
              <a:t> </a:t>
            </a:r>
            <a:r>
              <a:rPr lang="it-IT" dirty="0" err="1"/>
              <a:t>such</a:t>
            </a:r>
            <a:r>
              <a:rPr lang="it-IT" dirty="0"/>
              <a:t> </a:t>
            </a:r>
            <a:r>
              <a:rPr lang="it-IT" dirty="0" err="1"/>
              <a:t>as</a:t>
            </a:r>
            <a:r>
              <a:rPr lang="it-IT" dirty="0"/>
              <a:t> </a:t>
            </a:r>
            <a:r>
              <a:rPr lang="it-IT" dirty="0" err="1"/>
              <a:t>chatbots</a:t>
            </a:r>
            <a:r>
              <a:rPr lang="it-IT" dirty="0"/>
              <a:t>, </a:t>
            </a:r>
            <a:r>
              <a:rPr lang="it-IT" dirty="0" err="1"/>
              <a:t>humans</a:t>
            </a:r>
            <a:r>
              <a:rPr lang="it-IT" dirty="0"/>
              <a:t> </a:t>
            </a:r>
            <a:r>
              <a:rPr lang="it-IT" dirty="0" err="1"/>
              <a:t>should</a:t>
            </a:r>
            <a:r>
              <a:rPr lang="it-IT" dirty="0"/>
              <a:t> be made </a:t>
            </a:r>
            <a:r>
              <a:rPr lang="it-IT" dirty="0" err="1"/>
              <a:t>aware</a:t>
            </a:r>
            <a:r>
              <a:rPr lang="it-IT" dirty="0"/>
              <a:t> </a:t>
            </a:r>
            <a:r>
              <a:rPr lang="it-IT" dirty="0" err="1"/>
              <a:t>that</a:t>
            </a:r>
            <a:r>
              <a:rPr lang="it-IT" dirty="0"/>
              <a:t> </a:t>
            </a:r>
            <a:r>
              <a:rPr lang="it-IT" dirty="0" err="1"/>
              <a:t>they</a:t>
            </a:r>
            <a:r>
              <a:rPr lang="it-IT" dirty="0"/>
              <a:t> are </a:t>
            </a:r>
            <a:r>
              <a:rPr lang="it-IT" dirty="0" err="1"/>
              <a:t>interacting</a:t>
            </a:r>
            <a:r>
              <a:rPr lang="it-IT" dirty="0"/>
              <a:t> with a machine so </a:t>
            </a:r>
            <a:r>
              <a:rPr lang="it-IT" dirty="0" err="1"/>
              <a:t>they</a:t>
            </a:r>
            <a:r>
              <a:rPr lang="it-IT" dirty="0"/>
              <a:t> can take an </a:t>
            </a:r>
            <a:r>
              <a:rPr lang="it-IT" dirty="0" err="1"/>
              <a:t>informed</a:t>
            </a:r>
            <a:r>
              <a:rPr lang="it-IT" dirty="0"/>
              <a:t> </a:t>
            </a:r>
            <a:r>
              <a:rPr lang="it-IT" dirty="0" err="1"/>
              <a:t>decision</a:t>
            </a:r>
            <a:r>
              <a:rPr lang="it-IT" dirty="0"/>
              <a:t> to continue or </a:t>
            </a:r>
            <a:r>
              <a:rPr lang="it-IT" dirty="0" err="1"/>
              <a:t>step</a:t>
            </a:r>
            <a:r>
              <a:rPr lang="it-IT" dirty="0"/>
              <a:t> back. Providers </a:t>
            </a:r>
            <a:r>
              <a:rPr lang="it-IT" dirty="0" err="1"/>
              <a:t>will</a:t>
            </a:r>
            <a:r>
              <a:rPr lang="it-IT" dirty="0"/>
              <a:t> </a:t>
            </a:r>
            <a:r>
              <a:rPr lang="it-IT" dirty="0" err="1"/>
              <a:t>also</a:t>
            </a:r>
            <a:r>
              <a:rPr lang="it-IT" dirty="0"/>
              <a:t> </a:t>
            </a:r>
            <a:r>
              <a:rPr lang="it-IT" dirty="0" err="1"/>
              <a:t>have</a:t>
            </a:r>
            <a:r>
              <a:rPr lang="it-IT" dirty="0"/>
              <a:t> to </a:t>
            </a:r>
            <a:r>
              <a:rPr lang="it-IT" dirty="0" err="1"/>
              <a:t>ensure</a:t>
            </a:r>
            <a:r>
              <a:rPr lang="it-IT" dirty="0"/>
              <a:t> </a:t>
            </a:r>
            <a:r>
              <a:rPr lang="it-IT" dirty="0" err="1"/>
              <a:t>that</a:t>
            </a:r>
            <a:r>
              <a:rPr lang="it-IT" dirty="0"/>
              <a:t> AI-</a:t>
            </a:r>
            <a:r>
              <a:rPr lang="it-IT" dirty="0" err="1"/>
              <a:t>generated</a:t>
            </a:r>
            <a:r>
              <a:rPr lang="it-IT" dirty="0"/>
              <a:t> </a:t>
            </a:r>
            <a:r>
              <a:rPr lang="it-IT" dirty="0" err="1"/>
              <a:t>content</a:t>
            </a:r>
            <a:r>
              <a:rPr lang="it-IT" dirty="0"/>
              <a:t> </a:t>
            </a:r>
            <a:r>
              <a:rPr lang="it-IT" dirty="0" err="1"/>
              <a:t>is</a:t>
            </a:r>
            <a:r>
              <a:rPr lang="it-IT" dirty="0"/>
              <a:t> </a:t>
            </a:r>
            <a:r>
              <a:rPr lang="it-IT" dirty="0" err="1"/>
              <a:t>identifiable</a:t>
            </a:r>
            <a:r>
              <a:rPr lang="it-IT" dirty="0"/>
              <a:t>. </a:t>
            </a:r>
            <a:r>
              <a:rPr lang="it-IT" dirty="0" err="1"/>
              <a:t>Besides</a:t>
            </a:r>
            <a:r>
              <a:rPr lang="it-IT" dirty="0"/>
              <a:t>, AI-</a:t>
            </a:r>
            <a:r>
              <a:rPr lang="it-IT" dirty="0" err="1"/>
              <a:t>generated</a:t>
            </a:r>
            <a:r>
              <a:rPr lang="it-IT" dirty="0"/>
              <a:t> text </a:t>
            </a:r>
            <a:r>
              <a:rPr lang="it-IT" dirty="0" err="1"/>
              <a:t>published</a:t>
            </a:r>
            <a:r>
              <a:rPr lang="it-IT" dirty="0"/>
              <a:t> with the </a:t>
            </a:r>
            <a:r>
              <a:rPr lang="it-IT" dirty="0" err="1"/>
              <a:t>purpose</a:t>
            </a:r>
            <a:r>
              <a:rPr lang="it-IT" dirty="0"/>
              <a:t> to </a:t>
            </a:r>
            <a:r>
              <a:rPr lang="it-IT" dirty="0" err="1"/>
              <a:t>inform</a:t>
            </a:r>
            <a:r>
              <a:rPr lang="it-IT" dirty="0"/>
              <a:t> the public on </a:t>
            </a:r>
            <a:r>
              <a:rPr lang="it-IT" dirty="0" err="1"/>
              <a:t>matters</a:t>
            </a:r>
            <a:r>
              <a:rPr lang="it-IT" dirty="0"/>
              <a:t> of public </a:t>
            </a:r>
            <a:r>
              <a:rPr lang="it-IT" dirty="0" err="1"/>
              <a:t>interest</a:t>
            </a:r>
            <a:r>
              <a:rPr lang="it-IT" dirty="0"/>
              <a:t> must be </a:t>
            </a:r>
            <a:r>
              <a:rPr lang="it-IT" dirty="0" err="1"/>
              <a:t>labelled</a:t>
            </a:r>
            <a:r>
              <a:rPr lang="it-IT" dirty="0"/>
              <a:t> </a:t>
            </a:r>
            <a:r>
              <a:rPr lang="it-IT" dirty="0" err="1"/>
              <a:t>as</a:t>
            </a:r>
            <a:r>
              <a:rPr lang="it-IT" dirty="0"/>
              <a:t> </a:t>
            </a:r>
            <a:r>
              <a:rPr lang="it-IT" dirty="0" err="1"/>
              <a:t>artificially</a:t>
            </a:r>
            <a:r>
              <a:rPr lang="it-IT" dirty="0"/>
              <a:t> </a:t>
            </a:r>
            <a:r>
              <a:rPr lang="it-IT" dirty="0" err="1"/>
              <a:t>generated</a:t>
            </a:r>
            <a:r>
              <a:rPr lang="it-IT" dirty="0"/>
              <a:t>. </a:t>
            </a:r>
          </a:p>
        </p:txBody>
      </p:sp>
      <p:sp>
        <p:nvSpPr>
          <p:cNvPr id="4" name="Segnaposto numero diapositiva 3">
            <a:extLst>
              <a:ext uri="{FF2B5EF4-FFF2-40B4-BE49-F238E27FC236}">
                <a16:creationId xmlns:a16="http://schemas.microsoft.com/office/drawing/2014/main" id="{EE422827-CBF2-8041-88C6-1E11B38094C5}"/>
              </a:ext>
            </a:extLst>
          </p:cNvPr>
          <p:cNvSpPr>
            <a:spLocks noGrp="1"/>
          </p:cNvSpPr>
          <p:nvPr>
            <p:ph type="sldNum" sz="quarter" idx="12"/>
          </p:nvPr>
        </p:nvSpPr>
        <p:spPr/>
        <p:txBody>
          <a:bodyPr/>
          <a:lstStyle/>
          <a:p>
            <a:pPr>
              <a:defRPr/>
            </a:pPr>
            <a:fld id="{2D974768-2DA7-7944-88C1-C4ACD13F595F}" type="slidenum">
              <a:rPr lang="en-US" altLang="en-US" smtClean="0"/>
              <a:pPr>
                <a:defRPr/>
              </a:pPr>
              <a:t>23</a:t>
            </a:fld>
            <a:endParaRPr lang="en-US" altLang="en-US"/>
          </a:p>
        </p:txBody>
      </p:sp>
    </p:spTree>
    <p:extLst>
      <p:ext uri="{BB962C8B-B14F-4D97-AF65-F5344CB8AC3E}">
        <p14:creationId xmlns:p14="http://schemas.microsoft.com/office/powerpoint/2010/main" val="15710499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EAB16-B7FF-2748-BA03-9E1A99E2E00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0CEF604-B33E-3840-98EC-8987256ABE07}"/>
              </a:ext>
            </a:extLst>
          </p:cNvPr>
          <p:cNvSpPr>
            <a:spLocks noGrp="1"/>
          </p:cNvSpPr>
          <p:nvPr>
            <p:ph idx="1"/>
          </p:nvPr>
        </p:nvSpPr>
        <p:spPr/>
        <p:txBody>
          <a:bodyPr/>
          <a:lstStyle/>
          <a:p>
            <a:r>
              <a:rPr lang="it-IT" b="1" dirty="0"/>
              <a:t>3.Minimal or 4. no </a:t>
            </a:r>
            <a:r>
              <a:rPr lang="it-IT" b="1" dirty="0" err="1"/>
              <a:t>risk</a:t>
            </a:r>
            <a:endParaRPr lang="it-IT" b="1" dirty="0"/>
          </a:p>
          <a:p>
            <a:r>
              <a:rPr lang="it-IT" dirty="0"/>
              <a:t>The AI </a:t>
            </a:r>
            <a:r>
              <a:rPr lang="it-IT" dirty="0" err="1"/>
              <a:t>Act</a:t>
            </a:r>
            <a:r>
              <a:rPr lang="it-IT" dirty="0"/>
              <a:t> </a:t>
            </a:r>
            <a:r>
              <a:rPr lang="it-IT" dirty="0" err="1"/>
              <a:t>allows</a:t>
            </a:r>
            <a:r>
              <a:rPr lang="it-IT" dirty="0"/>
              <a:t> the free use of </a:t>
            </a:r>
            <a:r>
              <a:rPr lang="it-IT" dirty="0" err="1"/>
              <a:t>minimal-risk</a:t>
            </a:r>
            <a:r>
              <a:rPr lang="it-IT" dirty="0"/>
              <a:t> AI</a:t>
            </a:r>
            <a:r>
              <a:rPr lang="it-IT"/>
              <a:t>. </a:t>
            </a:r>
          </a:p>
          <a:p>
            <a:r>
              <a:rPr lang="it-IT"/>
              <a:t>This</a:t>
            </a:r>
            <a:r>
              <a:rPr lang="it-IT" dirty="0"/>
              <a:t> </a:t>
            </a:r>
            <a:r>
              <a:rPr lang="it-IT" dirty="0" err="1"/>
              <a:t>includes</a:t>
            </a:r>
            <a:r>
              <a:rPr lang="it-IT" dirty="0"/>
              <a:t> </a:t>
            </a:r>
            <a:r>
              <a:rPr lang="it-IT" dirty="0" err="1"/>
              <a:t>applications</a:t>
            </a:r>
            <a:r>
              <a:rPr lang="it-IT" dirty="0"/>
              <a:t> </a:t>
            </a:r>
            <a:r>
              <a:rPr lang="it-IT" dirty="0" err="1"/>
              <a:t>such</a:t>
            </a:r>
            <a:r>
              <a:rPr lang="it-IT" dirty="0"/>
              <a:t> </a:t>
            </a:r>
            <a:r>
              <a:rPr lang="it-IT" dirty="0" err="1"/>
              <a:t>as</a:t>
            </a:r>
            <a:r>
              <a:rPr lang="it-IT" dirty="0"/>
              <a:t> AI-</a:t>
            </a:r>
            <a:r>
              <a:rPr lang="it-IT" dirty="0" err="1"/>
              <a:t>enabled</a:t>
            </a:r>
            <a:r>
              <a:rPr lang="it-IT" dirty="0"/>
              <a:t> video games or spam </a:t>
            </a:r>
            <a:r>
              <a:rPr lang="it-IT" dirty="0" err="1"/>
              <a:t>filters</a:t>
            </a:r>
            <a:r>
              <a:rPr lang="it-IT" dirty="0"/>
              <a:t>. The </a:t>
            </a:r>
            <a:r>
              <a:rPr lang="it-IT" dirty="0" err="1"/>
              <a:t>vast</a:t>
            </a:r>
            <a:r>
              <a:rPr lang="it-IT" dirty="0"/>
              <a:t> </a:t>
            </a:r>
            <a:r>
              <a:rPr lang="it-IT" dirty="0" err="1"/>
              <a:t>majority</a:t>
            </a:r>
            <a:r>
              <a:rPr lang="it-IT" dirty="0"/>
              <a:t> of AI </a:t>
            </a:r>
            <a:r>
              <a:rPr lang="it-IT" dirty="0" err="1"/>
              <a:t>systems</a:t>
            </a:r>
            <a:r>
              <a:rPr lang="it-IT" dirty="0"/>
              <a:t> </a:t>
            </a:r>
            <a:r>
              <a:rPr lang="it-IT" dirty="0" err="1"/>
              <a:t>currently</a:t>
            </a:r>
            <a:r>
              <a:rPr lang="it-IT" dirty="0"/>
              <a:t> </a:t>
            </a:r>
            <a:r>
              <a:rPr lang="it-IT" dirty="0" err="1"/>
              <a:t>used</a:t>
            </a:r>
            <a:r>
              <a:rPr lang="it-IT" dirty="0"/>
              <a:t> in the EU </a:t>
            </a:r>
            <a:r>
              <a:rPr lang="it-IT" dirty="0" err="1"/>
              <a:t>fall</a:t>
            </a:r>
            <a:r>
              <a:rPr lang="it-IT" dirty="0"/>
              <a:t> </a:t>
            </a:r>
            <a:r>
              <a:rPr lang="it-IT" dirty="0" err="1"/>
              <a:t>into</a:t>
            </a:r>
            <a:r>
              <a:rPr lang="it-IT" dirty="0"/>
              <a:t> </a:t>
            </a:r>
            <a:r>
              <a:rPr lang="it-IT" dirty="0" err="1"/>
              <a:t>this</a:t>
            </a:r>
            <a:r>
              <a:rPr lang="it-IT" dirty="0"/>
              <a:t> </a:t>
            </a:r>
            <a:r>
              <a:rPr lang="it-IT" dirty="0" err="1"/>
              <a:t>category</a:t>
            </a:r>
            <a:r>
              <a:rPr lang="it-IT" dirty="0"/>
              <a:t>.</a:t>
            </a:r>
          </a:p>
          <a:p>
            <a:endParaRPr lang="it-IT" dirty="0"/>
          </a:p>
        </p:txBody>
      </p:sp>
      <p:sp>
        <p:nvSpPr>
          <p:cNvPr id="4" name="Segnaposto numero diapositiva 3">
            <a:extLst>
              <a:ext uri="{FF2B5EF4-FFF2-40B4-BE49-F238E27FC236}">
                <a16:creationId xmlns:a16="http://schemas.microsoft.com/office/drawing/2014/main" id="{4F099AF9-CEF0-604B-9A09-C1A848795337}"/>
              </a:ext>
            </a:extLst>
          </p:cNvPr>
          <p:cNvSpPr>
            <a:spLocks noGrp="1"/>
          </p:cNvSpPr>
          <p:nvPr>
            <p:ph type="sldNum" sz="quarter" idx="12"/>
          </p:nvPr>
        </p:nvSpPr>
        <p:spPr/>
        <p:txBody>
          <a:bodyPr/>
          <a:lstStyle/>
          <a:p>
            <a:pPr>
              <a:defRPr/>
            </a:pPr>
            <a:fld id="{2D974768-2DA7-7944-88C1-C4ACD13F595F}" type="slidenum">
              <a:rPr lang="en-US" altLang="en-US" smtClean="0"/>
              <a:pPr>
                <a:defRPr/>
              </a:pPr>
              <a:t>24</a:t>
            </a:fld>
            <a:endParaRPr lang="en-US" altLang="en-US"/>
          </a:p>
        </p:txBody>
      </p:sp>
    </p:spTree>
    <p:extLst>
      <p:ext uri="{BB962C8B-B14F-4D97-AF65-F5344CB8AC3E}">
        <p14:creationId xmlns:p14="http://schemas.microsoft.com/office/powerpoint/2010/main" val="35065879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15B41E-58CA-6B4C-96D8-129D7BDD01FF}"/>
              </a:ext>
            </a:extLst>
          </p:cNvPr>
          <p:cNvSpPr>
            <a:spLocks noGrp="1"/>
          </p:cNvSpPr>
          <p:nvPr>
            <p:ph type="title"/>
          </p:nvPr>
        </p:nvSpPr>
        <p:spPr/>
        <p:txBody>
          <a:bodyPr/>
          <a:lstStyle/>
          <a:p>
            <a:r>
              <a:rPr lang="it-IT" dirty="0" err="1"/>
              <a:t>Other</a:t>
            </a:r>
            <a:r>
              <a:rPr lang="it-IT" dirty="0"/>
              <a:t> </a:t>
            </a:r>
            <a:r>
              <a:rPr lang="it-IT" dirty="0" err="1"/>
              <a:t>examples</a:t>
            </a:r>
            <a:endParaRPr lang="it-IT" dirty="0"/>
          </a:p>
        </p:txBody>
      </p:sp>
      <p:sp>
        <p:nvSpPr>
          <p:cNvPr id="3" name="Segnaposto contenuto 2">
            <a:extLst>
              <a:ext uri="{FF2B5EF4-FFF2-40B4-BE49-F238E27FC236}">
                <a16:creationId xmlns:a16="http://schemas.microsoft.com/office/drawing/2014/main" id="{E31DB0EB-F113-714D-A35D-7627DBAE3AA4}"/>
              </a:ext>
            </a:extLst>
          </p:cNvPr>
          <p:cNvSpPr>
            <a:spLocks noGrp="1"/>
          </p:cNvSpPr>
          <p:nvPr>
            <p:ph idx="1"/>
          </p:nvPr>
        </p:nvSpPr>
        <p:spPr>
          <a:xfrm>
            <a:off x="788276" y="1592317"/>
            <a:ext cx="10489324" cy="4503683"/>
          </a:xfrm>
        </p:spPr>
        <p:txBody>
          <a:bodyPr/>
          <a:lstStyle/>
          <a:p>
            <a:r>
              <a:rPr lang="it-IT" b="1" dirty="0">
                <a:effectLst/>
                <a:latin typeface="Helvetica" pitchFamily="2" charset="0"/>
              </a:rPr>
              <a:t>self-</a:t>
            </a:r>
            <a:r>
              <a:rPr lang="it-IT" b="1" dirty="0" err="1">
                <a:effectLst/>
                <a:latin typeface="Helvetica" pitchFamily="2" charset="0"/>
              </a:rPr>
              <a:t>preferencing</a:t>
            </a:r>
            <a:r>
              <a:rPr lang="it-IT" dirty="0">
                <a:effectLst/>
                <a:latin typeface="Helvetica" pitchFamily="2" charset="0"/>
              </a:rPr>
              <a:t>, i.e., </a:t>
            </a:r>
            <a:r>
              <a:rPr lang="it-IT" dirty="0" err="1">
                <a:effectLst/>
                <a:latin typeface="Helvetica" pitchFamily="2" charset="0"/>
              </a:rPr>
              <a:t>unfairly</a:t>
            </a:r>
            <a:r>
              <a:rPr lang="it-IT" dirty="0">
                <a:effectLst/>
                <a:latin typeface="Helvetica" pitchFamily="2" charset="0"/>
              </a:rPr>
              <a:t> </a:t>
            </a:r>
            <a:r>
              <a:rPr lang="it-IT" dirty="0" err="1">
                <a:effectLst/>
                <a:latin typeface="Helvetica" pitchFamily="2" charset="0"/>
              </a:rPr>
              <a:t>favouring</a:t>
            </a:r>
            <a:r>
              <a:rPr lang="it-IT" dirty="0">
                <a:effectLst/>
                <a:latin typeface="Helvetica" pitchFamily="2" charset="0"/>
              </a:rPr>
              <a:t> </a:t>
            </a:r>
            <a:r>
              <a:rPr lang="it-IT" dirty="0" err="1">
                <a:effectLst/>
                <a:latin typeface="Helvetica" pitchFamily="2" charset="0"/>
              </a:rPr>
              <a:t>own</a:t>
            </a:r>
            <a:r>
              <a:rPr lang="it-IT" dirty="0">
                <a:effectLst/>
                <a:latin typeface="Helvetica" pitchFamily="2" charset="0"/>
              </a:rPr>
              <a:t> </a:t>
            </a:r>
            <a:r>
              <a:rPr lang="it-IT" dirty="0" err="1">
                <a:effectLst/>
                <a:latin typeface="Helvetica" pitchFamily="2" charset="0"/>
              </a:rPr>
              <a:t>products</a:t>
            </a:r>
            <a:r>
              <a:rPr lang="it-IT" dirty="0">
                <a:effectLst/>
                <a:latin typeface="Helvetica" pitchFamily="2" charset="0"/>
              </a:rPr>
              <a:t> and </a:t>
            </a:r>
            <a:r>
              <a:rPr lang="it-IT" dirty="0" err="1">
                <a:effectLst/>
                <a:latin typeface="Helvetica" pitchFamily="2" charset="0"/>
              </a:rPr>
              <a:t>services</a:t>
            </a:r>
            <a:r>
              <a:rPr lang="it-IT" dirty="0">
                <a:effectLst/>
                <a:latin typeface="Helvetica" pitchFamily="2" charset="0"/>
              </a:rPr>
              <a:t> to the </a:t>
            </a:r>
            <a:r>
              <a:rPr lang="it-IT" dirty="0" err="1">
                <a:effectLst/>
                <a:latin typeface="Helvetica" pitchFamily="2" charset="0"/>
              </a:rPr>
              <a:t>detriment</a:t>
            </a:r>
            <a:r>
              <a:rPr lang="it-IT" dirty="0">
                <a:effectLst/>
                <a:latin typeface="Helvetica" pitchFamily="2" charset="0"/>
              </a:rPr>
              <a:t> of </a:t>
            </a:r>
            <a:r>
              <a:rPr lang="it-IT" dirty="0" err="1">
                <a:effectLst/>
                <a:latin typeface="Helvetica" pitchFamily="2" charset="0"/>
              </a:rPr>
              <a:t>competing</a:t>
            </a:r>
            <a:r>
              <a:rPr lang="it-IT" dirty="0">
                <a:effectLst/>
                <a:latin typeface="Helvetica" pitchFamily="2" charset="0"/>
              </a:rPr>
              <a:t> businesses (e.g. </a:t>
            </a:r>
            <a:r>
              <a:rPr lang="it-IT" dirty="0" err="1">
                <a:effectLst/>
                <a:latin typeface="Helvetica" pitchFamily="2" charset="0"/>
              </a:rPr>
              <a:t>pre-installation</a:t>
            </a:r>
            <a:r>
              <a:rPr lang="it-IT" dirty="0">
                <a:effectLst/>
                <a:latin typeface="Helvetica" pitchFamily="2" charset="0"/>
              </a:rPr>
              <a:t> and default </a:t>
            </a:r>
            <a:r>
              <a:rPr lang="it-IT" dirty="0" err="1">
                <a:effectLst/>
                <a:latin typeface="Helvetica" pitchFamily="2" charset="0"/>
              </a:rPr>
              <a:t>settings</a:t>
            </a:r>
            <a:r>
              <a:rPr lang="it-IT" dirty="0">
                <a:effectLst/>
                <a:latin typeface="Helvetica" pitchFamily="2" charset="0"/>
              </a:rPr>
              <a:t> </a:t>
            </a:r>
            <a:r>
              <a:rPr lang="it-IT" dirty="0" err="1">
                <a:effectLst/>
                <a:latin typeface="Helvetica" pitchFamily="2" charset="0"/>
              </a:rPr>
              <a:t>exclusively</a:t>
            </a:r>
            <a:r>
              <a:rPr lang="it-IT" dirty="0">
                <a:effectLst/>
                <a:latin typeface="Helvetica" pitchFamily="2" charset="0"/>
              </a:rPr>
              <a:t> of </a:t>
            </a:r>
            <a:r>
              <a:rPr lang="it-IT" dirty="0" err="1">
                <a:effectLst/>
                <a:latin typeface="Helvetica" pitchFamily="2" charset="0"/>
              </a:rPr>
              <a:t>gatekeepers</a:t>
            </a:r>
            <a:r>
              <a:rPr lang="it-IT" dirty="0">
                <a:effectLst/>
                <a:latin typeface="Helvetica" pitchFamily="2" charset="0"/>
              </a:rPr>
              <a:t>' </a:t>
            </a:r>
            <a:r>
              <a:rPr lang="it-IT" dirty="0" err="1">
                <a:effectLst/>
                <a:latin typeface="Helvetica" pitchFamily="2" charset="0"/>
              </a:rPr>
              <a:t>own</a:t>
            </a:r>
            <a:r>
              <a:rPr lang="it-IT" dirty="0">
                <a:effectLst/>
                <a:latin typeface="Helvetica" pitchFamily="2" charset="0"/>
              </a:rPr>
              <a:t> </a:t>
            </a:r>
            <a:r>
              <a:rPr lang="it-IT" dirty="0" err="1">
                <a:effectLst/>
                <a:latin typeface="Helvetica" pitchFamily="2" charset="0"/>
              </a:rPr>
              <a:t>products</a:t>
            </a:r>
            <a:r>
              <a:rPr lang="it-IT" dirty="0">
                <a:effectLst/>
                <a:latin typeface="Helvetica" pitchFamily="2" charset="0"/>
              </a:rPr>
              <a:t>/</a:t>
            </a:r>
            <a:r>
              <a:rPr lang="it-IT" dirty="0" err="1">
                <a:effectLst/>
                <a:latin typeface="Helvetica" pitchFamily="2" charset="0"/>
              </a:rPr>
              <a:t>services</a:t>
            </a:r>
            <a:r>
              <a:rPr lang="it-IT" dirty="0">
                <a:effectLst/>
                <a:latin typeface="Helvetica" pitchFamily="2" charset="0"/>
              </a:rPr>
              <a:t>);</a:t>
            </a:r>
          </a:p>
          <a:p>
            <a:r>
              <a:rPr lang="it-IT" b="1" dirty="0" err="1">
                <a:effectLst/>
                <a:latin typeface="Helvetica" pitchFamily="2" charset="0"/>
              </a:rPr>
              <a:t>preferencing</a:t>
            </a:r>
            <a:r>
              <a:rPr lang="it-IT" b="1" dirty="0">
                <a:effectLst/>
                <a:latin typeface="Helvetica" pitchFamily="2" charset="0"/>
              </a:rPr>
              <a:t> of a </a:t>
            </a:r>
            <a:r>
              <a:rPr lang="it-IT" b="1" dirty="0" err="1">
                <a:effectLst/>
                <a:latin typeface="Helvetica" pitchFamily="2" charset="0"/>
              </a:rPr>
              <a:t>third</a:t>
            </a:r>
            <a:r>
              <a:rPr lang="it-IT" b="1" dirty="0">
                <a:effectLst/>
                <a:latin typeface="Helvetica" pitchFamily="2" charset="0"/>
              </a:rPr>
              <a:t> party</a:t>
            </a:r>
            <a:r>
              <a:rPr lang="it-IT" dirty="0">
                <a:effectLst/>
                <a:latin typeface="Helvetica" pitchFamily="2" charset="0"/>
              </a:rPr>
              <a:t>, i.e. </a:t>
            </a:r>
            <a:r>
              <a:rPr lang="it-IT" dirty="0" err="1">
                <a:effectLst/>
                <a:latin typeface="Helvetica" pitchFamily="2" charset="0"/>
              </a:rPr>
              <a:t>unfairly</a:t>
            </a:r>
            <a:r>
              <a:rPr lang="it-IT" dirty="0">
                <a:effectLst/>
                <a:latin typeface="Helvetica" pitchFamily="2" charset="0"/>
              </a:rPr>
              <a:t> </a:t>
            </a:r>
            <a:r>
              <a:rPr lang="it-IT" dirty="0" err="1">
                <a:effectLst/>
                <a:latin typeface="Helvetica" pitchFamily="2" charset="0"/>
              </a:rPr>
              <a:t>favouring</a:t>
            </a:r>
            <a:r>
              <a:rPr lang="it-IT" dirty="0">
                <a:effectLst/>
                <a:latin typeface="Helvetica" pitchFamily="2" charset="0"/>
              </a:rPr>
              <a:t> a </a:t>
            </a:r>
            <a:r>
              <a:rPr lang="it-IT" dirty="0" err="1">
                <a:effectLst/>
                <a:latin typeface="Helvetica" pitchFamily="2" charset="0"/>
              </a:rPr>
              <a:t>third</a:t>
            </a:r>
            <a:r>
              <a:rPr lang="it-IT" dirty="0">
                <a:effectLst/>
                <a:latin typeface="Helvetica" pitchFamily="2" charset="0"/>
              </a:rPr>
              <a:t> </a:t>
            </a:r>
            <a:r>
              <a:rPr lang="it-IT" dirty="0" err="1">
                <a:effectLst/>
                <a:latin typeface="Helvetica" pitchFamily="2" charset="0"/>
              </a:rPr>
              <a:t>party's</a:t>
            </a:r>
            <a:r>
              <a:rPr lang="it-IT" dirty="0">
                <a:effectLst/>
                <a:latin typeface="Helvetica" pitchFamily="2" charset="0"/>
              </a:rPr>
              <a:t> </a:t>
            </a:r>
            <a:r>
              <a:rPr lang="it-IT" dirty="0" err="1">
                <a:effectLst/>
                <a:latin typeface="Helvetica" pitchFamily="2" charset="0"/>
              </a:rPr>
              <a:t>products</a:t>
            </a:r>
            <a:r>
              <a:rPr lang="it-IT" dirty="0">
                <a:effectLst/>
                <a:latin typeface="Helvetica" pitchFamily="2" charset="0"/>
              </a:rPr>
              <a:t> or </a:t>
            </a:r>
            <a:r>
              <a:rPr lang="it-IT" dirty="0" err="1">
                <a:effectLst/>
                <a:latin typeface="Helvetica" pitchFamily="2" charset="0"/>
              </a:rPr>
              <a:t>services</a:t>
            </a:r>
            <a:r>
              <a:rPr lang="it-IT" dirty="0">
                <a:effectLst/>
                <a:latin typeface="Helvetica" pitchFamily="2" charset="0"/>
              </a:rPr>
              <a:t> to the </a:t>
            </a:r>
            <a:r>
              <a:rPr lang="it-IT" dirty="0" err="1">
                <a:effectLst/>
                <a:latin typeface="Helvetica" pitchFamily="2" charset="0"/>
              </a:rPr>
              <a:t>detriment</a:t>
            </a:r>
            <a:r>
              <a:rPr lang="it-IT" dirty="0">
                <a:effectLst/>
                <a:latin typeface="Helvetica" pitchFamily="2" charset="0"/>
              </a:rPr>
              <a:t> of </a:t>
            </a:r>
            <a:r>
              <a:rPr lang="it-IT" dirty="0" err="1">
                <a:effectLst/>
                <a:latin typeface="Helvetica" pitchFamily="2" charset="0"/>
              </a:rPr>
              <a:t>competing</a:t>
            </a:r>
            <a:r>
              <a:rPr lang="it-IT" dirty="0">
                <a:effectLst/>
                <a:latin typeface="Helvetica" pitchFamily="2" charset="0"/>
              </a:rPr>
              <a:t> businesses (e.g. </a:t>
            </a:r>
            <a:r>
              <a:rPr lang="it-IT" dirty="0" err="1">
                <a:effectLst/>
                <a:latin typeface="Helvetica" pitchFamily="2" charset="0"/>
              </a:rPr>
              <a:t>discriminating</a:t>
            </a:r>
            <a:r>
              <a:rPr lang="it-IT" dirty="0">
                <a:effectLst/>
                <a:latin typeface="Helvetica" pitchFamily="2" charset="0"/>
              </a:rPr>
              <a:t> </a:t>
            </a:r>
            <a:r>
              <a:rPr lang="it-IT" dirty="0" err="1">
                <a:effectLst/>
                <a:latin typeface="Helvetica" pitchFamily="2" charset="0"/>
              </a:rPr>
              <a:t>between</a:t>
            </a:r>
            <a:r>
              <a:rPr lang="it-IT" dirty="0">
                <a:effectLst/>
                <a:latin typeface="Helvetica" pitchFamily="2" charset="0"/>
              </a:rPr>
              <a:t> </a:t>
            </a:r>
            <a:r>
              <a:rPr lang="it-IT" dirty="0" err="1">
                <a:effectLst/>
                <a:latin typeface="Helvetica" pitchFamily="2" charset="0"/>
              </a:rPr>
              <a:t>trade</a:t>
            </a:r>
            <a:r>
              <a:rPr lang="it-IT" dirty="0">
                <a:effectLst/>
                <a:latin typeface="Helvetica" pitchFamily="2" charset="0"/>
              </a:rPr>
              <a:t> </a:t>
            </a:r>
            <a:r>
              <a:rPr lang="it-IT" dirty="0" err="1">
                <a:effectLst/>
                <a:latin typeface="Helvetica" pitchFamily="2" charset="0"/>
              </a:rPr>
              <a:t>partners</a:t>
            </a:r>
            <a:r>
              <a:rPr lang="it-IT" dirty="0">
                <a:effectLst/>
                <a:latin typeface="Helvetica" pitchFamily="2" charset="0"/>
              </a:rPr>
              <a:t> </a:t>
            </a:r>
            <a:r>
              <a:rPr lang="it-IT" dirty="0" err="1">
                <a:effectLst/>
                <a:latin typeface="Helvetica" pitchFamily="2" charset="0"/>
              </a:rPr>
              <a:t>without</a:t>
            </a:r>
            <a:r>
              <a:rPr lang="it-IT" dirty="0">
                <a:effectLst/>
                <a:latin typeface="Helvetica" pitchFamily="2" charset="0"/>
              </a:rPr>
              <a:t> </a:t>
            </a:r>
            <a:r>
              <a:rPr lang="it-IT" dirty="0" err="1">
                <a:effectLst/>
                <a:latin typeface="Helvetica" pitchFamily="2" charset="0"/>
              </a:rPr>
              <a:t>reasonable</a:t>
            </a:r>
            <a:r>
              <a:rPr lang="it-IT" dirty="0">
                <a:effectLst/>
                <a:latin typeface="Helvetica" pitchFamily="2" charset="0"/>
              </a:rPr>
              <a:t> cause);</a:t>
            </a:r>
          </a:p>
          <a:p>
            <a:endParaRPr lang="it-IT" dirty="0"/>
          </a:p>
        </p:txBody>
      </p:sp>
      <p:sp>
        <p:nvSpPr>
          <p:cNvPr id="4" name="Segnaposto numero diapositiva 3">
            <a:extLst>
              <a:ext uri="{FF2B5EF4-FFF2-40B4-BE49-F238E27FC236}">
                <a16:creationId xmlns:a16="http://schemas.microsoft.com/office/drawing/2014/main" id="{31529346-60EE-C647-B78E-D6721984FD2C}"/>
              </a:ext>
            </a:extLst>
          </p:cNvPr>
          <p:cNvSpPr>
            <a:spLocks noGrp="1"/>
          </p:cNvSpPr>
          <p:nvPr>
            <p:ph type="sldNum" sz="quarter" idx="12"/>
          </p:nvPr>
        </p:nvSpPr>
        <p:spPr/>
        <p:txBody>
          <a:bodyPr/>
          <a:lstStyle/>
          <a:p>
            <a:pPr>
              <a:defRPr/>
            </a:pPr>
            <a:fld id="{2D974768-2DA7-7944-88C1-C4ACD13F595F}" type="slidenum">
              <a:rPr lang="en-US" altLang="en-US" smtClean="0"/>
              <a:pPr>
                <a:defRPr/>
              </a:pPr>
              <a:t>3</a:t>
            </a:fld>
            <a:endParaRPr lang="en-US" altLang="en-US"/>
          </a:p>
        </p:txBody>
      </p:sp>
    </p:spTree>
    <p:extLst>
      <p:ext uri="{BB962C8B-B14F-4D97-AF65-F5344CB8AC3E}">
        <p14:creationId xmlns:p14="http://schemas.microsoft.com/office/powerpoint/2010/main" val="115501208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4711333-A088-6545-860C-703A3265746D}"/>
              </a:ext>
            </a:extLst>
          </p:cNvPr>
          <p:cNvSpPr>
            <a:spLocks noGrp="1"/>
          </p:cNvSpPr>
          <p:nvPr>
            <p:ph idx="1"/>
          </p:nvPr>
        </p:nvSpPr>
        <p:spPr>
          <a:xfrm>
            <a:off x="772511" y="394138"/>
            <a:ext cx="10505090" cy="5701862"/>
          </a:xfrm>
        </p:spPr>
        <p:txBody>
          <a:bodyPr/>
          <a:lstStyle/>
          <a:p>
            <a:r>
              <a:rPr lang="it-IT" b="1" dirty="0" err="1">
                <a:effectLst/>
                <a:latin typeface="Helvetica" pitchFamily="2" charset="0"/>
              </a:rPr>
              <a:t>unjustified</a:t>
            </a:r>
            <a:r>
              <a:rPr lang="it-IT" b="1" dirty="0">
                <a:effectLst/>
                <a:latin typeface="Helvetica" pitchFamily="2" charset="0"/>
              </a:rPr>
              <a:t> </a:t>
            </a:r>
            <a:r>
              <a:rPr lang="it-IT" b="1" dirty="0" err="1">
                <a:effectLst/>
                <a:latin typeface="Helvetica" pitchFamily="2" charset="0"/>
              </a:rPr>
              <a:t>denial</a:t>
            </a:r>
            <a:r>
              <a:rPr lang="it-IT" b="1" dirty="0">
                <a:effectLst/>
                <a:latin typeface="Helvetica" pitchFamily="2" charset="0"/>
              </a:rPr>
              <a:t> of </a:t>
            </a:r>
            <a:r>
              <a:rPr lang="it-IT" b="1" dirty="0" err="1">
                <a:effectLst/>
                <a:latin typeface="Helvetica" pitchFamily="2" charset="0"/>
              </a:rPr>
              <a:t>access</a:t>
            </a:r>
            <a:r>
              <a:rPr lang="it-IT" b="1" dirty="0">
                <a:effectLst/>
                <a:latin typeface="Helvetica" pitchFamily="2" charset="0"/>
              </a:rPr>
              <a:t> to the </a:t>
            </a:r>
            <a:r>
              <a:rPr lang="it-IT" b="1" dirty="0" err="1">
                <a:effectLst/>
                <a:latin typeface="Helvetica" pitchFamily="2" charset="0"/>
              </a:rPr>
              <a:t>platform</a:t>
            </a:r>
            <a:r>
              <a:rPr lang="it-IT" b="1" dirty="0">
                <a:effectLst/>
                <a:latin typeface="Helvetica" pitchFamily="2" charset="0"/>
              </a:rPr>
              <a:t> or </a:t>
            </a:r>
            <a:r>
              <a:rPr lang="it-IT" b="1" dirty="0" err="1">
                <a:effectLst/>
                <a:latin typeface="Helvetica" pitchFamily="2" charset="0"/>
              </a:rPr>
              <a:t>functionalities</a:t>
            </a:r>
            <a:r>
              <a:rPr lang="it-IT" b="1" dirty="0">
                <a:effectLst/>
                <a:latin typeface="Helvetica" pitchFamily="2" charset="0"/>
              </a:rPr>
              <a:t> </a:t>
            </a:r>
            <a:r>
              <a:rPr lang="it-IT" dirty="0" err="1">
                <a:effectLst/>
                <a:latin typeface="Helvetica" pitchFamily="2" charset="0"/>
              </a:rPr>
              <a:t>necessary</a:t>
            </a:r>
            <a:r>
              <a:rPr lang="it-IT" dirty="0">
                <a:effectLst/>
                <a:latin typeface="Helvetica" pitchFamily="2" charset="0"/>
              </a:rPr>
              <a:t> to </a:t>
            </a:r>
            <a:r>
              <a:rPr lang="it-IT" dirty="0" err="1">
                <a:effectLst/>
                <a:latin typeface="Helvetica" pitchFamily="2" charset="0"/>
              </a:rPr>
              <a:t>conduct</a:t>
            </a:r>
            <a:r>
              <a:rPr lang="it-IT" dirty="0">
                <a:effectLst/>
                <a:latin typeface="Helvetica" pitchFamily="2" charset="0"/>
              </a:rPr>
              <a:t> business (e.g. </a:t>
            </a:r>
            <a:r>
              <a:rPr lang="it-IT" dirty="0" err="1">
                <a:effectLst/>
                <a:latin typeface="Helvetica" pitchFamily="2" charset="0"/>
              </a:rPr>
              <a:t>denial</a:t>
            </a:r>
            <a:r>
              <a:rPr lang="it-IT" dirty="0">
                <a:effectLst/>
                <a:latin typeface="Helvetica" pitchFamily="2" charset="0"/>
              </a:rPr>
              <a:t> of </a:t>
            </a:r>
            <a:r>
              <a:rPr lang="it-IT" dirty="0" err="1">
                <a:effectLst/>
                <a:latin typeface="Helvetica" pitchFamily="2" charset="0"/>
              </a:rPr>
              <a:t>access</a:t>
            </a:r>
            <a:r>
              <a:rPr lang="it-IT" dirty="0">
                <a:effectLst/>
                <a:latin typeface="Helvetica" pitchFamily="2" charset="0"/>
              </a:rPr>
              <a:t> to the </a:t>
            </a:r>
            <a:r>
              <a:rPr lang="it-IT" dirty="0" err="1">
                <a:effectLst/>
                <a:latin typeface="Helvetica" pitchFamily="2" charset="0"/>
              </a:rPr>
              <a:t>platform's</a:t>
            </a:r>
            <a:r>
              <a:rPr lang="it-IT" dirty="0">
                <a:effectLst/>
                <a:latin typeface="Helvetica" pitchFamily="2" charset="0"/>
              </a:rPr>
              <a:t> </a:t>
            </a:r>
            <a:r>
              <a:rPr lang="it-IT" dirty="0" err="1">
                <a:effectLst/>
                <a:latin typeface="Helvetica" pitchFamily="2" charset="0"/>
              </a:rPr>
              <a:t>payment</a:t>
            </a:r>
            <a:r>
              <a:rPr lang="it-IT" dirty="0">
                <a:effectLst/>
                <a:latin typeface="Helvetica" pitchFamily="2" charset="0"/>
              </a:rPr>
              <a:t> </a:t>
            </a:r>
            <a:r>
              <a:rPr lang="it-IT" dirty="0" err="1">
                <a:effectLst/>
                <a:latin typeface="Helvetica" pitchFamily="2" charset="0"/>
              </a:rPr>
              <a:t>services</a:t>
            </a:r>
            <a:r>
              <a:rPr lang="it-IT" dirty="0">
                <a:effectLst/>
                <a:latin typeface="Helvetica" pitchFamily="2" charset="0"/>
              </a:rPr>
              <a:t>);</a:t>
            </a:r>
          </a:p>
          <a:p>
            <a:r>
              <a:rPr lang="it-IT" b="1" dirty="0" err="1">
                <a:effectLst/>
                <a:latin typeface="Helvetica" pitchFamily="2" charset="0"/>
              </a:rPr>
              <a:t>unjustified</a:t>
            </a:r>
            <a:r>
              <a:rPr lang="it-IT" b="1" dirty="0">
                <a:effectLst/>
                <a:latin typeface="Helvetica" pitchFamily="2" charset="0"/>
              </a:rPr>
              <a:t> </a:t>
            </a:r>
            <a:r>
              <a:rPr lang="it-IT" b="1" dirty="0" err="1">
                <a:effectLst/>
                <a:latin typeface="Helvetica" pitchFamily="2" charset="0"/>
              </a:rPr>
              <a:t>denial</a:t>
            </a:r>
            <a:r>
              <a:rPr lang="it-IT" b="1" dirty="0">
                <a:effectLst/>
                <a:latin typeface="Helvetica" pitchFamily="2" charset="0"/>
              </a:rPr>
              <a:t> of </a:t>
            </a:r>
            <a:r>
              <a:rPr lang="it-IT" b="1" dirty="0" err="1">
                <a:effectLst/>
                <a:latin typeface="Helvetica" pitchFamily="2" charset="0"/>
              </a:rPr>
              <a:t>access</a:t>
            </a:r>
            <a:r>
              <a:rPr lang="it-IT" b="1" dirty="0">
                <a:effectLst/>
                <a:latin typeface="Helvetica" pitchFamily="2" charset="0"/>
              </a:rPr>
              <a:t> to </a:t>
            </a:r>
            <a:r>
              <a:rPr lang="it-IT" b="1" dirty="0" err="1">
                <a:effectLst/>
                <a:latin typeface="Helvetica" pitchFamily="2" charset="0"/>
              </a:rPr>
              <a:t>collected</a:t>
            </a:r>
            <a:r>
              <a:rPr lang="it-IT" b="1" dirty="0">
                <a:effectLst/>
                <a:latin typeface="Helvetica" pitchFamily="2" charset="0"/>
              </a:rPr>
              <a:t> data </a:t>
            </a:r>
            <a:r>
              <a:rPr lang="it-IT" dirty="0">
                <a:effectLst/>
                <a:latin typeface="Helvetica" pitchFamily="2" charset="0"/>
              </a:rPr>
              <a:t>(e.g. data </a:t>
            </a:r>
            <a:r>
              <a:rPr lang="it-IT" dirty="0" err="1">
                <a:effectLst/>
                <a:latin typeface="Helvetica" pitchFamily="2" charset="0"/>
              </a:rPr>
              <a:t>that</a:t>
            </a:r>
            <a:r>
              <a:rPr lang="it-IT" dirty="0">
                <a:effectLst/>
                <a:latin typeface="Helvetica" pitchFamily="2" charset="0"/>
              </a:rPr>
              <a:t> end </a:t>
            </a:r>
            <a:r>
              <a:rPr lang="it-IT" dirty="0" err="1">
                <a:effectLst/>
                <a:latin typeface="Helvetica" pitchFamily="2" charset="0"/>
              </a:rPr>
              <a:t>users</a:t>
            </a:r>
            <a:r>
              <a:rPr lang="it-IT" dirty="0">
                <a:effectLst/>
                <a:latin typeface="Helvetica" pitchFamily="2" charset="0"/>
              </a:rPr>
              <a:t> </a:t>
            </a:r>
            <a:r>
              <a:rPr lang="it-IT" dirty="0" err="1">
                <a:effectLst/>
                <a:latin typeface="Helvetica" pitchFamily="2" charset="0"/>
              </a:rPr>
              <a:t>allow</a:t>
            </a:r>
            <a:r>
              <a:rPr lang="it-IT" dirty="0">
                <a:effectLst/>
                <a:latin typeface="Helvetica" pitchFamily="2" charset="0"/>
              </a:rPr>
              <a:t> the </a:t>
            </a:r>
            <a:r>
              <a:rPr lang="it-IT" dirty="0" err="1">
                <a:effectLst/>
                <a:latin typeface="Helvetica" pitchFamily="2" charset="0"/>
              </a:rPr>
              <a:t>platforms</a:t>
            </a:r>
            <a:r>
              <a:rPr lang="it-IT" dirty="0">
                <a:effectLst/>
                <a:latin typeface="Helvetica" pitchFamily="2" charset="0"/>
              </a:rPr>
              <a:t> to share); </a:t>
            </a:r>
            <a:r>
              <a:rPr lang="it-IT" dirty="0" err="1">
                <a:effectLst/>
                <a:latin typeface="Helvetica" pitchFamily="2" charset="0"/>
              </a:rPr>
              <a:t>imposition</a:t>
            </a:r>
            <a:r>
              <a:rPr lang="it-IT" dirty="0">
                <a:effectLst/>
                <a:latin typeface="Helvetica" pitchFamily="2" charset="0"/>
              </a:rPr>
              <a:t> of </a:t>
            </a:r>
            <a:r>
              <a:rPr lang="it-IT" b="1" dirty="0" err="1">
                <a:effectLst/>
                <a:latin typeface="Helvetica" pitchFamily="2" charset="0"/>
              </a:rPr>
              <a:t>exclusionary</a:t>
            </a:r>
            <a:r>
              <a:rPr lang="it-IT" b="1" dirty="0">
                <a:effectLst/>
                <a:latin typeface="Helvetica" pitchFamily="2" charset="0"/>
              </a:rPr>
              <a:t> </a:t>
            </a:r>
            <a:r>
              <a:rPr lang="it-IT" b="1" dirty="0" err="1">
                <a:effectLst/>
                <a:latin typeface="Helvetica" pitchFamily="2" charset="0"/>
              </a:rPr>
              <a:t>terms</a:t>
            </a:r>
            <a:r>
              <a:rPr lang="it-IT" b="1" dirty="0">
                <a:effectLst/>
                <a:latin typeface="Helvetica" pitchFamily="2" charset="0"/>
              </a:rPr>
              <a:t> and </a:t>
            </a:r>
            <a:r>
              <a:rPr lang="it-IT" b="1" dirty="0" err="1">
                <a:effectLst/>
                <a:latin typeface="Helvetica" pitchFamily="2" charset="0"/>
              </a:rPr>
              <a:t>conditions</a:t>
            </a:r>
            <a:r>
              <a:rPr lang="it-IT" b="1" dirty="0">
                <a:effectLst/>
                <a:latin typeface="Helvetica" pitchFamily="2" charset="0"/>
              </a:rPr>
              <a:t> for </a:t>
            </a:r>
            <a:r>
              <a:rPr lang="it-IT" b="1" dirty="0" err="1">
                <a:effectLst/>
                <a:latin typeface="Helvetica" pitchFamily="2" charset="0"/>
              </a:rPr>
              <a:t>access</a:t>
            </a:r>
            <a:r>
              <a:rPr lang="it-IT" b="1" dirty="0">
                <a:effectLst/>
                <a:latin typeface="Helvetica" pitchFamily="2" charset="0"/>
              </a:rPr>
              <a:t> </a:t>
            </a:r>
            <a:r>
              <a:rPr lang="it-IT" dirty="0">
                <a:effectLst/>
                <a:latin typeface="Helvetica" pitchFamily="2" charset="0"/>
              </a:rPr>
              <a:t>(e.g. </a:t>
            </a:r>
            <a:r>
              <a:rPr lang="it-IT" dirty="0" err="1">
                <a:effectLst/>
                <a:latin typeface="Helvetica" pitchFamily="2" charset="0"/>
              </a:rPr>
              <a:t>unfair</a:t>
            </a:r>
            <a:r>
              <a:rPr lang="it-IT" dirty="0">
                <a:effectLst/>
                <a:latin typeface="Helvetica" pitchFamily="2" charset="0"/>
              </a:rPr>
              <a:t> </a:t>
            </a:r>
            <a:r>
              <a:rPr lang="it-IT" dirty="0" err="1">
                <a:effectLst/>
                <a:latin typeface="Helvetica" pitchFamily="2" charset="0"/>
              </a:rPr>
              <a:t>blocking</a:t>
            </a:r>
            <a:r>
              <a:rPr lang="it-IT" dirty="0">
                <a:effectLst/>
                <a:latin typeface="Helvetica" pitchFamily="2" charset="0"/>
              </a:rPr>
              <a:t> of </a:t>
            </a:r>
            <a:r>
              <a:rPr lang="it-IT" dirty="0" err="1">
                <a:effectLst/>
                <a:latin typeface="Helvetica" pitchFamily="2" charset="0"/>
              </a:rPr>
              <a:t>certain</a:t>
            </a:r>
            <a:r>
              <a:rPr lang="it-IT" dirty="0">
                <a:effectLst/>
                <a:latin typeface="Helvetica" pitchFamily="2" charset="0"/>
              </a:rPr>
              <a:t> </a:t>
            </a:r>
            <a:r>
              <a:rPr lang="it-IT" dirty="0" err="1">
                <a:effectLst/>
                <a:latin typeface="Helvetica" pitchFamily="2" charset="0"/>
              </a:rPr>
              <a:t>functionalities</a:t>
            </a:r>
            <a:r>
              <a:rPr lang="it-IT" dirty="0">
                <a:effectLst/>
                <a:latin typeface="Helvetica" pitchFamily="2" charset="0"/>
              </a:rPr>
              <a:t>).</a:t>
            </a:r>
          </a:p>
          <a:p>
            <a:r>
              <a:rPr lang="it-IT" dirty="0">
                <a:latin typeface="Helvetica" pitchFamily="2" charset="0"/>
                <a:sym typeface="Wingdings" pitchFamily="2" charset="2"/>
              </a:rPr>
              <a:t> </a:t>
            </a:r>
            <a:r>
              <a:rPr lang="it-IT" dirty="0">
                <a:effectLst/>
                <a:latin typeface="Helvetica" pitchFamily="2" charset="0"/>
              </a:rPr>
              <a:t>The </a:t>
            </a:r>
            <a:r>
              <a:rPr lang="it-IT" dirty="0" err="1">
                <a:effectLst/>
                <a:latin typeface="Helvetica" pitchFamily="2" charset="0"/>
              </a:rPr>
              <a:t>implementation</a:t>
            </a:r>
            <a:r>
              <a:rPr lang="it-IT" dirty="0">
                <a:effectLst/>
                <a:latin typeface="Helvetica" pitchFamily="2" charset="0"/>
              </a:rPr>
              <a:t> of </a:t>
            </a:r>
            <a:r>
              <a:rPr lang="it-IT" dirty="0" err="1">
                <a:effectLst/>
                <a:latin typeface="Helvetica" pitchFamily="2" charset="0"/>
              </a:rPr>
              <a:t>such</a:t>
            </a:r>
            <a:r>
              <a:rPr lang="it-IT" dirty="0">
                <a:effectLst/>
                <a:latin typeface="Helvetica" pitchFamily="2" charset="0"/>
              </a:rPr>
              <a:t> </a:t>
            </a:r>
            <a:r>
              <a:rPr lang="it-IT" dirty="0" err="1">
                <a:effectLst/>
                <a:latin typeface="Helvetica" pitchFamily="2" charset="0"/>
              </a:rPr>
              <a:t>practices</a:t>
            </a:r>
            <a:r>
              <a:rPr lang="it-IT" dirty="0">
                <a:effectLst/>
                <a:latin typeface="Helvetica" pitchFamily="2" charset="0"/>
              </a:rPr>
              <a:t> </a:t>
            </a:r>
            <a:r>
              <a:rPr lang="it-IT" dirty="0" err="1">
                <a:effectLst/>
                <a:latin typeface="Helvetica" pitchFamily="2" charset="0"/>
              </a:rPr>
              <a:t>may</a:t>
            </a:r>
            <a:r>
              <a:rPr lang="it-IT" dirty="0">
                <a:effectLst/>
                <a:latin typeface="Helvetica" pitchFamily="2" charset="0"/>
              </a:rPr>
              <a:t> </a:t>
            </a:r>
            <a:r>
              <a:rPr lang="it-IT" dirty="0" err="1">
                <a:effectLst/>
                <a:latin typeface="Helvetica" pitchFamily="2" charset="0"/>
              </a:rPr>
              <a:t>discourage</a:t>
            </a:r>
            <a:r>
              <a:rPr lang="it-IT" dirty="0">
                <a:effectLst/>
                <a:latin typeface="Helvetica" pitchFamily="2" charset="0"/>
              </a:rPr>
              <a:t> </a:t>
            </a:r>
            <a:r>
              <a:rPr lang="it-IT" dirty="0" err="1">
                <a:effectLst/>
                <a:latin typeface="Helvetica" pitchFamily="2" charset="0"/>
              </a:rPr>
              <a:t>potential</a:t>
            </a:r>
            <a:r>
              <a:rPr lang="it-IT" dirty="0">
                <a:effectLst/>
                <a:latin typeface="Helvetica" pitchFamily="2" charset="0"/>
              </a:rPr>
              <a:t> competitors and business-</a:t>
            </a:r>
            <a:r>
              <a:rPr lang="it-IT" dirty="0" err="1">
                <a:effectLst/>
                <a:latin typeface="Helvetica" pitchFamily="2" charset="0"/>
              </a:rPr>
              <a:t>users</a:t>
            </a:r>
            <a:r>
              <a:rPr lang="it-IT" dirty="0">
                <a:effectLst/>
                <a:latin typeface="Helvetica" pitchFamily="2" charset="0"/>
              </a:rPr>
              <a:t> from </a:t>
            </a:r>
            <a:r>
              <a:rPr lang="it-IT" dirty="0" err="1">
                <a:effectLst/>
                <a:latin typeface="Helvetica" pitchFamily="2" charset="0"/>
              </a:rPr>
              <a:t>competing</a:t>
            </a:r>
            <a:r>
              <a:rPr lang="it-IT" dirty="0">
                <a:effectLst/>
                <a:latin typeface="Helvetica" pitchFamily="2" charset="0"/>
              </a:rPr>
              <a:t> and </a:t>
            </a:r>
            <a:r>
              <a:rPr lang="it-IT" dirty="0" err="1">
                <a:effectLst/>
                <a:latin typeface="Helvetica" pitchFamily="2" charset="0"/>
              </a:rPr>
              <a:t>could</a:t>
            </a:r>
            <a:r>
              <a:rPr lang="it-IT" dirty="0">
                <a:effectLst/>
                <a:latin typeface="Helvetica" pitchFamily="2" charset="0"/>
              </a:rPr>
              <a:t> </a:t>
            </a:r>
            <a:r>
              <a:rPr lang="it-IT" dirty="0" err="1">
                <a:effectLst/>
                <a:latin typeface="Helvetica" pitchFamily="2" charset="0"/>
              </a:rPr>
              <a:t>translate</a:t>
            </a:r>
            <a:r>
              <a:rPr lang="it-IT" dirty="0">
                <a:effectLst/>
                <a:latin typeface="Helvetica" pitchFamily="2" charset="0"/>
              </a:rPr>
              <a:t> </a:t>
            </a:r>
            <a:r>
              <a:rPr lang="it-IT" dirty="0" err="1">
                <a:effectLst/>
                <a:latin typeface="Helvetica" pitchFamily="2" charset="0"/>
              </a:rPr>
              <a:t>into</a:t>
            </a:r>
            <a:r>
              <a:rPr lang="it-IT" dirty="0">
                <a:effectLst/>
                <a:latin typeface="Helvetica" pitchFamily="2" charset="0"/>
              </a:rPr>
              <a:t> </a:t>
            </a:r>
            <a:r>
              <a:rPr lang="it-IT" b="1" dirty="0">
                <a:effectLst/>
                <a:latin typeface="Helvetica" pitchFamily="2" charset="0"/>
              </a:rPr>
              <a:t>high </a:t>
            </a:r>
            <a:r>
              <a:rPr lang="it-IT" b="1" dirty="0" err="1">
                <a:effectLst/>
                <a:latin typeface="Helvetica" pitchFamily="2" charset="0"/>
              </a:rPr>
              <a:t>barriers</a:t>
            </a:r>
            <a:r>
              <a:rPr lang="it-IT" b="1" dirty="0">
                <a:effectLst/>
                <a:latin typeface="Helvetica" pitchFamily="2" charset="0"/>
              </a:rPr>
              <a:t> to entry </a:t>
            </a:r>
            <a:r>
              <a:rPr lang="it-IT" dirty="0" err="1">
                <a:effectLst/>
                <a:latin typeface="Helvetica" pitchFamily="2" charset="0"/>
              </a:rPr>
              <a:t>into</a:t>
            </a:r>
            <a:r>
              <a:rPr lang="it-IT" dirty="0">
                <a:effectLst/>
                <a:latin typeface="Helvetica" pitchFamily="2" charset="0"/>
              </a:rPr>
              <a:t> the market for new </a:t>
            </a:r>
            <a:r>
              <a:rPr lang="it-IT" dirty="0" err="1">
                <a:effectLst/>
                <a:latin typeface="Helvetica" pitchFamily="2" charset="0"/>
              </a:rPr>
              <a:t>players</a:t>
            </a:r>
            <a:r>
              <a:rPr lang="it-IT" dirty="0">
                <a:effectLst/>
                <a:latin typeface="Helvetica" pitchFamily="2" charset="0"/>
              </a:rPr>
              <a:t> and </a:t>
            </a:r>
            <a:r>
              <a:rPr lang="it-IT" dirty="0" err="1">
                <a:effectLst/>
                <a:latin typeface="Helvetica" pitchFamily="2" charset="0"/>
              </a:rPr>
              <a:t>reinforce</a:t>
            </a:r>
            <a:r>
              <a:rPr lang="it-IT" dirty="0">
                <a:effectLst/>
                <a:latin typeface="Helvetica" pitchFamily="2" charset="0"/>
              </a:rPr>
              <a:t> </a:t>
            </a:r>
            <a:r>
              <a:rPr lang="it-IT" b="1" dirty="0" err="1">
                <a:effectLst/>
                <a:latin typeface="Helvetica" pitchFamily="2" charset="0"/>
              </a:rPr>
              <a:t>users</a:t>
            </a:r>
            <a:r>
              <a:rPr lang="it-IT" b="1" dirty="0">
                <a:effectLst/>
                <a:latin typeface="Helvetica" pitchFamily="2" charset="0"/>
              </a:rPr>
              <a:t>' </a:t>
            </a:r>
            <a:r>
              <a:rPr lang="it-IT" b="1" dirty="0" err="1">
                <a:effectLst/>
                <a:latin typeface="Helvetica" pitchFamily="2" charset="0"/>
              </a:rPr>
              <a:t>lock</a:t>
            </a:r>
            <a:r>
              <a:rPr lang="it-IT" b="1" dirty="0">
                <a:effectLst/>
                <a:latin typeface="Helvetica" pitchFamily="2" charset="0"/>
              </a:rPr>
              <a:t>-in </a:t>
            </a:r>
            <a:r>
              <a:rPr lang="it-IT" b="1" dirty="0" err="1">
                <a:effectLst/>
                <a:latin typeface="Helvetica" pitchFamily="2" charset="0"/>
              </a:rPr>
              <a:t>situations</a:t>
            </a:r>
            <a:r>
              <a:rPr lang="it-IT" dirty="0">
                <a:effectLst/>
                <a:latin typeface="Helvetica" pitchFamily="2" charset="0"/>
              </a:rPr>
              <a:t>. </a:t>
            </a:r>
          </a:p>
          <a:p>
            <a:endParaRPr lang="it-IT" dirty="0">
              <a:effectLst/>
              <a:latin typeface="Helvetica" pitchFamily="2" charset="0"/>
            </a:endParaRPr>
          </a:p>
          <a:p>
            <a:endParaRPr lang="it-IT" dirty="0"/>
          </a:p>
        </p:txBody>
      </p:sp>
      <p:sp>
        <p:nvSpPr>
          <p:cNvPr id="4" name="Segnaposto numero diapositiva 3">
            <a:extLst>
              <a:ext uri="{FF2B5EF4-FFF2-40B4-BE49-F238E27FC236}">
                <a16:creationId xmlns:a16="http://schemas.microsoft.com/office/drawing/2014/main" id="{7F20B7D0-CC0A-B047-86AF-FAEEF87B7425}"/>
              </a:ext>
            </a:extLst>
          </p:cNvPr>
          <p:cNvSpPr>
            <a:spLocks noGrp="1"/>
          </p:cNvSpPr>
          <p:nvPr>
            <p:ph type="sldNum" sz="quarter" idx="12"/>
          </p:nvPr>
        </p:nvSpPr>
        <p:spPr/>
        <p:txBody>
          <a:bodyPr/>
          <a:lstStyle/>
          <a:p>
            <a:pPr>
              <a:defRPr/>
            </a:pPr>
            <a:fld id="{2D974768-2DA7-7944-88C1-C4ACD13F595F}" type="slidenum">
              <a:rPr lang="en-US" altLang="en-US" smtClean="0"/>
              <a:pPr>
                <a:defRPr/>
              </a:pPr>
              <a:t>4</a:t>
            </a:fld>
            <a:endParaRPr lang="en-US" altLang="en-US"/>
          </a:p>
        </p:txBody>
      </p:sp>
    </p:spTree>
    <p:extLst>
      <p:ext uri="{BB962C8B-B14F-4D97-AF65-F5344CB8AC3E}">
        <p14:creationId xmlns:p14="http://schemas.microsoft.com/office/powerpoint/2010/main" val="190592419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002068-8F34-1F43-B71C-4F6F2E8B8700}"/>
              </a:ext>
            </a:extLst>
          </p:cNvPr>
          <p:cNvSpPr>
            <a:spLocks noGrp="1"/>
          </p:cNvSpPr>
          <p:nvPr>
            <p:ph idx="1"/>
          </p:nvPr>
        </p:nvSpPr>
        <p:spPr>
          <a:xfrm>
            <a:off x="867103" y="472966"/>
            <a:ext cx="10410497" cy="5623034"/>
          </a:xfrm>
        </p:spPr>
        <p:txBody>
          <a:bodyPr/>
          <a:lstStyle/>
          <a:p>
            <a:r>
              <a:rPr lang="en-US" altLang="it-IT" sz="3200" dirty="0"/>
              <a:t>Anti-trust law faces this problems when it is too late.</a:t>
            </a:r>
          </a:p>
          <a:p>
            <a:r>
              <a:rPr lang="en-US" altLang="it-IT" sz="3200" dirty="0"/>
              <a:t>Antitrust rules are ex-post in nature because they are designed to stop or </a:t>
            </a:r>
            <a:r>
              <a:rPr lang="en-US" altLang="it-IT" sz="3200" dirty="0" err="1"/>
              <a:t>penalise</a:t>
            </a:r>
            <a:r>
              <a:rPr lang="en-US" altLang="it-IT" sz="3200" dirty="0"/>
              <a:t> a specific </a:t>
            </a:r>
            <a:r>
              <a:rPr lang="en-US" altLang="it-IT" sz="3200" dirty="0" err="1"/>
              <a:t>behaviour</a:t>
            </a:r>
            <a:r>
              <a:rPr lang="en-US" altLang="it-IT" sz="3200" dirty="0"/>
              <a:t>, which is found to be anti-competitive, after a competition problem has emerged. Experts highlight that investigations carried out under Articles 101 and 102 TFEU have often proven lengthy, lasting sometimes more than five years, thereby creating a risk of irreversible harm to competition. </a:t>
            </a:r>
          </a:p>
          <a:p>
            <a:endParaRPr lang="en-US" altLang="it-IT" sz="3200" dirty="0"/>
          </a:p>
          <a:p>
            <a:endParaRPr lang="it-IT" dirty="0"/>
          </a:p>
        </p:txBody>
      </p:sp>
      <p:sp>
        <p:nvSpPr>
          <p:cNvPr id="4" name="Segnaposto numero diapositiva 3">
            <a:extLst>
              <a:ext uri="{FF2B5EF4-FFF2-40B4-BE49-F238E27FC236}">
                <a16:creationId xmlns:a16="http://schemas.microsoft.com/office/drawing/2014/main" id="{8F741670-8CDE-EB4B-AC56-DA2B46F45B9E}"/>
              </a:ext>
            </a:extLst>
          </p:cNvPr>
          <p:cNvSpPr>
            <a:spLocks noGrp="1"/>
          </p:cNvSpPr>
          <p:nvPr>
            <p:ph type="sldNum" sz="quarter" idx="12"/>
          </p:nvPr>
        </p:nvSpPr>
        <p:spPr/>
        <p:txBody>
          <a:bodyPr/>
          <a:lstStyle/>
          <a:p>
            <a:pPr>
              <a:defRPr/>
            </a:pPr>
            <a:fld id="{2D974768-2DA7-7944-88C1-C4ACD13F595F}" type="slidenum">
              <a:rPr lang="en-US" altLang="en-US" smtClean="0"/>
              <a:pPr>
                <a:defRPr/>
              </a:pPr>
              <a:t>5</a:t>
            </a:fld>
            <a:endParaRPr lang="en-US" altLang="en-US"/>
          </a:p>
        </p:txBody>
      </p:sp>
    </p:spTree>
    <p:extLst>
      <p:ext uri="{BB962C8B-B14F-4D97-AF65-F5344CB8AC3E}">
        <p14:creationId xmlns:p14="http://schemas.microsoft.com/office/powerpoint/2010/main" val="340530218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3AF1BC-B571-F945-993B-A062FAB16E8F}"/>
              </a:ext>
            </a:extLst>
          </p:cNvPr>
          <p:cNvSpPr>
            <a:spLocks noGrp="1"/>
          </p:cNvSpPr>
          <p:nvPr>
            <p:ph type="title"/>
          </p:nvPr>
        </p:nvSpPr>
        <p:spPr>
          <a:xfrm>
            <a:off x="914400" y="81455"/>
            <a:ext cx="10363200" cy="1143000"/>
          </a:xfrm>
        </p:spPr>
        <p:txBody>
          <a:bodyPr/>
          <a:lstStyle/>
          <a:p>
            <a:r>
              <a:rPr lang="it-IT" dirty="0"/>
              <a:t>The DMA</a:t>
            </a:r>
          </a:p>
        </p:txBody>
      </p:sp>
      <p:sp>
        <p:nvSpPr>
          <p:cNvPr id="3" name="Segnaposto contenuto 2">
            <a:extLst>
              <a:ext uri="{FF2B5EF4-FFF2-40B4-BE49-F238E27FC236}">
                <a16:creationId xmlns:a16="http://schemas.microsoft.com/office/drawing/2014/main" id="{23C2A0E3-2408-DA4D-8256-CE7F07C154CB}"/>
              </a:ext>
            </a:extLst>
          </p:cNvPr>
          <p:cNvSpPr>
            <a:spLocks noGrp="1"/>
          </p:cNvSpPr>
          <p:nvPr>
            <p:ph idx="1"/>
          </p:nvPr>
        </p:nvSpPr>
        <p:spPr>
          <a:xfrm>
            <a:off x="914400" y="1545021"/>
            <a:ext cx="10363200" cy="4550979"/>
          </a:xfrm>
        </p:spPr>
        <p:txBody>
          <a:bodyPr/>
          <a:lstStyle/>
          <a:p>
            <a:r>
              <a:rPr lang="en-US" altLang="it-IT" sz="3200" dirty="0"/>
              <a:t>The new regulation lays down clear rules for big platforms - a list of “dos” and “don’ts” - which aim to stop them from imposing unfair conditions on businesses and consumers </a:t>
            </a:r>
            <a:r>
              <a:rPr lang="en-US" altLang="it-IT" sz="3200" dirty="0">
                <a:sym typeface="Wingdings" pitchFamily="2" charset="2"/>
              </a:rPr>
              <a:t> EX ANTE OBLIGATIONS</a:t>
            </a:r>
          </a:p>
          <a:p>
            <a:r>
              <a:rPr lang="en-US" altLang="it-IT" sz="3200" dirty="0">
                <a:sym typeface="Wingdings" pitchFamily="2" charset="2"/>
              </a:rPr>
              <a:t>e.g. : transparency obligations.</a:t>
            </a:r>
          </a:p>
          <a:p>
            <a:r>
              <a:rPr lang="en-US" altLang="it-IT" sz="3200" dirty="0"/>
              <a:t>Interoperability between messaging platforms will improve - users of small or big platforms will be able to exchange messages, send files or make video calls across messaging apps.</a:t>
            </a:r>
            <a:br>
              <a:rPr lang="en-US" altLang="it-IT" sz="3200" dirty="0"/>
            </a:br>
            <a:endParaRPr lang="en-US" altLang="it-IT" sz="3200" dirty="0"/>
          </a:p>
          <a:p>
            <a:endParaRPr lang="it-IT" dirty="0"/>
          </a:p>
        </p:txBody>
      </p:sp>
      <p:sp>
        <p:nvSpPr>
          <p:cNvPr id="4" name="Segnaposto numero diapositiva 3">
            <a:extLst>
              <a:ext uri="{FF2B5EF4-FFF2-40B4-BE49-F238E27FC236}">
                <a16:creationId xmlns:a16="http://schemas.microsoft.com/office/drawing/2014/main" id="{020758BA-7CE6-5C48-BEA4-7F8924131CCB}"/>
              </a:ext>
            </a:extLst>
          </p:cNvPr>
          <p:cNvSpPr>
            <a:spLocks noGrp="1"/>
          </p:cNvSpPr>
          <p:nvPr>
            <p:ph type="sldNum" sz="quarter" idx="12"/>
          </p:nvPr>
        </p:nvSpPr>
        <p:spPr/>
        <p:txBody>
          <a:bodyPr/>
          <a:lstStyle/>
          <a:p>
            <a:pPr>
              <a:defRPr/>
            </a:pPr>
            <a:fld id="{2D974768-2DA7-7944-88C1-C4ACD13F595F}" type="slidenum">
              <a:rPr lang="en-US" altLang="en-US" smtClean="0"/>
              <a:pPr>
                <a:defRPr/>
              </a:pPr>
              <a:t>6</a:t>
            </a:fld>
            <a:endParaRPr lang="en-US" altLang="en-US"/>
          </a:p>
        </p:txBody>
      </p:sp>
    </p:spTree>
    <p:extLst>
      <p:ext uri="{BB962C8B-B14F-4D97-AF65-F5344CB8AC3E}">
        <p14:creationId xmlns:p14="http://schemas.microsoft.com/office/powerpoint/2010/main" val="31947138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egnaposto contenuto 2">
            <a:extLst>
              <a:ext uri="{FF2B5EF4-FFF2-40B4-BE49-F238E27FC236}">
                <a16:creationId xmlns:a16="http://schemas.microsoft.com/office/drawing/2014/main" id="{B904AFFA-8297-AA4F-AC60-4BED3E835851}"/>
              </a:ext>
            </a:extLst>
          </p:cNvPr>
          <p:cNvSpPr>
            <a:spLocks noGrp="1" noChangeArrowheads="1"/>
          </p:cNvSpPr>
          <p:nvPr>
            <p:ph idx="1"/>
          </p:nvPr>
        </p:nvSpPr>
        <p:spPr>
          <a:xfrm>
            <a:off x="1182413" y="804042"/>
            <a:ext cx="10216055" cy="5649146"/>
          </a:xfrm>
        </p:spPr>
        <p:txBody>
          <a:bodyPr/>
          <a:lstStyle/>
          <a:p>
            <a:pPr algn="just"/>
            <a:r>
              <a:rPr lang="en-US" altLang="it-IT" sz="2800" dirty="0"/>
              <a:t>The rules should boost innovation, growth and competitiveness and will help smaller companies and start-ups compete with very large players.</a:t>
            </a:r>
          </a:p>
          <a:p>
            <a:pPr algn="just"/>
            <a:r>
              <a:rPr lang="en-US" altLang="it-IT" sz="2800" dirty="0"/>
              <a:t>The Digital Markets Act will also set out the criteria for identifying large online platforms as gatekeepers and will give the European Commission the power to carry out market investigations, allowing for updating the obligations for gatekeepers when necessary and sanctioning bad behavior.</a:t>
            </a:r>
            <a:endParaRPr lang="it-IT" altLang="it-IT" sz="2800" dirty="0"/>
          </a:p>
        </p:txBody>
      </p:sp>
      <p:sp>
        <p:nvSpPr>
          <p:cNvPr id="83970" name="Segnaposto numero diapositiva 3">
            <a:extLst>
              <a:ext uri="{FF2B5EF4-FFF2-40B4-BE49-F238E27FC236}">
                <a16:creationId xmlns:a16="http://schemas.microsoft.com/office/drawing/2014/main" id="{3FD0B23F-9B51-E94D-8CDB-E77280F926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20C33B3-EE4C-1441-9F53-07869653C7C0}" type="slidenum">
              <a:rPr lang="en-US" altLang="en-US">
                <a:solidFill>
                  <a:srgbClr val="FFFFFF"/>
                </a:solidFill>
                <a:latin typeface="Times New Roman" panose="02020603050405020304" pitchFamily="18" charset="0"/>
              </a:rPr>
              <a:pPr fontAlgn="base">
                <a:spcBef>
                  <a:spcPct val="0"/>
                </a:spcBef>
                <a:spcAft>
                  <a:spcPct val="0"/>
                </a:spcAft>
              </a:pPr>
              <a:t>7</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2420801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olo 1">
            <a:extLst>
              <a:ext uri="{FF2B5EF4-FFF2-40B4-BE49-F238E27FC236}">
                <a16:creationId xmlns:a16="http://schemas.microsoft.com/office/drawing/2014/main" id="{3C30044B-5102-0847-8CC5-05404CE78213}"/>
              </a:ext>
            </a:extLst>
          </p:cNvPr>
          <p:cNvSpPr>
            <a:spLocks noGrp="1" noChangeArrowheads="1"/>
          </p:cNvSpPr>
          <p:nvPr>
            <p:ph type="title"/>
          </p:nvPr>
        </p:nvSpPr>
        <p:spPr/>
        <p:txBody>
          <a:bodyPr/>
          <a:lstStyle/>
          <a:p>
            <a:r>
              <a:rPr lang="it-IT" altLang="it-IT"/>
              <a:t>Notion of digital Gatekepeers</a:t>
            </a:r>
          </a:p>
        </p:txBody>
      </p:sp>
      <p:sp>
        <p:nvSpPr>
          <p:cNvPr id="3" name="Segnaposto contenuto 2">
            <a:extLst>
              <a:ext uri="{FF2B5EF4-FFF2-40B4-BE49-F238E27FC236}">
                <a16:creationId xmlns:a16="http://schemas.microsoft.com/office/drawing/2014/main" id="{064D2D5F-B8FE-ED41-984C-FF086058E699}"/>
              </a:ext>
            </a:extLst>
          </p:cNvPr>
          <p:cNvSpPr>
            <a:spLocks noGrp="1"/>
          </p:cNvSpPr>
          <p:nvPr>
            <p:ph idx="1"/>
          </p:nvPr>
        </p:nvSpPr>
        <p:spPr>
          <a:xfrm>
            <a:off x="1355834" y="1513490"/>
            <a:ext cx="9921765" cy="4734910"/>
          </a:xfrm>
        </p:spPr>
        <p:txBody>
          <a:bodyPr/>
          <a:lstStyle/>
          <a:p>
            <a:pPr>
              <a:defRPr/>
            </a:pPr>
            <a:r>
              <a:rPr lang="en" dirty="0">
                <a:ea typeface="+mn-lt"/>
                <a:cs typeface="+mn-lt"/>
              </a:rPr>
              <a:t>The DMA defines when </a:t>
            </a:r>
            <a:r>
              <a:rPr lang="en" b="1" dirty="0">
                <a:ea typeface="+mn-lt"/>
                <a:cs typeface="+mn-lt"/>
              </a:rPr>
              <a:t>a large online platform</a:t>
            </a:r>
            <a:r>
              <a:rPr lang="en" dirty="0">
                <a:ea typeface="+mn-lt"/>
                <a:cs typeface="+mn-lt"/>
              </a:rPr>
              <a:t> qualifies as a “gatekeeper”. These are digital platforms that provide an important gateway between business users and consumers – whose position can grant them the power to act as a private rule maker, and thus creating a bottleneck.</a:t>
            </a:r>
          </a:p>
          <a:p>
            <a:pPr>
              <a:defRPr/>
            </a:pPr>
            <a:r>
              <a:rPr lang="it-IT" dirty="0" err="1"/>
              <a:t>These</a:t>
            </a:r>
            <a:r>
              <a:rPr lang="it-IT" dirty="0"/>
              <a:t> core </a:t>
            </a:r>
            <a:r>
              <a:rPr lang="it-IT" dirty="0" err="1"/>
              <a:t>platform</a:t>
            </a:r>
            <a:r>
              <a:rPr lang="it-IT" dirty="0"/>
              <a:t> </a:t>
            </a:r>
            <a:r>
              <a:rPr lang="it-IT" dirty="0" err="1"/>
              <a:t>services</a:t>
            </a:r>
            <a:r>
              <a:rPr lang="it-IT" dirty="0"/>
              <a:t> are: online </a:t>
            </a:r>
            <a:r>
              <a:rPr lang="it-IT" dirty="0" err="1"/>
              <a:t>intermediation</a:t>
            </a:r>
            <a:r>
              <a:rPr lang="it-IT" dirty="0"/>
              <a:t> </a:t>
            </a:r>
            <a:r>
              <a:rPr lang="it-IT" dirty="0" err="1"/>
              <a:t>services</a:t>
            </a:r>
            <a:r>
              <a:rPr lang="it-IT" dirty="0"/>
              <a:t> </a:t>
            </a:r>
            <a:r>
              <a:rPr lang="it-IT" dirty="0" err="1"/>
              <a:t>such</a:t>
            </a:r>
            <a:r>
              <a:rPr lang="it-IT" dirty="0"/>
              <a:t> </a:t>
            </a:r>
            <a:r>
              <a:rPr lang="it-IT" dirty="0" err="1"/>
              <a:t>as</a:t>
            </a:r>
            <a:r>
              <a:rPr lang="it-IT" dirty="0"/>
              <a:t> </a:t>
            </a:r>
            <a:r>
              <a:rPr lang="it-IT" dirty="0" err="1"/>
              <a:t>app</a:t>
            </a:r>
            <a:r>
              <a:rPr lang="it-IT" dirty="0"/>
              <a:t> </a:t>
            </a:r>
            <a:r>
              <a:rPr lang="it-IT" dirty="0" err="1"/>
              <a:t>stores</a:t>
            </a:r>
            <a:r>
              <a:rPr lang="it-IT" dirty="0"/>
              <a:t>, online </a:t>
            </a:r>
            <a:r>
              <a:rPr lang="it-IT" dirty="0" err="1"/>
              <a:t>search</a:t>
            </a:r>
            <a:r>
              <a:rPr lang="it-IT" dirty="0"/>
              <a:t> </a:t>
            </a:r>
            <a:r>
              <a:rPr lang="it-IT" dirty="0" err="1"/>
              <a:t>engines</a:t>
            </a:r>
            <a:r>
              <a:rPr lang="it-IT" dirty="0"/>
              <a:t>, social networking </a:t>
            </a:r>
            <a:r>
              <a:rPr lang="it-IT" dirty="0" err="1"/>
              <a:t>services</a:t>
            </a:r>
            <a:r>
              <a:rPr lang="it-IT" dirty="0"/>
              <a:t>, </a:t>
            </a:r>
            <a:r>
              <a:rPr lang="it-IT" dirty="0" err="1"/>
              <a:t>certain</a:t>
            </a:r>
            <a:r>
              <a:rPr lang="it-IT" dirty="0"/>
              <a:t> </a:t>
            </a:r>
            <a:r>
              <a:rPr lang="it-IT" dirty="0" err="1"/>
              <a:t>messaging</a:t>
            </a:r>
            <a:r>
              <a:rPr lang="it-IT" dirty="0"/>
              <a:t> </a:t>
            </a:r>
            <a:r>
              <a:rPr lang="it-IT" dirty="0" err="1"/>
              <a:t>services</a:t>
            </a:r>
            <a:r>
              <a:rPr lang="it-IT" dirty="0"/>
              <a:t>, video </a:t>
            </a:r>
            <a:r>
              <a:rPr lang="it-IT" dirty="0" err="1"/>
              <a:t>sharing</a:t>
            </a:r>
            <a:r>
              <a:rPr lang="it-IT" dirty="0"/>
              <a:t> </a:t>
            </a:r>
            <a:r>
              <a:rPr lang="it-IT" dirty="0" err="1"/>
              <a:t>platform</a:t>
            </a:r>
            <a:r>
              <a:rPr lang="it-IT" dirty="0"/>
              <a:t> </a:t>
            </a:r>
            <a:r>
              <a:rPr lang="it-IT" dirty="0" err="1"/>
              <a:t>services</a:t>
            </a:r>
            <a:r>
              <a:rPr lang="it-IT" dirty="0"/>
              <a:t>, </a:t>
            </a:r>
            <a:r>
              <a:rPr lang="it-IT" dirty="0" err="1"/>
              <a:t>virtual</a:t>
            </a:r>
            <a:r>
              <a:rPr lang="it-IT" dirty="0"/>
              <a:t> </a:t>
            </a:r>
            <a:r>
              <a:rPr lang="it-IT" dirty="0" err="1"/>
              <a:t>assistants</a:t>
            </a:r>
            <a:r>
              <a:rPr lang="it-IT" dirty="0"/>
              <a:t>, web </a:t>
            </a:r>
            <a:r>
              <a:rPr lang="it-IT" dirty="0" err="1"/>
              <a:t>browsers</a:t>
            </a:r>
            <a:r>
              <a:rPr lang="it-IT" dirty="0"/>
              <a:t>, </a:t>
            </a:r>
            <a:r>
              <a:rPr lang="it-IT" dirty="0" err="1"/>
              <a:t>cloud</a:t>
            </a:r>
            <a:r>
              <a:rPr lang="it-IT" dirty="0"/>
              <a:t> </a:t>
            </a:r>
            <a:r>
              <a:rPr lang="it-IT" dirty="0" err="1"/>
              <a:t>computing</a:t>
            </a:r>
            <a:r>
              <a:rPr lang="it-IT" dirty="0"/>
              <a:t> </a:t>
            </a:r>
            <a:r>
              <a:rPr lang="it-IT" dirty="0" err="1"/>
              <a:t>services</a:t>
            </a:r>
            <a:r>
              <a:rPr lang="it-IT" dirty="0"/>
              <a:t>, </a:t>
            </a:r>
            <a:r>
              <a:rPr lang="it-IT" dirty="0" err="1"/>
              <a:t>operating</a:t>
            </a:r>
            <a:r>
              <a:rPr lang="it-IT" dirty="0"/>
              <a:t> </a:t>
            </a:r>
            <a:r>
              <a:rPr lang="it-IT" dirty="0" err="1"/>
              <a:t>systems</a:t>
            </a:r>
            <a:r>
              <a:rPr lang="it-IT" dirty="0"/>
              <a:t>, online </a:t>
            </a:r>
            <a:r>
              <a:rPr lang="it-IT" dirty="0" err="1"/>
              <a:t>marketplaces</a:t>
            </a:r>
            <a:r>
              <a:rPr lang="it-IT" dirty="0"/>
              <a:t>, and advertising </a:t>
            </a:r>
            <a:r>
              <a:rPr lang="it-IT" dirty="0" err="1"/>
              <a:t>services</a:t>
            </a:r>
            <a:endParaRPr lang="it-IT" dirty="0"/>
          </a:p>
        </p:txBody>
      </p:sp>
      <p:sp>
        <p:nvSpPr>
          <p:cNvPr id="84995" name="Segnaposto numero diapositiva 3">
            <a:extLst>
              <a:ext uri="{FF2B5EF4-FFF2-40B4-BE49-F238E27FC236}">
                <a16:creationId xmlns:a16="http://schemas.microsoft.com/office/drawing/2014/main" id="{70CDD90D-4EAD-914E-B70D-C7178ACC9EB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1B541FE-E173-2040-8894-B355DE6B0893}" type="slidenum">
              <a:rPr lang="en-US" altLang="en-US">
                <a:solidFill>
                  <a:srgbClr val="FFFFFF"/>
                </a:solidFill>
                <a:latin typeface="Times New Roman" panose="02020603050405020304" pitchFamily="18" charset="0"/>
              </a:rPr>
              <a:pPr fontAlgn="base">
                <a:spcBef>
                  <a:spcPct val="0"/>
                </a:spcBef>
                <a:spcAft>
                  <a:spcPct val="0"/>
                </a:spcAft>
              </a:pPr>
              <a:t>8</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32147371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BDC700D-B1C2-4D49-9EEB-32A34F6DD591}"/>
              </a:ext>
            </a:extLst>
          </p:cNvPr>
          <p:cNvSpPr>
            <a:spLocks noGrp="1"/>
          </p:cNvSpPr>
          <p:nvPr>
            <p:ph idx="1"/>
          </p:nvPr>
        </p:nvSpPr>
        <p:spPr>
          <a:xfrm>
            <a:off x="804041" y="614855"/>
            <a:ext cx="10473559" cy="5481145"/>
          </a:xfrm>
        </p:spPr>
        <p:txBody>
          <a:bodyPr/>
          <a:lstStyle/>
          <a:p>
            <a:pPr>
              <a:defRPr/>
            </a:pPr>
            <a:r>
              <a:rPr lang="en" dirty="0">
                <a:ea typeface="+mn-lt"/>
                <a:cs typeface="+mn-lt"/>
              </a:rPr>
              <a:t>A firm will be designated as a gatekeeper </a:t>
            </a:r>
            <a:r>
              <a:rPr lang="en" b="1" dirty="0">
                <a:ea typeface="+mn-lt"/>
                <a:cs typeface="+mn-lt"/>
              </a:rPr>
              <a:t>if it passes a three-limbed test based on qualitative criteria</a:t>
            </a:r>
            <a:r>
              <a:rPr lang="en" dirty="0">
                <a:ea typeface="+mn-lt"/>
                <a:cs typeface="+mn-lt"/>
              </a:rPr>
              <a:t>. </a:t>
            </a:r>
          </a:p>
          <a:p>
            <a:pPr>
              <a:defRPr/>
            </a:pPr>
            <a:r>
              <a:rPr lang="en" dirty="0">
                <a:ea typeface="+mn-lt"/>
                <a:cs typeface="+mn-lt"/>
              </a:rPr>
              <a:t>The DMA provides for quantitative thresholds above which there is a rebuttable presumption that a limb is met.</a:t>
            </a:r>
          </a:p>
          <a:p>
            <a:pPr>
              <a:defRPr/>
            </a:pPr>
            <a:r>
              <a:rPr lang="it-IT" dirty="0"/>
              <a:t>(i) </a:t>
            </a:r>
            <a:r>
              <a:rPr lang="it-IT" dirty="0" err="1"/>
              <a:t>when</a:t>
            </a:r>
            <a:r>
              <a:rPr lang="it-IT" dirty="0"/>
              <a:t> the company </a:t>
            </a:r>
            <a:r>
              <a:rPr lang="it-IT" dirty="0" err="1"/>
              <a:t>achieves</a:t>
            </a:r>
            <a:r>
              <a:rPr lang="it-IT" dirty="0"/>
              <a:t> a </a:t>
            </a:r>
            <a:r>
              <a:rPr lang="it-IT" dirty="0" err="1"/>
              <a:t>certain</a:t>
            </a:r>
            <a:r>
              <a:rPr lang="it-IT" dirty="0"/>
              <a:t> </a:t>
            </a:r>
            <a:r>
              <a:rPr lang="it-IT" dirty="0" err="1"/>
              <a:t>annual</a:t>
            </a:r>
            <a:r>
              <a:rPr lang="it-IT" dirty="0"/>
              <a:t> turnover in the </a:t>
            </a:r>
            <a:r>
              <a:rPr lang="it-IT" dirty="0" err="1"/>
              <a:t>European</a:t>
            </a:r>
            <a:r>
              <a:rPr lang="it-IT" dirty="0"/>
              <a:t> </a:t>
            </a:r>
            <a:r>
              <a:rPr lang="it-IT" dirty="0" err="1"/>
              <a:t>Economic</a:t>
            </a:r>
            <a:r>
              <a:rPr lang="it-IT" dirty="0"/>
              <a:t> Area and </a:t>
            </a:r>
            <a:r>
              <a:rPr lang="it-IT" dirty="0" err="1"/>
              <a:t>it</a:t>
            </a:r>
            <a:r>
              <a:rPr lang="it-IT" dirty="0"/>
              <a:t> </a:t>
            </a:r>
            <a:r>
              <a:rPr lang="it-IT" dirty="0" err="1"/>
              <a:t>provides</a:t>
            </a:r>
            <a:r>
              <a:rPr lang="it-IT" dirty="0"/>
              <a:t> a core </a:t>
            </a:r>
            <a:r>
              <a:rPr lang="it-IT" dirty="0" err="1"/>
              <a:t>platform</a:t>
            </a:r>
            <a:r>
              <a:rPr lang="it-IT" dirty="0"/>
              <a:t> service in </a:t>
            </a:r>
            <a:r>
              <a:rPr lang="it-IT" dirty="0" err="1"/>
              <a:t>at</a:t>
            </a:r>
            <a:r>
              <a:rPr lang="it-IT" dirty="0"/>
              <a:t> </a:t>
            </a:r>
            <a:r>
              <a:rPr lang="it-IT" dirty="0" err="1"/>
              <a:t>least</a:t>
            </a:r>
            <a:r>
              <a:rPr lang="it-IT" dirty="0"/>
              <a:t> </a:t>
            </a:r>
            <a:r>
              <a:rPr lang="it-IT" dirty="0" err="1"/>
              <a:t>three</a:t>
            </a:r>
            <a:r>
              <a:rPr lang="it-IT" dirty="0"/>
              <a:t> EU </a:t>
            </a:r>
            <a:r>
              <a:rPr lang="it-IT" dirty="0" err="1"/>
              <a:t>Member</a:t>
            </a:r>
            <a:r>
              <a:rPr lang="it-IT" dirty="0"/>
              <a:t> </a:t>
            </a:r>
            <a:r>
              <a:rPr lang="it-IT" dirty="0" err="1"/>
              <a:t>States</a:t>
            </a:r>
            <a:endParaRPr lang="it-IT" dirty="0"/>
          </a:p>
        </p:txBody>
      </p:sp>
      <p:sp>
        <p:nvSpPr>
          <p:cNvPr id="86019" name="Segnaposto numero diapositiva 3">
            <a:extLst>
              <a:ext uri="{FF2B5EF4-FFF2-40B4-BE49-F238E27FC236}">
                <a16:creationId xmlns:a16="http://schemas.microsoft.com/office/drawing/2014/main" id="{F4668696-75D3-C048-9623-F78A702ED34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18117C5-9A2B-8B40-8820-D6DD6372AAE1}" type="slidenum">
              <a:rPr lang="en-US" altLang="en-US">
                <a:solidFill>
                  <a:srgbClr val="FFFFFF"/>
                </a:solidFill>
                <a:latin typeface="Times New Roman" panose="02020603050405020304" pitchFamily="18" charset="0"/>
              </a:rPr>
              <a:pPr fontAlgn="base">
                <a:spcBef>
                  <a:spcPct val="0"/>
                </a:spcBef>
                <a:spcAft>
                  <a:spcPct val="0"/>
                </a:spcAft>
              </a:pPr>
              <a:t>9</a:t>
            </a:fld>
            <a:endParaRPr lang="en-US" altLang="en-US">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381751840"/>
      </p:ext>
    </p:extLst>
  </p:cSld>
  <p:clrMapOvr>
    <a:masterClrMapping/>
  </p:clrMapOvr>
  <p:transition/>
</p:sld>
</file>

<file path=ppt/theme/theme1.xml><?xml version="1.0" encoding="utf-8"?>
<a:theme xmlns:a="http://schemas.openxmlformats.org/drawingml/2006/main" name="Pulse">
  <a:themeElements>
    <a:clrScheme name="">
      <a:dk1>
        <a:srgbClr val="000000"/>
      </a:dk1>
      <a:lt1>
        <a:srgbClr val="FFFFFF"/>
      </a:lt1>
      <a:dk2>
        <a:srgbClr val="000066"/>
      </a:dk2>
      <a:lt2>
        <a:srgbClr val="FFFF00"/>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65</TotalTime>
  <Words>1678</Words>
  <Application>Microsoft Macintosh PowerPoint</Application>
  <PresentationFormat>Widescreen</PresentationFormat>
  <Paragraphs>92</Paragraphs>
  <Slides>24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24</vt:i4>
      </vt:variant>
    </vt:vector>
  </HeadingPairs>
  <TitlesOfParts>
    <vt:vector size="28" baseType="lpstr">
      <vt:lpstr>Arial</vt:lpstr>
      <vt:lpstr>Helvetica</vt:lpstr>
      <vt:lpstr>Times New Roman</vt:lpstr>
      <vt:lpstr>Pulse</vt:lpstr>
      <vt:lpstr>DMA: The Digital Market Act = controlling gatekeepers</vt:lpstr>
      <vt:lpstr>Presentazione standard di PowerPoint</vt:lpstr>
      <vt:lpstr>Other examples</vt:lpstr>
      <vt:lpstr>Presentazione standard di PowerPoint</vt:lpstr>
      <vt:lpstr>Presentazione standard di PowerPoint</vt:lpstr>
      <vt:lpstr>The DMA</vt:lpstr>
      <vt:lpstr>Presentazione standard di PowerPoint</vt:lpstr>
      <vt:lpstr>Notion of digital Gatekepeers</vt:lpstr>
      <vt:lpstr>Presentazione standard di PowerPoint</vt:lpstr>
      <vt:lpstr>Presentazione standard di PowerPoint</vt:lpstr>
      <vt:lpstr>Presentazione standard di PowerPoint</vt:lpstr>
      <vt:lpstr>List of does</vt:lpstr>
      <vt:lpstr>List of don’ts</vt:lpstr>
      <vt:lpstr>FINES</vt:lpstr>
      <vt:lpstr>THE AI ACT</vt:lpstr>
      <vt:lpstr>Presentazione standard di PowerPoint</vt:lpstr>
      <vt:lpstr>Why do we need regulation?</vt:lpstr>
      <vt:lpstr>The proposed rules will:</vt:lpstr>
      <vt:lpstr>Presentazione standard di PowerPoint</vt:lpstr>
      <vt:lpstr>A risk-based approach</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DMA: The Digital Market Act = controlling gatekeepers</dc:title>
  <dc:creator>Sarah Lattanzi</dc:creator>
  <cp:lastModifiedBy>Sarah Lattanzi</cp:lastModifiedBy>
  <cp:revision>9</cp:revision>
  <dcterms:created xsi:type="dcterms:W3CDTF">2024-05-01T13:52:58Z</dcterms:created>
  <dcterms:modified xsi:type="dcterms:W3CDTF">2024-05-01T14:58:30Z</dcterms:modified>
</cp:coreProperties>
</file>