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0" r:id="rId12"/>
    <p:sldId id="285" r:id="rId13"/>
    <p:sldId id="286" r:id="rId14"/>
    <p:sldId id="287" r:id="rId15"/>
    <p:sldId id="288" r:id="rId16"/>
    <p:sldId id="289" r:id="rId17"/>
    <p:sldId id="266" r:id="rId18"/>
    <p:sldId id="271" r:id="rId19"/>
    <p:sldId id="265" r:id="rId20"/>
    <p:sldId id="267" r:id="rId21"/>
    <p:sldId id="275" r:id="rId22"/>
    <p:sldId id="269" r:id="rId23"/>
    <p:sldId id="272" r:id="rId24"/>
    <p:sldId id="264" r:id="rId25"/>
    <p:sldId id="261" r:id="rId26"/>
    <p:sldId id="263" r:id="rId27"/>
    <p:sldId id="276" r:id="rId28"/>
    <p:sldId id="268" r:id="rId29"/>
    <p:sldId id="262" r:id="rId30"/>
    <p:sldId id="27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EFEA5-EEB3-4D64-832A-E26178433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C8663C-2024-4A67-AA90-7FAF2D276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7C162-1E67-4428-9C13-0AA36FB5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210E9-2D80-4D3B-ACE3-DB8B831E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B7E3B1-E149-4B15-8300-2F0CDDDF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69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F070E-E179-47AE-A079-C861B582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65D3A6-B3FB-4E9E-86F2-358346B57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FB76E-C67B-462C-8CF3-9541E17D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E83F0A-E39C-4223-8FD3-7030C785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A1A769-43F0-4D8E-AE35-1FDA51D6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D6141B1-21D2-4ED5-AEC3-46483D370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B2BF9B-7AE5-4674-B280-CE89D591E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7053BB-9F80-4656-8080-CC2933B0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B66E33-431C-475A-879E-53AD3C05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B30A2E-CB47-4586-A88C-7BDC0E2E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21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9B1F6-7607-4FF7-A670-FDA4255C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4CC1D-A523-40C4-B426-232D4D06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5DAF56-6E77-4BCD-9A29-5889A2F5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176DAD-97FD-4F28-AA45-00A5E127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BF521E-929B-4477-AA98-743E1F1F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9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A3353-C522-457E-8091-DAD226B1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3C7939-9840-4A92-884C-44DEE605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3676A-F55C-4685-9220-021290FA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965EDD-1F8C-4F82-A535-796B7FDE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F2D9EC-959E-4AC0-AF66-42B5C6F7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3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F0691-763A-4EC1-A82F-DC69539D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1BE41B-7846-4684-8DD0-95AEF1117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FA8CF4-BB38-44E9-9999-AEAE04D34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271364-5401-4F04-8691-64EE6A83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17C491-E2E8-42D7-B58A-9B1A7C8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043C4E-DABB-4A4F-ABE7-C9D835AF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8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628D6-6BC1-4BAF-AD83-B45F520C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C5BF33-41F4-45F6-9F58-749DBB1E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8533D9-BBE5-47B4-A868-362E56AF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21489D-8F29-4611-A980-274316197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44A013-9B93-41BE-A10B-073382D21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9B9735-5E27-40FC-8FC8-AA7ADFA9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47BFAD-5FE5-44DD-AA40-1632B218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39A424-66FC-43AD-A2D2-41467BB5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73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0076B-B8E8-43EF-9D35-EDEB0AC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78677F-089D-4475-A728-60E91DA9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AD69F1-7CED-480E-8208-09032252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676799-1D53-4087-A305-46E6C3BE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3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9764CC-D578-43A2-9A9E-DC245117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D16240-5CCD-4D0D-9870-0798F0BF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A1B7C5-CD52-41E2-8624-7821DBD2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45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C9017-CF46-4D1C-B687-DE85BA8B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5B532E-D188-4030-914B-E99113E5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43E599-6EC7-417F-AFBB-7FEE0F020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279C9F-4BAD-49D9-968B-6EE8379D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852DFC-CA1B-4128-9F67-38A9A477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6065C5-9C35-484D-8A09-C8524C28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3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74A79-E1E0-4F73-96DF-AE3016F5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7A1C6-6EE7-4DCA-BA89-FF7623A60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A921B4-8006-4195-8B7E-A4E40D6D3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59C4D6-BA73-4658-8A3A-6D643D34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7B08C3-7838-4781-A833-ABE8F50E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783B29-D8BE-4B77-B630-A0E568C0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88B7DA-E4DD-4771-8F86-DD58363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BB9341-CD81-43EE-95FD-23D950009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17084-0C88-4CA9-8654-7673457A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AB31-8D9E-4E32-8533-977DC361CC44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C39B92-B7B3-4270-BB66-D052F3D0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38BC6-6201-4201-AE7A-385F648DF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275A-B721-4110-A4F4-482AE36850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0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/>
              <a:t>Soft skills </a:t>
            </a:r>
            <a:r>
              <a:rPr lang="it-IT" dirty="0" err="1"/>
              <a:t>introduction</a:t>
            </a:r>
            <a:endParaRPr lang="it-GB" dirty="0"/>
          </a:p>
          <a:p>
            <a:r>
              <a:rPr lang="it-GB" dirty="0"/>
              <a:t>Master 2022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50" y="4717774"/>
            <a:ext cx="6719887" cy="1323438"/>
          </a:xfrm>
        </p:spPr>
        <p:txBody>
          <a:bodyPr>
            <a:normAutofit/>
          </a:bodyPr>
          <a:lstStyle/>
          <a:p>
            <a:r>
              <a:rPr lang="it-GB" sz="1500" dirty="0"/>
              <a:t>A cura del </a:t>
            </a:r>
            <a:r>
              <a:rPr lang="it-IT" sz="1500" dirty="0"/>
              <a:t>dott. Luca Fusco</a:t>
            </a:r>
          </a:p>
          <a:p>
            <a:r>
              <a:rPr lang="it-IT" sz="1500" dirty="0"/>
              <a:t>Psicologo clinico e dell’orientamento</a:t>
            </a:r>
          </a:p>
          <a:p>
            <a:r>
              <a:rPr lang="it-IT" sz="1500" dirty="0"/>
              <a:t>Assegnista di ricerca dell’Università degli studi di Napoli Parthenope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MILAN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PALERMO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ROME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817437" y="4442433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FLORENCE</a:t>
            </a:r>
          </a:p>
        </p:txBody>
      </p:sp>
    </p:spTree>
    <p:extLst>
      <p:ext uri="{BB962C8B-B14F-4D97-AF65-F5344CB8AC3E}">
        <p14:creationId xmlns:p14="http://schemas.microsoft.com/office/powerpoint/2010/main" val="241124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BATMAN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IRON MAN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SUPERMAN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SPIDERMAN</a:t>
            </a:r>
          </a:p>
        </p:txBody>
      </p:sp>
    </p:spTree>
    <p:extLst>
      <p:ext uri="{BB962C8B-B14F-4D97-AF65-F5344CB8AC3E}">
        <p14:creationId xmlns:p14="http://schemas.microsoft.com/office/powerpoint/2010/main" val="214369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MUSIC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DANCE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CINEMA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THEATER</a:t>
            </a:r>
          </a:p>
        </p:txBody>
      </p:sp>
    </p:spTree>
    <p:extLst>
      <p:ext uri="{BB962C8B-B14F-4D97-AF65-F5344CB8AC3E}">
        <p14:creationId xmlns:p14="http://schemas.microsoft.com/office/powerpoint/2010/main" val="363423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MATH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SCIENCE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LITERATURE</a:t>
            </a:r>
          </a:p>
        </p:txBody>
      </p:sp>
    </p:spTree>
    <p:extLst>
      <p:ext uri="{BB962C8B-B14F-4D97-AF65-F5344CB8AC3E}">
        <p14:creationId xmlns:p14="http://schemas.microsoft.com/office/powerpoint/2010/main" val="417026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TEAM WORKING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LEADERSHIP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COMMUNICATION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494052" y="4241416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36438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CREATIVITY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ACCURACY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AUTHONOMY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16715" y="4241416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GOAL ORIENTATION</a:t>
            </a:r>
          </a:p>
        </p:txBody>
      </p:sp>
    </p:spTree>
    <p:extLst>
      <p:ext uri="{BB962C8B-B14F-4D97-AF65-F5344CB8AC3E}">
        <p14:creationId xmlns:p14="http://schemas.microsoft.com/office/powerpoint/2010/main" val="26158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EMOTIONAL STABILITY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B) COSCIENTIOUSNESS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AGREEABLENESS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583261" y="4241416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OPENESS TO EXPERIENCE</a:t>
            </a:r>
          </a:p>
        </p:txBody>
      </p:sp>
    </p:spTree>
    <p:extLst>
      <p:ext uri="{BB962C8B-B14F-4D97-AF65-F5344CB8AC3E}">
        <p14:creationId xmlns:p14="http://schemas.microsoft.com/office/powerpoint/2010/main" val="166217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691EC0-772A-456D-9920-C494E3BA7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702" y="1138182"/>
            <a:ext cx="4584593" cy="597852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97213B"/>
                </a:solidFill>
              </a:rPr>
              <a:t>DEFINING SOFT SKILLS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AD052E-810A-45CE-B928-09AE3F586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4" b="31015"/>
          <a:stretch/>
        </p:blipFill>
        <p:spPr>
          <a:xfrm>
            <a:off x="4018067" y="2023741"/>
            <a:ext cx="4155862" cy="34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691EC0-772A-456D-9920-C494E3BA7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702" y="1138182"/>
            <a:ext cx="4584593" cy="597852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97213B"/>
                </a:solidFill>
              </a:rPr>
              <a:t>DEFINING SOFT SKILLS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C55D27-8C77-43D4-BB53-8C3C4512A836}"/>
              </a:ext>
            </a:extLst>
          </p:cNvPr>
          <p:cNvSpPr txBox="1"/>
          <p:nvPr/>
        </p:nvSpPr>
        <p:spPr>
          <a:xfrm>
            <a:off x="1603513" y="2151727"/>
            <a:ext cx="97138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non-technical skills that impact interpersonal interactions, how people respond to </a:t>
            </a:r>
            <a:r>
              <a:rPr lang="en-US" sz="4000" b="1" i="1" dirty="0">
                <a:solidFill>
                  <a:srgbClr val="97213B"/>
                </a:solidFill>
                <a:latin typeface="arial" panose="020B0604020202020204" pitchFamily="34" charset="0"/>
              </a:rPr>
              <a:t>their</a:t>
            </a:r>
            <a:r>
              <a:rPr lang="en-US" sz="4000" b="1" i="1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 environment</a:t>
            </a:r>
            <a:r>
              <a:rPr lang="en-US" sz="4000" b="0" i="1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4000" b="1" i="1" dirty="0">
                <a:solidFill>
                  <a:srgbClr val="97213B"/>
                </a:solidFill>
                <a:latin typeface="arial" panose="020B0604020202020204" pitchFamily="34" charset="0"/>
              </a:rPr>
              <a:t>their</a:t>
            </a:r>
            <a:r>
              <a:rPr lang="en-US" sz="4000" b="1" i="1" dirty="0">
                <a:solidFill>
                  <a:srgbClr val="97213B"/>
                </a:solidFill>
                <a:effectLst/>
                <a:latin typeface="arial" panose="020B0604020202020204" pitchFamily="34" charset="0"/>
              </a:rPr>
              <a:t> overall performance at work.”</a:t>
            </a:r>
            <a:endParaRPr lang="it-IT" sz="4000" b="1" i="1" dirty="0">
              <a:solidFill>
                <a:srgbClr val="97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C005720-4AD1-4E10-9FF3-3AC7412D8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850" y="1129296"/>
            <a:ext cx="7780300" cy="1323438"/>
          </a:xfrm>
        </p:spPr>
        <p:txBody>
          <a:bodyPr/>
          <a:lstStyle/>
          <a:p>
            <a:pPr algn="ctr"/>
            <a:r>
              <a:rPr lang="it-IT" dirty="0"/>
              <a:t>Beyond soft skills?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609A07F-6C30-4BB3-B3FC-A9093CE8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289">
            <a:off x="4534785" y="2234261"/>
            <a:ext cx="3122430" cy="312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282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7BF9FC9-D0A0-48FC-A976-1BD0BDBF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b="37971"/>
          <a:stretch/>
        </p:blipFill>
        <p:spPr>
          <a:xfrm>
            <a:off x="3646912" y="1214313"/>
            <a:ext cx="5510340" cy="43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BAA7B1F-FA9C-4E16-9659-13338D638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850" y="1014299"/>
            <a:ext cx="7780300" cy="132343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4800" dirty="0"/>
              <a:t>ACTIVITY NUMBER TWO: </a:t>
            </a:r>
          </a:p>
          <a:p>
            <a:pPr algn="ctr"/>
            <a:r>
              <a:rPr lang="it-IT" sz="4800" dirty="0"/>
              <a:t>Soft skills </a:t>
            </a:r>
            <a:r>
              <a:rPr lang="it-IT" sz="4800" dirty="0" err="1"/>
              <a:t>battle</a:t>
            </a:r>
            <a:r>
              <a:rPr lang="it-IT" sz="4800" dirty="0"/>
              <a:t>!</a:t>
            </a:r>
          </a:p>
          <a:p>
            <a:pPr algn="ctr"/>
            <a:r>
              <a:rPr lang="it-IT" sz="4800" dirty="0"/>
              <a:t>How </a:t>
            </a:r>
            <a:r>
              <a:rPr lang="it-IT" sz="4800" dirty="0" err="1"/>
              <a:t>many</a:t>
            </a:r>
            <a:r>
              <a:rPr lang="it-IT" sz="4800" dirty="0"/>
              <a:t> can </a:t>
            </a:r>
            <a:r>
              <a:rPr lang="it-IT" sz="4800" dirty="0" err="1"/>
              <a:t>you</a:t>
            </a:r>
            <a:r>
              <a:rPr lang="it-IT" sz="4800" dirty="0"/>
              <a:t> </a:t>
            </a:r>
            <a:r>
              <a:rPr lang="it-IT" sz="4800" dirty="0" err="1"/>
              <a:t>count</a:t>
            </a:r>
            <a:r>
              <a:rPr lang="it-IT" sz="4800" dirty="0"/>
              <a:t>? </a:t>
            </a:r>
          </a:p>
        </p:txBody>
      </p:sp>
      <p:pic>
        <p:nvPicPr>
          <p:cNvPr id="7" name="Immagine 6" descr="Immagine che contiene testo, esterni, corsa di cammelli&#10;&#10;Descrizione generata automaticamente">
            <a:extLst>
              <a:ext uri="{FF2B5EF4-FFF2-40B4-BE49-F238E27FC236}">
                <a16:creationId xmlns:a16="http://schemas.microsoft.com/office/drawing/2014/main" id="{E45404A0-E05A-4166-AEA7-E1A9298DA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47" y="2481790"/>
            <a:ext cx="5221506" cy="3574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882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2CFD771-A45A-4677-AE79-5AB530162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957" y="1323713"/>
            <a:ext cx="7780300" cy="809887"/>
          </a:xfrm>
        </p:spPr>
        <p:txBody>
          <a:bodyPr/>
          <a:lstStyle/>
          <a:p>
            <a:r>
              <a:rPr lang="it-IT" dirty="0"/>
              <a:t>A list… (Adecco)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BA6917-6776-4516-B1F4-5F1C4410D37D}"/>
              </a:ext>
            </a:extLst>
          </p:cNvPr>
          <p:cNvSpPr txBox="1"/>
          <p:nvPr/>
        </p:nvSpPr>
        <p:spPr>
          <a:xfrm>
            <a:off x="3034748" y="2133600"/>
            <a:ext cx="30612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97213B"/>
                </a:solidFill>
              </a:rPr>
              <a:t>AUTHONOMY</a:t>
            </a:r>
          </a:p>
          <a:p>
            <a:r>
              <a:rPr lang="en-AU" sz="2200" dirty="0">
                <a:solidFill>
                  <a:srgbClr val="97213B"/>
                </a:solidFill>
              </a:rPr>
              <a:t>SELF-ESTEEM</a:t>
            </a:r>
          </a:p>
          <a:p>
            <a:r>
              <a:rPr lang="en-AU" sz="2200" dirty="0">
                <a:solidFill>
                  <a:srgbClr val="97213B"/>
                </a:solidFill>
              </a:rPr>
              <a:t>ADAPTING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STRESS-RESISTENCE</a:t>
            </a:r>
          </a:p>
          <a:p>
            <a:r>
              <a:rPr lang="en-AU" sz="2200" dirty="0">
                <a:solidFill>
                  <a:srgbClr val="97213B"/>
                </a:solidFill>
              </a:rPr>
              <a:t>PLANNING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ORGANIZING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ACCURACY/DETAILS ATTENTION</a:t>
            </a:r>
          </a:p>
          <a:p>
            <a:r>
              <a:rPr lang="en-AU" sz="2200" dirty="0">
                <a:solidFill>
                  <a:srgbClr val="97213B"/>
                </a:solidFill>
              </a:rPr>
              <a:t>UPDATING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GOAL SETTING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INFORMATION MANAGEMENT </a:t>
            </a:r>
          </a:p>
          <a:p>
            <a:endParaRPr lang="en-AU" dirty="0">
              <a:solidFill>
                <a:srgbClr val="97213B"/>
              </a:solidFill>
            </a:endParaRPr>
          </a:p>
          <a:p>
            <a:r>
              <a:rPr lang="it-IT" dirty="0">
                <a:solidFill>
                  <a:srgbClr val="97213B"/>
                </a:solidFill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CF129-219F-41B4-B9F3-C19DBF2EF5A0}"/>
              </a:ext>
            </a:extLst>
          </p:cNvPr>
          <p:cNvSpPr txBox="1"/>
          <p:nvPr/>
        </p:nvSpPr>
        <p:spPr>
          <a:xfrm>
            <a:off x="5978005" y="2297156"/>
            <a:ext cx="30612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97213B"/>
                </a:solidFill>
              </a:rPr>
              <a:t>LEADERSHIP</a:t>
            </a:r>
          </a:p>
          <a:p>
            <a:r>
              <a:rPr lang="en-AU" sz="2200" dirty="0">
                <a:solidFill>
                  <a:srgbClr val="97213B"/>
                </a:solidFill>
              </a:rPr>
              <a:t>NEGOTIATING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INTERPERSONAL SKILLS</a:t>
            </a:r>
          </a:p>
          <a:p>
            <a:r>
              <a:rPr lang="en-AU" sz="2200" dirty="0">
                <a:solidFill>
                  <a:srgbClr val="97213B"/>
                </a:solidFill>
              </a:rPr>
              <a:t>CREATIVITY</a:t>
            </a:r>
          </a:p>
          <a:p>
            <a:r>
              <a:rPr lang="en-AU" sz="2200" dirty="0">
                <a:solidFill>
                  <a:srgbClr val="97213B"/>
                </a:solidFill>
              </a:rPr>
              <a:t>LISTENING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RESILIENCE</a:t>
            </a:r>
          </a:p>
          <a:p>
            <a:r>
              <a:rPr lang="en-AU" sz="2200" dirty="0">
                <a:solidFill>
                  <a:srgbClr val="97213B"/>
                </a:solidFill>
              </a:rPr>
              <a:t>TIME MANAGEMENT</a:t>
            </a:r>
          </a:p>
          <a:p>
            <a:r>
              <a:rPr lang="en-AU" sz="2200" dirty="0">
                <a:solidFill>
                  <a:srgbClr val="97213B"/>
                </a:solidFill>
              </a:rPr>
              <a:t>COMMUNICATING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PROBLEM SOLVING</a:t>
            </a:r>
          </a:p>
          <a:p>
            <a:r>
              <a:rPr lang="en-AU" sz="2200" dirty="0">
                <a:solidFill>
                  <a:srgbClr val="97213B"/>
                </a:solidFill>
              </a:rPr>
              <a:t>TEAM WORKING</a:t>
            </a:r>
          </a:p>
          <a:p>
            <a:endParaRPr lang="en-AU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  <a:p>
            <a:endParaRPr lang="it-IT" dirty="0">
              <a:solidFill>
                <a:srgbClr val="97213B"/>
              </a:solidFill>
            </a:endParaRPr>
          </a:p>
          <a:p>
            <a:endParaRPr lang="en-AU" dirty="0">
              <a:solidFill>
                <a:srgbClr val="97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AA68FF3-EF87-4BE8-9364-BFDD6FEAF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ACTIVITY NUMBER THREE: </a:t>
            </a:r>
          </a:p>
          <a:p>
            <a:r>
              <a:rPr lang="it-IT" dirty="0"/>
              <a:t>A STEP FORWARD!</a:t>
            </a:r>
          </a:p>
        </p:txBody>
      </p:sp>
      <p:pic>
        <p:nvPicPr>
          <p:cNvPr id="8" name="Immagine 7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34879DFC-E322-47A4-AEF8-94276FDA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0" y="1431236"/>
            <a:ext cx="2987042" cy="41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7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AA68FF3-EF87-4BE8-9364-BFDD6FEAF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997" y="2767281"/>
            <a:ext cx="7780300" cy="1323438"/>
          </a:xfrm>
        </p:spPr>
        <p:txBody>
          <a:bodyPr/>
          <a:lstStyle/>
          <a:p>
            <a:r>
              <a:rPr lang="it-IT" dirty="0"/>
              <a:t>ACTIVITY NUMBER FOUR: </a:t>
            </a:r>
          </a:p>
          <a:p>
            <a:r>
              <a:rPr lang="it-IT" i="1" dirty="0" err="1"/>
              <a:t>Describe</a:t>
            </a:r>
            <a:r>
              <a:rPr lang="it-IT" i="1" dirty="0"/>
              <a:t> </a:t>
            </a:r>
            <a:r>
              <a:rPr lang="it-IT" i="1" dirty="0" err="1"/>
              <a:t>my</a:t>
            </a:r>
            <a:r>
              <a:rPr lang="it-IT" i="1" dirty="0"/>
              <a:t> feelings…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0B0CBCB-F69F-4EE4-B2DE-AC8EB6181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34989"/>
          <a:stretch/>
        </p:blipFill>
        <p:spPr>
          <a:xfrm>
            <a:off x="7262191" y="1630936"/>
            <a:ext cx="4064401" cy="4347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95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AA290E3-5D03-4ABB-B0E1-B1AB759C7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58397"/>
          <a:stretch/>
        </p:blipFill>
        <p:spPr>
          <a:xfrm>
            <a:off x="2850892" y="1386508"/>
            <a:ext cx="6490216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DAE6FA76-9952-42F3-85F1-2BBAF1075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4"/>
          <a:stretch/>
        </p:blipFill>
        <p:spPr>
          <a:xfrm>
            <a:off x="643468" y="1344011"/>
            <a:ext cx="5291666" cy="43788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5A3C989-0C35-4D5C-90F9-05FC087AE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8F342F6-2ECF-4BAE-A33B-D68873D2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b="35591"/>
          <a:stretch/>
        </p:blipFill>
        <p:spPr>
          <a:xfrm>
            <a:off x="6488345" y="1413638"/>
            <a:ext cx="4908550" cy="45700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07D863-9746-4E4A-875A-601A64E2A92C}"/>
              </a:ext>
            </a:extLst>
          </p:cNvPr>
          <p:cNvSpPr txBox="1"/>
          <p:nvPr/>
        </p:nvSpPr>
        <p:spPr>
          <a:xfrm>
            <a:off x="795105" y="1329780"/>
            <a:ext cx="469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97213B"/>
                </a:solidFill>
              </a:rPr>
              <a:t>EMPATHY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1B893F-7475-4EA8-8EC1-C0711144A0CE}"/>
              </a:ext>
            </a:extLst>
          </p:cNvPr>
          <p:cNvSpPr txBox="1"/>
          <p:nvPr/>
        </p:nvSpPr>
        <p:spPr>
          <a:xfrm>
            <a:off x="795105" y="2434077"/>
            <a:ext cx="46912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«The </a:t>
            </a:r>
            <a:r>
              <a:rPr lang="it-IT" sz="2500" dirty="0" err="1"/>
              <a:t>ability</a:t>
            </a:r>
            <a:r>
              <a:rPr lang="it-IT" sz="2500" dirty="0"/>
              <a:t> to </a:t>
            </a:r>
            <a:r>
              <a:rPr lang="it-IT" sz="2500" dirty="0" err="1"/>
              <a:t>identify</a:t>
            </a:r>
            <a:r>
              <a:rPr lang="it-IT" sz="2500" dirty="0"/>
              <a:t> with </a:t>
            </a:r>
            <a:r>
              <a:rPr lang="it-IT" sz="2500" dirty="0" err="1"/>
              <a:t>another</a:t>
            </a:r>
            <a:r>
              <a:rPr lang="it-IT" sz="2500" dirty="0"/>
              <a:t> </a:t>
            </a:r>
            <a:r>
              <a:rPr lang="it-IT" sz="2500" dirty="0" err="1"/>
              <a:t>person</a:t>
            </a:r>
            <a:r>
              <a:rPr lang="it-IT" sz="2500" dirty="0"/>
              <a:t> </a:t>
            </a:r>
            <a:r>
              <a:rPr lang="it-IT" sz="2500" dirty="0" err="1"/>
              <a:t>until</a:t>
            </a:r>
            <a:r>
              <a:rPr lang="it-IT" sz="2500" dirty="0"/>
              <a:t> </a:t>
            </a:r>
            <a:r>
              <a:rPr lang="it-IT" sz="2500" dirty="0" err="1"/>
              <a:t>being</a:t>
            </a:r>
            <a:r>
              <a:rPr lang="it-IT" sz="2500" dirty="0"/>
              <a:t> </a:t>
            </a:r>
            <a:r>
              <a:rPr lang="it-IT" sz="2500" dirty="0" err="1"/>
              <a:t>able</a:t>
            </a:r>
            <a:r>
              <a:rPr lang="it-IT" sz="2500" dirty="0"/>
              <a:t> to </a:t>
            </a:r>
            <a:r>
              <a:rPr lang="it-IT" sz="2500" dirty="0" err="1"/>
              <a:t>get</a:t>
            </a:r>
            <a:r>
              <a:rPr lang="it-IT" sz="2500" dirty="0"/>
              <a:t> </a:t>
            </a:r>
            <a:r>
              <a:rPr lang="it-IT" sz="2500" dirty="0" err="1"/>
              <a:t>her</a:t>
            </a:r>
            <a:r>
              <a:rPr lang="it-IT" sz="2500" dirty="0"/>
              <a:t>/</a:t>
            </a:r>
            <a:r>
              <a:rPr lang="it-IT" sz="2500" dirty="0" err="1"/>
              <a:t>his</a:t>
            </a:r>
            <a:r>
              <a:rPr lang="it-IT" sz="2500" dirty="0"/>
              <a:t> </a:t>
            </a:r>
            <a:r>
              <a:rPr lang="it-IT" sz="2500" dirty="0" err="1"/>
              <a:t>thoughts</a:t>
            </a:r>
            <a:r>
              <a:rPr lang="it-IT" sz="2500" dirty="0"/>
              <a:t> and </a:t>
            </a:r>
            <a:r>
              <a:rPr lang="it-IT" sz="2500" dirty="0" err="1"/>
              <a:t>affective</a:t>
            </a:r>
            <a:r>
              <a:rPr lang="it-IT" sz="2500" dirty="0"/>
              <a:t> </a:t>
            </a:r>
            <a:r>
              <a:rPr lang="it-IT" sz="2500" dirty="0" err="1"/>
              <a:t>states</a:t>
            </a:r>
            <a:r>
              <a:rPr lang="it-IT" sz="2500" dirty="0"/>
              <a:t>.»</a:t>
            </a:r>
          </a:p>
          <a:p>
            <a:endParaRPr lang="it-IT" sz="2500" dirty="0"/>
          </a:p>
          <a:p>
            <a:r>
              <a:rPr lang="it-IT" sz="2500" dirty="0"/>
              <a:t>«An </a:t>
            </a:r>
            <a:r>
              <a:rPr lang="it-IT" sz="2500" dirty="0" err="1"/>
              <a:t>affective</a:t>
            </a:r>
            <a:r>
              <a:rPr lang="it-IT" sz="2500" dirty="0"/>
              <a:t> sharing, the </a:t>
            </a:r>
            <a:r>
              <a:rPr lang="it-IT" sz="2500" dirty="0" err="1"/>
              <a:t>ability</a:t>
            </a:r>
            <a:r>
              <a:rPr lang="it-IT" sz="2500" dirty="0"/>
              <a:t> of </a:t>
            </a:r>
            <a:r>
              <a:rPr lang="it-IT" sz="2500" dirty="0" err="1"/>
              <a:t>accepting</a:t>
            </a:r>
            <a:r>
              <a:rPr lang="it-IT" sz="2500" dirty="0"/>
              <a:t> the </a:t>
            </a:r>
            <a:r>
              <a:rPr lang="it-IT" sz="2500" dirty="0" err="1"/>
              <a:t>other’s</a:t>
            </a:r>
            <a:r>
              <a:rPr lang="it-IT" sz="2500" dirty="0"/>
              <a:t> point of </a:t>
            </a:r>
            <a:r>
              <a:rPr lang="it-IT" sz="2500" dirty="0" err="1"/>
              <a:t>view</a:t>
            </a:r>
            <a:r>
              <a:rPr lang="it-IT" sz="2500" dirty="0"/>
              <a:t>, </a:t>
            </a:r>
            <a:r>
              <a:rPr lang="it-IT" sz="2500" dirty="0" err="1"/>
              <a:t>even</a:t>
            </a:r>
            <a:r>
              <a:rPr lang="it-IT" sz="2500" dirty="0"/>
              <a:t> </a:t>
            </a:r>
            <a:r>
              <a:rPr lang="it-IT" sz="2500" dirty="0" err="1"/>
              <a:t>when</a:t>
            </a:r>
            <a:r>
              <a:rPr lang="it-IT" sz="2500" dirty="0"/>
              <a:t> </a:t>
            </a:r>
            <a:r>
              <a:rPr lang="it-IT" sz="2500" dirty="0" err="1"/>
              <a:t>this</a:t>
            </a:r>
            <a:r>
              <a:rPr lang="it-IT" sz="2500" dirty="0"/>
              <a:t> </a:t>
            </a:r>
            <a:r>
              <a:rPr lang="it-IT" sz="2500" dirty="0" err="1"/>
              <a:t>is</a:t>
            </a:r>
            <a:r>
              <a:rPr lang="it-IT" sz="2500" dirty="0"/>
              <a:t> </a:t>
            </a:r>
            <a:r>
              <a:rPr lang="it-IT" sz="2500" dirty="0" err="1"/>
              <a:t>not</a:t>
            </a:r>
            <a:r>
              <a:rPr lang="it-IT" sz="2500" dirty="0"/>
              <a:t> </a:t>
            </a:r>
            <a:r>
              <a:rPr lang="it-IT" sz="2500" dirty="0" err="1"/>
              <a:t>shared</a:t>
            </a:r>
            <a:r>
              <a:rPr lang="it-IT" sz="2500" dirty="0"/>
              <a:t> by the </a:t>
            </a:r>
            <a:r>
              <a:rPr lang="it-IT" sz="2500" dirty="0" err="1"/>
              <a:t>subject</a:t>
            </a:r>
            <a:r>
              <a:rPr lang="it-IT" sz="25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085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D5966D-9F07-47F5-BA76-4AB0456E3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9128" y="1655017"/>
            <a:ext cx="7780300" cy="1323438"/>
          </a:xfrm>
        </p:spPr>
        <p:txBody>
          <a:bodyPr/>
          <a:lstStyle/>
          <a:p>
            <a:r>
              <a:rPr lang="it-IT" dirty="0" err="1"/>
              <a:t>Empathy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(Hoffman)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9E0589-D8C6-458E-AE74-72A5F8543578}"/>
              </a:ext>
            </a:extLst>
          </p:cNvPr>
          <p:cNvSpPr txBox="1"/>
          <p:nvPr/>
        </p:nvSpPr>
        <p:spPr>
          <a:xfrm>
            <a:off x="1802296" y="2756452"/>
            <a:ext cx="836212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/>
              <a:t>STAGE 0: </a:t>
            </a:r>
            <a:r>
              <a:rPr lang="it-IT" sz="2900" dirty="0" err="1"/>
              <a:t>Emotional</a:t>
            </a:r>
            <a:r>
              <a:rPr lang="it-IT" sz="2900" dirty="0"/>
              <a:t> </a:t>
            </a:r>
            <a:r>
              <a:rPr lang="it-IT" sz="2900" dirty="0" err="1"/>
              <a:t>contagious</a:t>
            </a:r>
            <a:endParaRPr lang="it-IT" sz="2900" dirty="0"/>
          </a:p>
          <a:p>
            <a:r>
              <a:rPr lang="it-IT" sz="2900" dirty="0"/>
              <a:t>STAGE 1: </a:t>
            </a:r>
            <a:r>
              <a:rPr lang="it-IT" sz="2900" dirty="0" err="1"/>
              <a:t>Egocentric</a:t>
            </a:r>
            <a:r>
              <a:rPr lang="it-IT" sz="2900" dirty="0"/>
              <a:t> </a:t>
            </a:r>
            <a:r>
              <a:rPr lang="it-IT" sz="2900" dirty="0" err="1"/>
              <a:t>empathy</a:t>
            </a:r>
            <a:endParaRPr lang="it-IT" sz="2900" dirty="0"/>
          </a:p>
          <a:p>
            <a:r>
              <a:rPr lang="it-IT" sz="2900" dirty="0"/>
              <a:t>STAGE 2: </a:t>
            </a:r>
            <a:r>
              <a:rPr lang="it-IT" sz="2900" dirty="0" err="1"/>
              <a:t>Almost</a:t>
            </a:r>
            <a:r>
              <a:rPr lang="it-IT" sz="2900" dirty="0"/>
              <a:t> </a:t>
            </a:r>
            <a:r>
              <a:rPr lang="it-IT" sz="2900" dirty="0" err="1"/>
              <a:t>egocentirc</a:t>
            </a:r>
            <a:r>
              <a:rPr lang="it-IT" sz="2900" dirty="0"/>
              <a:t> </a:t>
            </a:r>
            <a:r>
              <a:rPr lang="it-IT" sz="2900" dirty="0" err="1"/>
              <a:t>empathy</a:t>
            </a:r>
            <a:endParaRPr lang="it-IT" sz="2900" dirty="0"/>
          </a:p>
          <a:p>
            <a:r>
              <a:rPr lang="it-IT" sz="2900" dirty="0"/>
              <a:t>STAGE 3: True </a:t>
            </a:r>
            <a:r>
              <a:rPr lang="it-IT" sz="2900" dirty="0" err="1"/>
              <a:t>empathy</a:t>
            </a:r>
            <a:r>
              <a:rPr lang="it-IT" sz="2900" dirty="0"/>
              <a:t> </a:t>
            </a:r>
          </a:p>
          <a:p>
            <a:r>
              <a:rPr lang="it-IT" sz="2900" dirty="0"/>
              <a:t>STAGE 4: </a:t>
            </a:r>
            <a:r>
              <a:rPr lang="it-IT" sz="2900" dirty="0" err="1"/>
              <a:t>Existential</a:t>
            </a:r>
            <a:r>
              <a:rPr lang="it-IT" sz="2900" dirty="0"/>
              <a:t> </a:t>
            </a:r>
            <a:r>
              <a:rPr lang="it-IT" sz="2900" dirty="0" err="1"/>
              <a:t>empathy</a:t>
            </a:r>
            <a:endParaRPr lang="it-IT" sz="2900" dirty="0"/>
          </a:p>
        </p:txBody>
      </p:sp>
    </p:spTree>
    <p:extLst>
      <p:ext uri="{BB962C8B-B14F-4D97-AF65-F5344CB8AC3E}">
        <p14:creationId xmlns:p14="http://schemas.microsoft.com/office/powerpoint/2010/main" val="1446626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8F79F5-CC84-48D8-B330-2D396A446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375" y="3179018"/>
            <a:ext cx="6108593" cy="1323438"/>
          </a:xfrm>
        </p:spPr>
        <p:txBody>
          <a:bodyPr>
            <a:normAutofit/>
          </a:bodyPr>
          <a:lstStyle/>
          <a:p>
            <a:r>
              <a:rPr lang="it-IT" sz="6000" dirty="0" err="1"/>
              <a:t>Emotions</a:t>
            </a:r>
            <a:r>
              <a:rPr lang="it-IT" sz="6000" dirty="0"/>
              <a:t> </a:t>
            </a:r>
            <a:r>
              <a:rPr lang="it-IT" sz="6000" dirty="0" err="1"/>
              <a:t>at</a:t>
            </a:r>
            <a:r>
              <a:rPr lang="it-IT" sz="6000" dirty="0"/>
              <a:t> work?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14E21C-687D-4DA0-8672-FAE01471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1771038"/>
            <a:ext cx="5620296" cy="3740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18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4402DD4-92B0-4853-9FB2-FF66AFF0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b="31208"/>
          <a:stretch/>
        </p:blipFill>
        <p:spPr>
          <a:xfrm>
            <a:off x="7058188" y="1232451"/>
            <a:ext cx="4646107" cy="476697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9B2C59-5945-4B1A-A802-EDBDFD2AC6DC}"/>
              </a:ext>
            </a:extLst>
          </p:cNvPr>
          <p:cNvSpPr txBox="1"/>
          <p:nvPr/>
        </p:nvSpPr>
        <p:spPr>
          <a:xfrm>
            <a:off x="901148" y="2650434"/>
            <a:ext cx="57514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dirty="0">
                <a:solidFill>
                  <a:srgbClr val="97213B"/>
                </a:solidFill>
              </a:rPr>
              <a:t>Coping styles:</a:t>
            </a:r>
          </a:p>
          <a:p>
            <a:pPr algn="ctr"/>
            <a:r>
              <a:rPr lang="it-IT" sz="4500" b="1" dirty="0">
                <a:solidFill>
                  <a:srgbClr val="97213B"/>
                </a:solidFill>
              </a:rPr>
              <a:t>«</a:t>
            </a:r>
            <a:r>
              <a:rPr lang="it-IT" sz="4500" b="1" dirty="0" err="1">
                <a:solidFill>
                  <a:srgbClr val="97213B"/>
                </a:solidFill>
              </a:rPr>
              <a:t>problem-focused</a:t>
            </a:r>
            <a:r>
              <a:rPr lang="it-IT" sz="4500" b="1" dirty="0">
                <a:solidFill>
                  <a:srgbClr val="97213B"/>
                </a:solidFill>
              </a:rPr>
              <a:t> vs </a:t>
            </a:r>
            <a:r>
              <a:rPr lang="it-IT" sz="4500" b="1" dirty="0" err="1">
                <a:solidFill>
                  <a:srgbClr val="97213B"/>
                </a:solidFill>
              </a:rPr>
              <a:t>emotion-focused</a:t>
            </a:r>
            <a:r>
              <a:rPr lang="it-IT" sz="4500" b="1" dirty="0">
                <a:solidFill>
                  <a:srgbClr val="97213B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3409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FE3551-55C0-48D3-A5EC-1905483D2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850" y="1283956"/>
            <a:ext cx="7780300" cy="756879"/>
          </a:xfrm>
        </p:spPr>
        <p:txBody>
          <a:bodyPr/>
          <a:lstStyle/>
          <a:p>
            <a:pPr algn="ctr"/>
            <a:r>
              <a:rPr lang="it-IT" dirty="0"/>
              <a:t>Program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A8BEE2-6C21-4264-B069-245AC65BA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2490" y="2237750"/>
            <a:ext cx="4908550" cy="406114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6360E4-B20A-43C8-9B37-077908C14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960" y="2237750"/>
            <a:ext cx="4908550" cy="406114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/>
              <a:t>DAY 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A64E50-E51A-487F-872F-17A0EEF54391}"/>
              </a:ext>
            </a:extLst>
          </p:cNvPr>
          <p:cNvSpPr txBox="1"/>
          <p:nvPr/>
        </p:nvSpPr>
        <p:spPr>
          <a:xfrm>
            <a:off x="106017" y="2607393"/>
            <a:ext cx="56719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soft skills</a:t>
            </a:r>
          </a:p>
          <a:p>
            <a:pPr marL="514350" indent="-514350">
              <a:buAutoNum type="arabicParenR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Team working</a:t>
            </a:r>
          </a:p>
          <a:p>
            <a:endParaRPr lang="it-IT" sz="3000" dirty="0"/>
          </a:p>
          <a:p>
            <a:pPr marL="457200" indent="-457200">
              <a:buFontTx/>
              <a:buChar char="-"/>
            </a:pPr>
            <a:endParaRPr lang="it-IT" sz="3000" dirty="0"/>
          </a:p>
          <a:p>
            <a:pPr marL="457200" indent="-457200">
              <a:buFontTx/>
              <a:buChar char="-"/>
            </a:pPr>
            <a:endParaRPr lang="it-IT" sz="3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801D67-87DE-40B7-ABD4-658EAE0DBC68}"/>
              </a:ext>
            </a:extLst>
          </p:cNvPr>
          <p:cNvSpPr txBox="1"/>
          <p:nvPr/>
        </p:nvSpPr>
        <p:spPr>
          <a:xfrm>
            <a:off x="6096000" y="2527880"/>
            <a:ext cx="62815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Self-knowledge</a:t>
            </a:r>
          </a:p>
          <a:p>
            <a:pPr marL="514350" indent="-514350">
              <a:buAutoNum type="arabicParenR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Career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0937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B319ACF-AA9B-43B2-874A-65B83AEBC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850" y="1562252"/>
            <a:ext cx="7780300" cy="1323438"/>
          </a:xfrm>
        </p:spPr>
        <p:txBody>
          <a:bodyPr/>
          <a:lstStyle/>
          <a:p>
            <a:r>
              <a:rPr lang="it-IT" dirty="0" err="1"/>
              <a:t>Emotional</a:t>
            </a:r>
            <a:r>
              <a:rPr lang="it-IT" dirty="0"/>
              <a:t> Intelligence/competence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A08AB6-7384-43AD-B982-C1A1A8C8DA45}"/>
              </a:ext>
            </a:extLst>
          </p:cNvPr>
          <p:cNvSpPr txBox="1"/>
          <p:nvPr/>
        </p:nvSpPr>
        <p:spPr>
          <a:xfrm>
            <a:off x="2205850" y="2579622"/>
            <a:ext cx="79380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it-IT" sz="2500" dirty="0" err="1"/>
              <a:t>Understanding</a:t>
            </a:r>
            <a:r>
              <a:rPr lang="it-IT" sz="2500" dirty="0"/>
              <a:t> </a:t>
            </a:r>
            <a:r>
              <a:rPr lang="it-IT" sz="2500" dirty="0" err="1"/>
              <a:t>one’s</a:t>
            </a:r>
            <a:r>
              <a:rPr lang="it-IT" sz="2500" dirty="0"/>
              <a:t> </a:t>
            </a:r>
            <a:r>
              <a:rPr lang="it-IT" sz="2500" dirty="0" err="1"/>
              <a:t>own</a:t>
            </a:r>
            <a:r>
              <a:rPr lang="it-IT" sz="2500" dirty="0"/>
              <a:t> </a:t>
            </a:r>
            <a:r>
              <a:rPr lang="it-IT" sz="2500" dirty="0" err="1"/>
              <a:t>emotional</a:t>
            </a:r>
            <a:r>
              <a:rPr lang="it-IT" sz="2500" dirty="0"/>
              <a:t> state</a:t>
            </a:r>
          </a:p>
          <a:p>
            <a:pPr marL="285750" indent="-285750" algn="ctr">
              <a:buFontTx/>
              <a:buChar char="-"/>
            </a:pPr>
            <a:r>
              <a:rPr lang="it-IT" sz="2500" dirty="0" err="1"/>
              <a:t>Understanding</a:t>
            </a:r>
            <a:r>
              <a:rPr lang="it-IT" sz="2500" dirty="0"/>
              <a:t> </a:t>
            </a:r>
            <a:r>
              <a:rPr lang="it-IT" sz="2500" dirty="0" err="1"/>
              <a:t>other</a:t>
            </a:r>
            <a:r>
              <a:rPr lang="it-IT" sz="2500" dirty="0"/>
              <a:t> </a:t>
            </a:r>
            <a:r>
              <a:rPr lang="it-IT" sz="2500" dirty="0" err="1"/>
              <a:t>people’s</a:t>
            </a:r>
            <a:r>
              <a:rPr lang="it-IT" sz="2500" dirty="0"/>
              <a:t> </a:t>
            </a:r>
            <a:r>
              <a:rPr lang="it-IT" sz="2500" dirty="0" err="1"/>
              <a:t>emotions</a:t>
            </a:r>
            <a:endParaRPr lang="it-IT" sz="2500" dirty="0"/>
          </a:p>
          <a:p>
            <a:pPr marL="285750" indent="-285750" algn="ctr">
              <a:buFontTx/>
              <a:buChar char="-"/>
            </a:pPr>
            <a:r>
              <a:rPr lang="it-IT" sz="2500" dirty="0" err="1"/>
              <a:t>Ability</a:t>
            </a:r>
            <a:r>
              <a:rPr lang="it-IT" sz="2500" dirty="0"/>
              <a:t> to </a:t>
            </a:r>
            <a:r>
              <a:rPr lang="it-IT" sz="2500" dirty="0" err="1"/>
              <a:t>identify</a:t>
            </a:r>
            <a:r>
              <a:rPr lang="it-IT" sz="2500" dirty="0"/>
              <a:t> with </a:t>
            </a:r>
            <a:r>
              <a:rPr lang="it-IT" sz="2500" dirty="0" err="1"/>
              <a:t>others</a:t>
            </a:r>
            <a:r>
              <a:rPr lang="it-IT" sz="2500" dirty="0"/>
              <a:t>’ </a:t>
            </a:r>
            <a:r>
              <a:rPr lang="it-IT" sz="2500" dirty="0" err="1"/>
              <a:t>emotional</a:t>
            </a:r>
            <a:r>
              <a:rPr lang="it-IT" sz="2500" dirty="0"/>
              <a:t> </a:t>
            </a:r>
            <a:r>
              <a:rPr lang="it-IT" sz="2500" dirty="0" err="1"/>
              <a:t>states</a:t>
            </a:r>
            <a:endParaRPr lang="it-IT" sz="2500" dirty="0"/>
          </a:p>
          <a:p>
            <a:pPr marL="285750" indent="-285750" algn="ctr">
              <a:buFontTx/>
              <a:buChar char="-"/>
            </a:pPr>
            <a:r>
              <a:rPr lang="it-IT" sz="2500" dirty="0" err="1"/>
              <a:t>Awerness</a:t>
            </a:r>
            <a:r>
              <a:rPr lang="it-IT" sz="2500" dirty="0"/>
              <a:t> </a:t>
            </a:r>
            <a:r>
              <a:rPr lang="it-IT" sz="2500" dirty="0" err="1"/>
              <a:t>that</a:t>
            </a:r>
            <a:r>
              <a:rPr lang="it-IT" sz="2500" dirty="0"/>
              <a:t> </a:t>
            </a:r>
            <a:r>
              <a:rPr lang="it-IT" sz="2500" dirty="0" err="1"/>
              <a:t>there’s</a:t>
            </a:r>
            <a:r>
              <a:rPr lang="it-IT" sz="2500" dirty="0"/>
              <a:t> no </a:t>
            </a:r>
            <a:r>
              <a:rPr lang="it-IT" sz="2500" dirty="0" err="1"/>
              <a:t>necessary</a:t>
            </a:r>
            <a:r>
              <a:rPr lang="it-IT" sz="2500" dirty="0"/>
              <a:t> </a:t>
            </a:r>
            <a:r>
              <a:rPr lang="it-IT" sz="2500" dirty="0" err="1"/>
              <a:t>correspondance</a:t>
            </a:r>
            <a:r>
              <a:rPr lang="it-IT" sz="2500" dirty="0"/>
              <a:t> </a:t>
            </a:r>
            <a:r>
              <a:rPr lang="it-IT" sz="2500" dirty="0" err="1"/>
              <a:t>between</a:t>
            </a:r>
            <a:r>
              <a:rPr lang="it-IT" sz="2500" dirty="0"/>
              <a:t> </a:t>
            </a:r>
            <a:r>
              <a:rPr lang="it-IT" sz="2500" dirty="0" err="1"/>
              <a:t>emotional</a:t>
            </a:r>
            <a:r>
              <a:rPr lang="it-IT" sz="2500" dirty="0"/>
              <a:t> state and </a:t>
            </a:r>
            <a:r>
              <a:rPr lang="it-IT" sz="2500" dirty="0" err="1"/>
              <a:t>manifest</a:t>
            </a:r>
            <a:r>
              <a:rPr lang="it-IT" sz="2500" dirty="0"/>
              <a:t> </a:t>
            </a:r>
            <a:r>
              <a:rPr lang="it-IT" sz="2500" dirty="0" err="1"/>
              <a:t>expression</a:t>
            </a:r>
            <a:endParaRPr lang="it-IT" sz="2500" dirty="0"/>
          </a:p>
          <a:p>
            <a:pPr marL="285750" indent="-285750" algn="ctr">
              <a:buFontTx/>
              <a:buChar char="-"/>
            </a:pPr>
            <a:r>
              <a:rPr lang="it-IT" sz="2500" dirty="0" err="1"/>
              <a:t>Ability</a:t>
            </a:r>
            <a:r>
              <a:rPr lang="it-IT" sz="2500" dirty="0"/>
              <a:t> to </a:t>
            </a:r>
            <a:r>
              <a:rPr lang="it-IT" sz="2500" dirty="0" err="1"/>
              <a:t>cope</a:t>
            </a:r>
            <a:r>
              <a:rPr lang="it-IT" sz="2500" dirty="0"/>
              <a:t> with </a:t>
            </a:r>
            <a:r>
              <a:rPr lang="it-IT" sz="2500" dirty="0" err="1"/>
              <a:t>painful</a:t>
            </a:r>
            <a:r>
              <a:rPr lang="it-IT" sz="2500" dirty="0"/>
              <a:t> or </a:t>
            </a:r>
            <a:r>
              <a:rPr lang="it-IT" sz="2500" dirty="0" err="1"/>
              <a:t>unpleasent</a:t>
            </a:r>
            <a:r>
              <a:rPr lang="it-IT" sz="2500" dirty="0"/>
              <a:t> </a:t>
            </a:r>
            <a:r>
              <a:rPr lang="it-IT" sz="2500" dirty="0" err="1"/>
              <a:t>emotions</a:t>
            </a:r>
            <a:endParaRPr lang="it-IT" sz="2500" dirty="0"/>
          </a:p>
          <a:p>
            <a:pPr marL="285750" indent="-285750" algn="ctr">
              <a:buFontTx/>
              <a:buChar char="-"/>
            </a:pPr>
            <a:r>
              <a:rPr lang="it-IT" sz="2500" dirty="0" err="1"/>
              <a:t>Emotional</a:t>
            </a:r>
            <a:r>
              <a:rPr lang="it-IT" sz="2500" dirty="0"/>
              <a:t> self-</a:t>
            </a:r>
            <a:r>
              <a:rPr lang="it-IT" sz="2500" dirty="0" err="1"/>
              <a:t>efficacy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50867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AA68FF3-EF87-4BE8-9364-BFDD6FEAF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ACTIVITY NUMBER ONE: </a:t>
            </a:r>
          </a:p>
          <a:p>
            <a:r>
              <a:rPr lang="it-IT" dirty="0"/>
              <a:t>CATEGORIES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38B7BE-0CEB-4C0A-9AA4-CDA2EABF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1766813"/>
            <a:ext cx="3748501" cy="37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SUSHI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PIZZA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BURGER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PASTA</a:t>
            </a:r>
          </a:p>
        </p:txBody>
      </p:sp>
    </p:spTree>
    <p:extLst>
      <p:ext uri="{BB962C8B-B14F-4D97-AF65-F5344CB8AC3E}">
        <p14:creationId xmlns:p14="http://schemas.microsoft.com/office/powerpoint/2010/main" val="295280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RUNNING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TENNIS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SWIMMING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BASKETBALL</a:t>
            </a:r>
          </a:p>
        </p:txBody>
      </p:sp>
    </p:spTree>
    <p:extLst>
      <p:ext uri="{BB962C8B-B14F-4D97-AF65-F5344CB8AC3E}">
        <p14:creationId xmlns:p14="http://schemas.microsoft.com/office/powerpoint/2010/main" val="26248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MOUNTAIN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SEA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ARCHEOLOGICAL SITE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MODERN TOWN</a:t>
            </a:r>
          </a:p>
        </p:txBody>
      </p:sp>
    </p:spTree>
    <p:extLst>
      <p:ext uri="{BB962C8B-B14F-4D97-AF65-F5344CB8AC3E}">
        <p14:creationId xmlns:p14="http://schemas.microsoft.com/office/powerpoint/2010/main" val="42755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THRILLER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DRAMA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LOVE STORY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COMEDY</a:t>
            </a:r>
          </a:p>
        </p:txBody>
      </p:sp>
    </p:spTree>
    <p:extLst>
      <p:ext uri="{BB962C8B-B14F-4D97-AF65-F5344CB8AC3E}">
        <p14:creationId xmlns:p14="http://schemas.microsoft.com/office/powerpoint/2010/main" val="319342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93D8CF2-2AED-4591-AF09-2E346FF0F371}"/>
              </a:ext>
            </a:extLst>
          </p:cNvPr>
          <p:cNvCxnSpPr/>
          <p:nvPr/>
        </p:nvCxnSpPr>
        <p:spPr>
          <a:xfrm>
            <a:off x="6096000" y="1378226"/>
            <a:ext cx="106017" cy="42274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1E3E90-D8B7-449F-86A9-E73A743F299F}"/>
              </a:ext>
            </a:extLst>
          </p:cNvPr>
          <p:cNvCxnSpPr>
            <a:cxnSpLocks/>
          </p:cNvCxnSpPr>
          <p:nvPr/>
        </p:nvCxnSpPr>
        <p:spPr>
          <a:xfrm flipH="1">
            <a:off x="2491408" y="3429000"/>
            <a:ext cx="7209184" cy="629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F5EA24-6EC4-4434-B0D1-B6ABBCD4CB76}"/>
              </a:ext>
            </a:extLst>
          </p:cNvPr>
          <p:cNvSpPr txBox="1"/>
          <p:nvPr/>
        </p:nvSpPr>
        <p:spPr>
          <a:xfrm>
            <a:off x="2491408" y="2385031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A) NETFLIX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E1C0C3-D352-42D9-9487-0D19E9CAA3F8}"/>
              </a:ext>
            </a:extLst>
          </p:cNvPr>
          <p:cNvSpPr txBox="1"/>
          <p:nvPr/>
        </p:nvSpPr>
        <p:spPr>
          <a:xfrm>
            <a:off x="6367676" y="23916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B) SKY TV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945B48-3B88-450E-849F-AC14A6B96D18}"/>
              </a:ext>
            </a:extLst>
          </p:cNvPr>
          <p:cNvSpPr txBox="1"/>
          <p:nvPr/>
        </p:nvSpPr>
        <p:spPr>
          <a:xfrm>
            <a:off x="2458278" y="447224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C) PRIME VIDEO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A6D88A-5D52-4E92-AB91-BED5DA2D625D}"/>
              </a:ext>
            </a:extLst>
          </p:cNvPr>
          <p:cNvSpPr txBox="1"/>
          <p:nvPr/>
        </p:nvSpPr>
        <p:spPr>
          <a:xfrm>
            <a:off x="6672471" y="4525259"/>
            <a:ext cx="3485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FF0000"/>
                </a:solidFill>
              </a:rPr>
              <a:t>D) NORMAL TV</a:t>
            </a:r>
          </a:p>
        </p:txBody>
      </p:sp>
    </p:spTree>
    <p:extLst>
      <p:ext uri="{BB962C8B-B14F-4D97-AF65-F5344CB8AC3E}">
        <p14:creationId xmlns:p14="http://schemas.microsoft.com/office/powerpoint/2010/main" val="535853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443</Words>
  <Application>Microsoft Office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arial</vt:lpstr>
      <vt:lpstr>Avenir Black</vt:lpstr>
      <vt:lpstr>Avenir Book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Fusco</dc:creator>
  <cp:lastModifiedBy>Luca Fusco</cp:lastModifiedBy>
  <cp:revision>10</cp:revision>
  <dcterms:created xsi:type="dcterms:W3CDTF">2022-02-18T12:05:26Z</dcterms:created>
  <dcterms:modified xsi:type="dcterms:W3CDTF">2022-03-10T11:04:17Z</dcterms:modified>
</cp:coreProperties>
</file>