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82" r:id="rId4"/>
    <p:sldId id="284" r:id="rId5"/>
    <p:sldId id="283" r:id="rId6"/>
    <p:sldId id="285" r:id="rId7"/>
    <p:sldId id="287" r:id="rId8"/>
    <p:sldId id="276" r:id="rId9"/>
    <p:sldId id="277" r:id="rId10"/>
    <p:sldId id="275" r:id="rId11"/>
    <p:sldId id="261" r:id="rId12"/>
    <p:sldId id="288" r:id="rId13"/>
    <p:sldId id="289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58"/>
    <a:srgbClr val="2E3C5D"/>
    <a:srgbClr val="3078B5"/>
    <a:srgbClr val="F49B29"/>
    <a:srgbClr val="BAD124"/>
    <a:srgbClr val="FEF756"/>
    <a:srgbClr val="67D652"/>
    <a:srgbClr val="93D637"/>
    <a:srgbClr val="AACC1F"/>
    <a:srgbClr val="FED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50" y="2317626"/>
            <a:ext cx="9805950" cy="1323438"/>
          </a:xfrm>
        </p:spPr>
        <p:txBody>
          <a:bodyPr/>
          <a:lstStyle/>
          <a:p>
            <a:r>
              <a:rPr lang="it-IT" dirty="0"/>
              <a:t>Self-knowledge, </a:t>
            </a:r>
            <a:r>
              <a:rPr lang="it-IT" dirty="0" err="1"/>
              <a:t>identity</a:t>
            </a:r>
            <a:r>
              <a:rPr lang="it-IT" dirty="0"/>
              <a:t> and future pt.2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50" y="2980637"/>
            <a:ext cx="4908550" cy="406114"/>
          </a:xfrm>
        </p:spPr>
        <p:txBody>
          <a:bodyPr/>
          <a:lstStyle/>
          <a:p>
            <a:r>
              <a:rPr lang="it-IT" sz="1800" dirty="0"/>
              <a:t>Soft skills </a:t>
            </a:r>
            <a:r>
              <a:rPr lang="it-IT" sz="1800" dirty="0" err="1"/>
              <a:t>final</a:t>
            </a:r>
            <a:r>
              <a:rPr lang="it-IT" sz="1800" dirty="0"/>
              <a:t> session</a:t>
            </a:r>
            <a:endParaRPr lang="it-GB" sz="18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50" y="4575421"/>
            <a:ext cx="6719887" cy="1162770"/>
          </a:xfrm>
        </p:spPr>
        <p:txBody>
          <a:bodyPr/>
          <a:lstStyle/>
          <a:p>
            <a:r>
              <a:rPr lang="it-IT" sz="1500" dirty="0"/>
              <a:t>Dr. Luca Fusco, PhD in «Mind, Gender and Language»</a:t>
            </a:r>
          </a:p>
          <a:p>
            <a:r>
              <a:rPr lang="it-IT" sz="1500" dirty="0"/>
              <a:t>Career and clinical </a:t>
            </a:r>
            <a:r>
              <a:rPr lang="en-AU" sz="1500" dirty="0"/>
              <a:t>psychologist</a:t>
            </a:r>
            <a:r>
              <a:rPr lang="it-IT" sz="1500" dirty="0"/>
              <a:t> </a:t>
            </a:r>
          </a:p>
          <a:p>
            <a:r>
              <a:rPr lang="it-IT" sz="1500" dirty="0"/>
              <a:t>Assegnista di ricerca, Università degli studi di Napoli Parthenope</a:t>
            </a:r>
          </a:p>
          <a:p>
            <a:endParaRPr lang="it-IT" sz="1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2CFD771-A45A-4677-AE79-5AB530162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957" y="1323713"/>
            <a:ext cx="7780300" cy="809887"/>
          </a:xfrm>
        </p:spPr>
        <p:txBody>
          <a:bodyPr/>
          <a:lstStyle/>
          <a:p>
            <a:r>
              <a:rPr lang="it-IT" dirty="0"/>
              <a:t>A list… (Adecco)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BA6917-6776-4516-B1F4-5F1C4410D37D}"/>
              </a:ext>
            </a:extLst>
          </p:cNvPr>
          <p:cNvSpPr txBox="1"/>
          <p:nvPr/>
        </p:nvSpPr>
        <p:spPr>
          <a:xfrm>
            <a:off x="1802296" y="2133600"/>
            <a:ext cx="4293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97213B"/>
                </a:solidFill>
              </a:rPr>
              <a:t>AUTHONOMY</a:t>
            </a:r>
          </a:p>
          <a:p>
            <a:r>
              <a:rPr lang="en-AU" sz="2200" dirty="0">
                <a:solidFill>
                  <a:srgbClr val="97213B"/>
                </a:solidFill>
              </a:rPr>
              <a:t>SELF-ESTEEM</a:t>
            </a:r>
          </a:p>
          <a:p>
            <a:r>
              <a:rPr lang="en-AU" sz="2200" dirty="0">
                <a:solidFill>
                  <a:srgbClr val="97213B"/>
                </a:solidFill>
              </a:rPr>
              <a:t>ADAPTING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STRESS-RESISTENCE</a:t>
            </a:r>
          </a:p>
          <a:p>
            <a:r>
              <a:rPr lang="en-AU" sz="2200" dirty="0">
                <a:solidFill>
                  <a:srgbClr val="97213B"/>
                </a:solidFill>
              </a:rPr>
              <a:t>PLANNING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ORGANIZING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ACCURACY/DETAILS ATTENTION</a:t>
            </a:r>
          </a:p>
          <a:p>
            <a:r>
              <a:rPr lang="en-AU" sz="2200" dirty="0">
                <a:solidFill>
                  <a:srgbClr val="97213B"/>
                </a:solidFill>
              </a:rPr>
              <a:t>UPDATING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GOAL SETTING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INFORMATION MANAGEMENT </a:t>
            </a:r>
          </a:p>
          <a:p>
            <a:endParaRPr lang="en-AU" dirty="0">
              <a:solidFill>
                <a:srgbClr val="97213B"/>
              </a:solidFill>
            </a:endParaRPr>
          </a:p>
          <a:p>
            <a:r>
              <a:rPr lang="it-IT" dirty="0">
                <a:solidFill>
                  <a:srgbClr val="97213B"/>
                </a:solidFill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FCF129-219F-41B4-B9F3-C19DBF2EF5A0}"/>
              </a:ext>
            </a:extLst>
          </p:cNvPr>
          <p:cNvSpPr txBox="1"/>
          <p:nvPr/>
        </p:nvSpPr>
        <p:spPr>
          <a:xfrm>
            <a:off x="5978005" y="2297156"/>
            <a:ext cx="40406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97213B"/>
                </a:solidFill>
              </a:rPr>
              <a:t>LEADERSHIP</a:t>
            </a:r>
          </a:p>
          <a:p>
            <a:r>
              <a:rPr lang="en-AU" sz="2200" dirty="0">
                <a:solidFill>
                  <a:srgbClr val="97213B"/>
                </a:solidFill>
              </a:rPr>
              <a:t>NEGOTIATING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INTERPERSONAL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CREATIVITY</a:t>
            </a:r>
          </a:p>
          <a:p>
            <a:r>
              <a:rPr lang="en-AU" sz="2200" dirty="0">
                <a:solidFill>
                  <a:srgbClr val="97213B"/>
                </a:solidFill>
              </a:rPr>
              <a:t>LISTENING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RESILIENCE</a:t>
            </a:r>
          </a:p>
          <a:p>
            <a:r>
              <a:rPr lang="en-AU" sz="2200" dirty="0">
                <a:solidFill>
                  <a:srgbClr val="97213B"/>
                </a:solidFill>
              </a:rPr>
              <a:t>TIME MANAGEMENT</a:t>
            </a:r>
          </a:p>
          <a:p>
            <a:r>
              <a:rPr lang="en-AU" sz="2200" dirty="0">
                <a:solidFill>
                  <a:srgbClr val="97213B"/>
                </a:solidFill>
              </a:rPr>
              <a:t>COMMUNICATING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PROBLEM SOLVING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TEAM WORKING</a:t>
            </a:r>
          </a:p>
          <a:p>
            <a:endParaRPr lang="en-AU" dirty="0">
              <a:solidFill>
                <a:srgbClr val="97213B"/>
              </a:solidFill>
            </a:endParaRPr>
          </a:p>
          <a:p>
            <a:endParaRPr lang="en-AU" dirty="0">
              <a:solidFill>
                <a:srgbClr val="97213B"/>
              </a:solidFill>
            </a:endParaRPr>
          </a:p>
          <a:p>
            <a:endParaRPr lang="en-AU" dirty="0">
              <a:solidFill>
                <a:srgbClr val="97213B"/>
              </a:solidFill>
            </a:endParaRPr>
          </a:p>
          <a:p>
            <a:endParaRPr lang="it-IT" dirty="0">
              <a:solidFill>
                <a:srgbClr val="97213B"/>
              </a:solidFill>
            </a:endParaRPr>
          </a:p>
          <a:p>
            <a:endParaRPr lang="en-AU" dirty="0">
              <a:solidFill>
                <a:srgbClr val="97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AB4F9-D7FF-AD1D-ED6A-996BCC55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look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yourself</a:t>
            </a:r>
            <a:r>
              <a:rPr lang="it-IT" dirty="0"/>
              <a:t>…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7E4862-3FDF-D235-53B1-81FC7ED24A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sz="4000" i="1" dirty="0"/>
              <a:t>Check </a:t>
            </a:r>
            <a:r>
              <a:rPr lang="it-IT" sz="4000" i="1" dirty="0" err="1"/>
              <a:t>your</a:t>
            </a:r>
            <a:r>
              <a:rPr lang="it-IT" sz="4000" i="1" dirty="0"/>
              <a:t> e-mail… </a:t>
            </a:r>
          </a:p>
        </p:txBody>
      </p:sp>
    </p:spTree>
    <p:extLst>
      <p:ext uri="{BB962C8B-B14F-4D97-AF65-F5344CB8AC3E}">
        <p14:creationId xmlns:p14="http://schemas.microsoft.com/office/powerpoint/2010/main" val="405617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2D677-269F-9530-8A06-1A5C9C5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6251512" cy="1004256"/>
          </a:xfrm>
        </p:spPr>
        <p:txBody>
          <a:bodyPr/>
          <a:lstStyle/>
          <a:p>
            <a:r>
              <a:rPr lang="it-IT" dirty="0"/>
              <a:t>Identity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dynamic</a:t>
            </a:r>
            <a:r>
              <a:rPr lang="it-IT" dirty="0"/>
              <a:t> in: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D21E84-4441-9F5E-2E4C-80A9A1FBDF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0214" y="2930904"/>
            <a:ext cx="4908549" cy="1305092"/>
          </a:xfrm>
        </p:spPr>
        <p:txBody>
          <a:bodyPr/>
          <a:lstStyle/>
          <a:p>
            <a:pPr>
              <a:buAutoNum type="arabicParenR"/>
            </a:pPr>
            <a:r>
              <a:rPr lang="it-IT" sz="4000" dirty="0"/>
              <a:t> </a:t>
            </a:r>
            <a:r>
              <a:rPr lang="it-IT" sz="4000" dirty="0" err="1"/>
              <a:t>Contents</a:t>
            </a:r>
            <a:endParaRPr lang="it-IT" sz="4000" dirty="0"/>
          </a:p>
          <a:p>
            <a:pPr>
              <a:buAutoNum type="arabicParenR"/>
            </a:pPr>
            <a:r>
              <a:rPr lang="it-IT" sz="4000" dirty="0"/>
              <a:t> </a:t>
            </a:r>
            <a:r>
              <a:rPr lang="it-IT" sz="4000" dirty="0" err="1"/>
              <a:t>Qualities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8542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A137B-82C7-4E2C-BC2D-0D665770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Identity </a:t>
            </a:r>
            <a:r>
              <a:rPr lang="it-IT" dirty="0" err="1"/>
              <a:t>content</a:t>
            </a:r>
            <a:r>
              <a:rPr lang="it-IT" dirty="0"/>
              <a:t>: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381B57-275C-4FEB-B60F-67E483356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0686" y="2369898"/>
            <a:ext cx="8048867" cy="3735068"/>
          </a:xfrm>
        </p:spPr>
        <p:txBody>
          <a:bodyPr/>
          <a:lstStyle/>
          <a:p>
            <a:r>
              <a:rPr lang="it-IT" sz="2500" dirty="0">
                <a:solidFill>
                  <a:srgbClr val="FF0000"/>
                </a:solidFill>
              </a:rPr>
              <a:t>The </a:t>
            </a:r>
            <a:r>
              <a:rPr lang="it-IT" sz="2500" dirty="0" err="1">
                <a:solidFill>
                  <a:srgbClr val="FF0000"/>
                </a:solidFill>
              </a:rPr>
              <a:t>identity</a:t>
            </a:r>
            <a:r>
              <a:rPr lang="it-IT" sz="2500" dirty="0">
                <a:solidFill>
                  <a:srgbClr val="FF0000"/>
                </a:solidFill>
              </a:rPr>
              <a:t> capital:</a:t>
            </a:r>
          </a:p>
          <a:p>
            <a:r>
              <a:rPr lang="en-US" sz="1600" dirty="0"/>
              <a:t>Identity capital is the accumulation of our personal assets, a culmination of things that make us who we are.</a:t>
            </a:r>
          </a:p>
          <a:p>
            <a:r>
              <a:rPr lang="en-US" sz="1600" dirty="0"/>
              <a:t>They can be: </a:t>
            </a:r>
          </a:p>
          <a:p>
            <a:r>
              <a:rPr lang="en-US" sz="1600" dirty="0"/>
              <a:t>- Tangible (titles, jobs, clothes, money, etc.)</a:t>
            </a:r>
          </a:p>
          <a:p>
            <a:pPr marL="0" indent="0"/>
            <a:r>
              <a:rPr lang="en-US" sz="1600" dirty="0"/>
              <a:t>- </a:t>
            </a:r>
            <a:r>
              <a:rPr lang="en-US" sz="1600" dirty="0" err="1"/>
              <a:t>Untangible</a:t>
            </a:r>
            <a:r>
              <a:rPr lang="en-US" sz="1600" dirty="0"/>
              <a:t> (personality traits, values, opinions, </a:t>
            </a:r>
            <a:r>
              <a:rPr lang="en-US" sz="1600" dirty="0" err="1"/>
              <a:t>competencences</a:t>
            </a:r>
            <a:r>
              <a:rPr lang="en-US" sz="1600" dirty="0"/>
              <a:t>, etc.)</a:t>
            </a:r>
          </a:p>
          <a:p>
            <a:pPr marL="0" indent="0"/>
            <a:r>
              <a:rPr lang="en-US" sz="1600" dirty="0" err="1"/>
              <a:t>Coté</a:t>
            </a:r>
            <a:r>
              <a:rPr lang="en-US" sz="1600" dirty="0"/>
              <a:t> says people build identity accumulating identity capital in a passive (consumer identity) or an active (agent identity) way.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it-IT" sz="1600" dirty="0"/>
              <a:t>Meg Jay (2012) </a:t>
            </a:r>
            <a:r>
              <a:rPr lang="it-IT" sz="1600" dirty="0" err="1"/>
              <a:t>proposes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young</a:t>
            </a:r>
            <a:r>
              <a:rPr lang="it-IT" sz="1600" dirty="0"/>
              <a:t> people use the </a:t>
            </a:r>
            <a:r>
              <a:rPr lang="it-IT" sz="1600" dirty="0" err="1"/>
              <a:t>identity</a:t>
            </a:r>
            <a:r>
              <a:rPr lang="it-IT" sz="1600" dirty="0"/>
              <a:t> capital </a:t>
            </a:r>
            <a:r>
              <a:rPr lang="it-IT" sz="1600" dirty="0" err="1"/>
              <a:t>criteria</a:t>
            </a:r>
            <a:r>
              <a:rPr lang="it-IT" sz="1600" dirty="0"/>
              <a:t> </a:t>
            </a:r>
            <a:r>
              <a:rPr lang="it-IT" sz="1600" dirty="0" err="1"/>
              <a:t>when</a:t>
            </a:r>
            <a:r>
              <a:rPr lang="it-IT" sz="1600" dirty="0"/>
              <a:t> in </a:t>
            </a:r>
            <a:r>
              <a:rPr lang="it-IT" sz="1600" dirty="0" err="1"/>
              <a:t>doubt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a </a:t>
            </a:r>
            <a:r>
              <a:rPr lang="it-IT" sz="1600" dirty="0" err="1"/>
              <a:t>choice</a:t>
            </a:r>
            <a:r>
              <a:rPr lang="it-IT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620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10CE1-2D93-F76E-FE93-31685FCE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Identity </a:t>
            </a:r>
            <a:r>
              <a:rPr lang="it-IT" dirty="0" err="1"/>
              <a:t>qualities</a:t>
            </a:r>
            <a:r>
              <a:rPr lang="it-IT" dirty="0"/>
              <a:t>: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180B9E-8524-9BF2-989F-F03E40A741E7}"/>
              </a:ext>
            </a:extLst>
          </p:cNvPr>
          <p:cNvSpPr txBox="1"/>
          <p:nvPr/>
        </p:nvSpPr>
        <p:spPr>
          <a:xfrm>
            <a:off x="771497" y="2221112"/>
            <a:ext cx="9388607" cy="416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Clear vs </a:t>
            </a: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confused</a:t>
            </a: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Rigid</a:t>
            </a: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vs </a:t>
            </a: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flexible</a:t>
            </a: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Positive vs negative </a:t>
            </a:r>
          </a:p>
          <a:p>
            <a:pPr algn="ctr">
              <a:lnSpc>
                <a:spcPct val="150000"/>
              </a:lnSpc>
            </a:pP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Self-</a:t>
            </a: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centered</a:t>
            </a: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vs </a:t>
            </a: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other-centered</a:t>
            </a:r>
            <a:endParaRPr lang="it-IT" sz="3000" i="1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Rich vs </a:t>
            </a: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Poor</a:t>
            </a:r>
            <a:endParaRPr lang="it-IT" sz="3000" i="1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Past</a:t>
            </a: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vs </a:t>
            </a: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</a:t>
            </a:r>
            <a:r>
              <a:rPr lang="it-IT" sz="3000" i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vs future </a:t>
            </a:r>
            <a:r>
              <a:rPr lang="it-IT" sz="3000" i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oriented</a:t>
            </a:r>
            <a:endParaRPr lang="it-IT" sz="3000" i="1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0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9365F-C587-33A6-0DEB-44920775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930227" cy="1015470"/>
          </a:xfrm>
        </p:spPr>
        <p:txBody>
          <a:bodyPr/>
          <a:lstStyle/>
          <a:p>
            <a:r>
              <a:rPr lang="it-IT" dirty="0"/>
              <a:t>MEIM </a:t>
            </a:r>
            <a:r>
              <a:rPr lang="it-IT" dirty="0" err="1"/>
              <a:t>identity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9AED5F-1B45-8DD4-44D4-BBE25CCF6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2433711"/>
            <a:ext cx="4908549" cy="3832330"/>
          </a:xfrm>
        </p:spPr>
        <p:txBody>
          <a:bodyPr/>
          <a:lstStyle/>
          <a:p>
            <a:r>
              <a:rPr lang="it-IT" sz="3000" dirty="0"/>
              <a:t>The Master in </a:t>
            </a:r>
            <a:r>
              <a:rPr lang="it-IT" sz="3000" dirty="0" err="1"/>
              <a:t>Entrepreneurship</a:t>
            </a:r>
            <a:r>
              <a:rPr lang="it-IT" sz="3000" dirty="0"/>
              <a:t> and Innovation Management </a:t>
            </a:r>
            <a:r>
              <a:rPr lang="it-IT" sz="3000" dirty="0" err="1"/>
              <a:t>has</a:t>
            </a:r>
            <a:r>
              <a:rPr lang="it-IT" sz="3000" dirty="0"/>
              <a:t> a </a:t>
            </a:r>
            <a:r>
              <a:rPr lang="it-IT" sz="3000" dirty="0" err="1"/>
              <a:t>complex</a:t>
            </a:r>
            <a:r>
              <a:rPr lang="it-IT" sz="3000" dirty="0"/>
              <a:t> and multi-</a:t>
            </a:r>
            <a:r>
              <a:rPr lang="it-IT" sz="3000" dirty="0" err="1"/>
              <a:t>dimensional</a:t>
            </a:r>
            <a:r>
              <a:rPr lang="it-IT" sz="3000" dirty="0"/>
              <a:t> training </a:t>
            </a:r>
            <a:r>
              <a:rPr lang="it-IT" sz="3000" dirty="0" err="1"/>
              <a:t>program</a:t>
            </a:r>
            <a:r>
              <a:rPr lang="it-IT" sz="3000" dirty="0"/>
              <a:t>. </a:t>
            </a:r>
          </a:p>
          <a:p>
            <a:r>
              <a:rPr lang="it-IT" sz="3000" dirty="0"/>
              <a:t>How </a:t>
            </a:r>
            <a:r>
              <a:rPr lang="it-IT" sz="3000" dirty="0" err="1"/>
              <a:t>does</a:t>
            </a:r>
            <a:r>
              <a:rPr lang="it-IT" sz="3000" dirty="0"/>
              <a:t> </a:t>
            </a:r>
            <a:r>
              <a:rPr lang="it-IT" sz="3000" dirty="0" err="1"/>
              <a:t>this</a:t>
            </a:r>
            <a:r>
              <a:rPr lang="it-IT" sz="3000" dirty="0"/>
              <a:t> </a:t>
            </a:r>
            <a:r>
              <a:rPr lang="it-IT" sz="3000" dirty="0" err="1"/>
              <a:t>complexity</a:t>
            </a:r>
            <a:r>
              <a:rPr lang="it-IT" sz="3000" dirty="0"/>
              <a:t> </a:t>
            </a:r>
            <a:r>
              <a:rPr lang="it-IT" sz="3000" dirty="0" err="1"/>
              <a:t>gets</a:t>
            </a:r>
            <a:r>
              <a:rPr lang="it-IT" sz="3000" dirty="0"/>
              <a:t> </a:t>
            </a:r>
            <a:r>
              <a:rPr lang="it-IT" sz="3000" dirty="0" err="1"/>
              <a:t>translated</a:t>
            </a:r>
            <a:r>
              <a:rPr lang="it-IT" sz="3000" dirty="0"/>
              <a:t> </a:t>
            </a:r>
            <a:r>
              <a:rPr lang="it-IT" sz="3000" dirty="0" err="1"/>
              <a:t>into</a:t>
            </a:r>
            <a:r>
              <a:rPr lang="it-IT" sz="3000" dirty="0"/>
              <a:t> </a:t>
            </a:r>
            <a:r>
              <a:rPr lang="it-IT" sz="3000" dirty="0" err="1"/>
              <a:t>your</a:t>
            </a:r>
            <a:r>
              <a:rPr lang="it-IT" sz="3000" dirty="0"/>
              <a:t> </a:t>
            </a:r>
            <a:r>
              <a:rPr lang="it-IT" sz="3000" dirty="0" err="1"/>
              <a:t>identity</a:t>
            </a:r>
            <a:r>
              <a:rPr lang="it-IT" sz="3000" dirty="0"/>
              <a:t> and </a:t>
            </a:r>
            <a:r>
              <a:rPr lang="it-IT" sz="3000" dirty="0" err="1"/>
              <a:t>your</a:t>
            </a:r>
            <a:r>
              <a:rPr lang="it-IT" sz="3000" dirty="0"/>
              <a:t> life story?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A87A66-DEC5-21F9-E590-A3B34E4E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25" y="2332383"/>
            <a:ext cx="5988016" cy="383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51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DB855-0B86-FD9C-9BBC-26401A50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2"/>
            <a:ext cx="8741494" cy="976121"/>
          </a:xfrm>
        </p:spPr>
        <p:txBody>
          <a:bodyPr/>
          <a:lstStyle/>
          <a:p>
            <a:r>
              <a:rPr lang="it-IT" dirty="0"/>
              <a:t>«</a:t>
            </a: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hire</a:t>
            </a:r>
            <a:r>
              <a:rPr lang="it-IT" dirty="0"/>
              <a:t> a MEIM </a:t>
            </a:r>
            <a:r>
              <a:rPr lang="it-IT" dirty="0" err="1"/>
              <a:t>student</a:t>
            </a:r>
            <a:r>
              <a:rPr lang="it-IT" dirty="0"/>
              <a:t>?»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736FCD-0260-68EE-BE76-CC25A6516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49" y="2293034"/>
            <a:ext cx="9655895" cy="3676634"/>
          </a:xfrm>
        </p:spPr>
        <p:txBody>
          <a:bodyPr/>
          <a:lstStyle/>
          <a:p>
            <a:r>
              <a:rPr lang="it-IT" sz="2500" dirty="0" err="1"/>
              <a:t>Prepare</a:t>
            </a:r>
            <a:r>
              <a:rPr lang="it-IT" sz="2500" dirty="0"/>
              <a:t> a creative team </a:t>
            </a:r>
            <a:r>
              <a:rPr lang="it-IT" sz="2500" dirty="0" err="1"/>
              <a:t>presentation</a:t>
            </a:r>
            <a:r>
              <a:rPr lang="it-IT" sz="2500" dirty="0"/>
              <a:t> in </a:t>
            </a:r>
            <a:r>
              <a:rPr lang="it-IT" sz="2500" dirty="0" err="1"/>
              <a:t>which</a:t>
            </a:r>
            <a:r>
              <a:rPr lang="it-IT" sz="2500" dirty="0"/>
              <a:t> </a:t>
            </a:r>
            <a:r>
              <a:rPr lang="it-IT" sz="2500" dirty="0" err="1"/>
              <a:t>you</a:t>
            </a:r>
            <a:r>
              <a:rPr lang="it-IT" sz="2500" dirty="0"/>
              <a:t> </a:t>
            </a:r>
            <a:r>
              <a:rPr lang="it-IT" sz="2500" dirty="0" err="1"/>
              <a:t>answer</a:t>
            </a:r>
            <a:r>
              <a:rPr lang="it-IT" sz="2500" dirty="0"/>
              <a:t> the </a:t>
            </a:r>
            <a:r>
              <a:rPr lang="it-IT" sz="2500" dirty="0" err="1"/>
              <a:t>main</a:t>
            </a:r>
            <a:r>
              <a:rPr lang="it-IT" sz="2500" dirty="0"/>
              <a:t> </a:t>
            </a:r>
            <a:r>
              <a:rPr lang="it-IT" sz="2500" dirty="0" err="1"/>
              <a:t>question</a:t>
            </a:r>
            <a:r>
              <a:rPr lang="it-IT" sz="2500" dirty="0"/>
              <a:t> </a:t>
            </a:r>
            <a:r>
              <a:rPr lang="it-IT" sz="2500" dirty="0" err="1"/>
              <a:t>including</a:t>
            </a:r>
            <a:r>
              <a:rPr lang="it-IT" sz="2500" dirty="0"/>
              <a:t> the following points: </a:t>
            </a:r>
          </a:p>
          <a:p>
            <a:r>
              <a:rPr lang="it-IT" sz="2500" dirty="0"/>
              <a:t>1) </a:t>
            </a:r>
            <a:r>
              <a:rPr lang="it-IT" sz="2500" dirty="0" err="1"/>
              <a:t>Which</a:t>
            </a:r>
            <a:r>
              <a:rPr lang="it-IT" sz="2500" dirty="0"/>
              <a:t> are the </a:t>
            </a:r>
            <a:r>
              <a:rPr lang="it-IT" sz="2500" dirty="0" err="1"/>
              <a:t>essential</a:t>
            </a:r>
            <a:r>
              <a:rPr lang="it-IT" sz="2500" dirty="0"/>
              <a:t> </a:t>
            </a:r>
            <a:r>
              <a:rPr lang="it-IT" sz="2500" dirty="0" err="1"/>
              <a:t>professional</a:t>
            </a:r>
            <a:r>
              <a:rPr lang="it-IT" sz="2500" dirty="0"/>
              <a:t> and personal </a:t>
            </a:r>
            <a:r>
              <a:rPr lang="it-IT" sz="2500" dirty="0" err="1"/>
              <a:t>characteristics</a:t>
            </a:r>
            <a:r>
              <a:rPr lang="it-IT" sz="2500" dirty="0"/>
              <a:t> of MEIM </a:t>
            </a:r>
            <a:r>
              <a:rPr lang="it-IT" sz="2500" dirty="0" err="1"/>
              <a:t>students</a:t>
            </a:r>
            <a:r>
              <a:rPr lang="it-IT" sz="2500" dirty="0"/>
              <a:t>? </a:t>
            </a:r>
          </a:p>
          <a:p>
            <a:r>
              <a:rPr lang="it-IT" sz="2500" dirty="0"/>
              <a:t>2) </a:t>
            </a:r>
            <a:r>
              <a:rPr lang="it-IT" sz="2500" dirty="0" err="1"/>
              <a:t>Which</a:t>
            </a:r>
            <a:r>
              <a:rPr lang="it-IT" sz="2500" dirty="0"/>
              <a:t> soft and hard skills do </a:t>
            </a:r>
            <a:r>
              <a:rPr lang="it-IT" sz="2500" dirty="0" err="1"/>
              <a:t>they</a:t>
            </a:r>
            <a:r>
              <a:rPr lang="it-IT" sz="2500" dirty="0"/>
              <a:t> </a:t>
            </a:r>
            <a:r>
              <a:rPr lang="it-IT" sz="2500" dirty="0" err="1"/>
              <a:t>have</a:t>
            </a:r>
            <a:r>
              <a:rPr lang="it-IT" sz="2500" dirty="0"/>
              <a:t>? </a:t>
            </a:r>
          </a:p>
          <a:p>
            <a:r>
              <a:rPr lang="it-IT" sz="2500" dirty="0"/>
              <a:t>3) </a:t>
            </a:r>
            <a:r>
              <a:rPr lang="it-IT" sz="2500" dirty="0" err="1"/>
              <a:t>What’s</a:t>
            </a:r>
            <a:r>
              <a:rPr lang="it-IT" sz="2500" dirty="0"/>
              <a:t> </a:t>
            </a:r>
            <a:r>
              <a:rPr lang="it-IT" sz="2500" dirty="0" err="1"/>
              <a:t>their</a:t>
            </a:r>
            <a:r>
              <a:rPr lang="it-IT" sz="2500" dirty="0"/>
              <a:t> </a:t>
            </a:r>
            <a:r>
              <a:rPr lang="it-IT" sz="2500" dirty="0" err="1"/>
              <a:t>optimal</a:t>
            </a:r>
            <a:r>
              <a:rPr lang="it-IT" sz="2500" dirty="0"/>
              <a:t> </a:t>
            </a:r>
            <a:r>
              <a:rPr lang="it-IT" sz="2500" dirty="0" err="1"/>
              <a:t>function</a:t>
            </a:r>
            <a:r>
              <a:rPr lang="it-IT" sz="2500" dirty="0"/>
              <a:t> in an </a:t>
            </a:r>
            <a:r>
              <a:rPr lang="it-IT" sz="2500" dirty="0" err="1"/>
              <a:t>organization</a:t>
            </a:r>
            <a:r>
              <a:rPr lang="it-IT" sz="2500" dirty="0"/>
              <a:t>?</a:t>
            </a:r>
          </a:p>
          <a:p>
            <a:r>
              <a:rPr lang="it-IT" sz="2500" dirty="0"/>
              <a:t>4) </a:t>
            </a:r>
            <a:r>
              <a:rPr lang="it-IT" sz="2500" dirty="0" err="1"/>
              <a:t>Bring</a:t>
            </a:r>
            <a:r>
              <a:rPr lang="it-IT" sz="2500" dirty="0"/>
              <a:t> </a:t>
            </a:r>
            <a:r>
              <a:rPr lang="it-IT" sz="2500" dirty="0" err="1"/>
              <a:t>examples</a:t>
            </a:r>
            <a:r>
              <a:rPr lang="it-IT" sz="2500" dirty="0"/>
              <a:t>, use the </a:t>
            </a:r>
            <a:r>
              <a:rPr lang="it-IT" sz="2500" dirty="0" err="1"/>
              <a:t>individual</a:t>
            </a:r>
            <a:r>
              <a:rPr lang="it-IT" sz="2500" dirty="0"/>
              <a:t> </a:t>
            </a:r>
            <a:r>
              <a:rPr lang="it-IT" sz="2500" dirty="0" err="1"/>
              <a:t>students</a:t>
            </a:r>
            <a:r>
              <a:rPr lang="it-IT" sz="2500" dirty="0"/>
              <a:t> of the </a:t>
            </a:r>
            <a:r>
              <a:rPr lang="it-IT" sz="2500" dirty="0" err="1"/>
              <a:t>other</a:t>
            </a:r>
            <a:r>
              <a:rPr lang="it-IT" sz="2500" dirty="0"/>
              <a:t> team </a:t>
            </a:r>
            <a:r>
              <a:rPr lang="it-IT" sz="2500" dirty="0" err="1"/>
              <a:t>showing</a:t>
            </a:r>
            <a:r>
              <a:rPr lang="it-IT" sz="2500" dirty="0"/>
              <a:t> </a:t>
            </a:r>
            <a:r>
              <a:rPr lang="it-IT" sz="2500" dirty="0" err="1"/>
              <a:t>what</a:t>
            </a:r>
            <a:r>
              <a:rPr lang="it-IT" sz="2500" dirty="0"/>
              <a:t> </a:t>
            </a:r>
            <a:r>
              <a:rPr lang="it-IT" sz="2500" dirty="0" err="1"/>
              <a:t>their</a:t>
            </a:r>
            <a:r>
              <a:rPr lang="it-IT" sz="2500" dirty="0"/>
              <a:t> </a:t>
            </a:r>
            <a:r>
              <a:rPr lang="it-IT" sz="2500" dirty="0" err="1"/>
              <a:t>qualities</a:t>
            </a:r>
            <a:r>
              <a:rPr lang="it-IT" sz="2500" dirty="0"/>
              <a:t> are and </a:t>
            </a:r>
            <a:r>
              <a:rPr lang="it-IT" sz="2500" dirty="0" err="1"/>
              <a:t>why</a:t>
            </a:r>
            <a:r>
              <a:rPr lang="it-IT" sz="2500" dirty="0"/>
              <a:t> </a:t>
            </a:r>
            <a:r>
              <a:rPr lang="it-IT" sz="2500" dirty="0" err="1"/>
              <a:t>should</a:t>
            </a:r>
            <a:r>
              <a:rPr lang="it-IT" sz="2500" dirty="0"/>
              <a:t> a company </a:t>
            </a:r>
            <a:r>
              <a:rPr lang="it-IT" sz="2500" dirty="0" err="1"/>
              <a:t>hire</a:t>
            </a:r>
            <a:r>
              <a:rPr lang="it-IT" sz="2500" dirty="0"/>
              <a:t> </a:t>
            </a:r>
            <a:r>
              <a:rPr lang="it-IT" sz="2500" dirty="0" err="1"/>
              <a:t>them</a:t>
            </a:r>
            <a:r>
              <a:rPr lang="it-IT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396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persona, interni, parete&#10;&#10;Descrizione generata automaticamente">
            <a:extLst>
              <a:ext uri="{FF2B5EF4-FFF2-40B4-BE49-F238E27FC236}">
                <a16:creationId xmlns:a16="http://schemas.microsoft.com/office/drawing/2014/main" id="{27F69FE9-17B5-717C-DD5F-01947CF7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7" y="2160104"/>
            <a:ext cx="5203687" cy="3902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9CB8FA5E-F3BE-1DF2-EC33-92F972EB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81" y="1071923"/>
            <a:ext cx="9978228" cy="464602"/>
          </a:xfrm>
        </p:spPr>
        <p:txBody>
          <a:bodyPr/>
          <a:lstStyle/>
          <a:p>
            <a:r>
              <a:rPr lang="it-IT" dirty="0"/>
              <a:t>Team working and </a:t>
            </a:r>
            <a:r>
              <a:rPr lang="it-IT" dirty="0" err="1"/>
              <a:t>interpersonal</a:t>
            </a:r>
            <a:r>
              <a:rPr lang="it-IT" dirty="0"/>
              <a:t> </a:t>
            </a:r>
            <a:r>
              <a:rPr lang="it-IT" dirty="0" err="1"/>
              <a:t>cognition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62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D2ED8-E24B-1212-CEAF-EAE2C800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04224"/>
            <a:ext cx="4908550" cy="464602"/>
          </a:xfrm>
        </p:spPr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solving</a:t>
            </a:r>
          </a:p>
        </p:txBody>
      </p:sp>
      <p:pic>
        <p:nvPicPr>
          <p:cNvPr id="8" name="Immagine 7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AB7667B1-D5A4-1C79-C417-ADAE0D3B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2216">
            <a:off x="3995530" y="2170000"/>
            <a:ext cx="4200939" cy="3150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magine 9" descr="Immagine che contiene persona, persone&#10;&#10;Descrizione generata automaticamente">
            <a:extLst>
              <a:ext uri="{FF2B5EF4-FFF2-40B4-BE49-F238E27FC236}">
                <a16:creationId xmlns:a16="http://schemas.microsoft.com/office/drawing/2014/main" id="{E37BFFAF-0DE0-9A1E-0733-052472D18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3370">
            <a:off x="9066714" y="2390486"/>
            <a:ext cx="2721466" cy="362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magine 11" descr="Immagine che contiene persona, interni, folla&#10;&#10;Descrizione generata automaticamente">
            <a:extLst>
              <a:ext uri="{FF2B5EF4-FFF2-40B4-BE49-F238E27FC236}">
                <a16:creationId xmlns:a16="http://schemas.microsoft.com/office/drawing/2014/main" id="{2F990BD7-7DBA-D063-36CE-D934BEAA0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27">
            <a:off x="382984" y="2267389"/>
            <a:ext cx="2778825" cy="370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90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ACE3-C302-08FC-E022-B7D03C74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7712107" cy="464602"/>
          </a:xfrm>
        </p:spPr>
        <p:txBody>
          <a:bodyPr/>
          <a:lstStyle/>
          <a:p>
            <a:r>
              <a:rPr lang="it-IT" dirty="0" err="1"/>
              <a:t>Emotions</a:t>
            </a:r>
            <a:r>
              <a:rPr lang="it-IT" dirty="0"/>
              <a:t>, mindfulness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1CFA7AB-AD66-3EFE-7734-99F900EB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58397"/>
          <a:stretch/>
        </p:blipFill>
        <p:spPr>
          <a:xfrm>
            <a:off x="2850892" y="2353917"/>
            <a:ext cx="6490216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1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F0449-691C-B173-7ED8-203DEA64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2"/>
            <a:ext cx="7751862" cy="962461"/>
          </a:xfrm>
        </p:spPr>
        <p:txBody>
          <a:bodyPr/>
          <a:lstStyle/>
          <a:p>
            <a:r>
              <a:rPr lang="it-IT" dirty="0" err="1"/>
              <a:t>Communication</a:t>
            </a:r>
            <a:r>
              <a:rPr lang="it-IT" dirty="0"/>
              <a:t> and </a:t>
            </a:r>
            <a:r>
              <a:rPr lang="it-IT" dirty="0" err="1"/>
              <a:t>lie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814349E-0538-0237-6986-004E547CD59F}"/>
              </a:ext>
            </a:extLst>
          </p:cNvPr>
          <p:cNvSpPr/>
          <p:nvPr/>
        </p:nvSpPr>
        <p:spPr>
          <a:xfrm>
            <a:off x="1484242" y="2454813"/>
            <a:ext cx="4611757" cy="28065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/>
              <a:t>«</a:t>
            </a:r>
            <a:r>
              <a:rPr lang="it-IT" sz="3000" dirty="0" err="1"/>
              <a:t>You</a:t>
            </a:r>
            <a:r>
              <a:rPr lang="it-IT" sz="3000" dirty="0"/>
              <a:t> </a:t>
            </a:r>
            <a:r>
              <a:rPr lang="it-IT" sz="3000" dirty="0" err="1"/>
              <a:t>cannot</a:t>
            </a:r>
            <a:r>
              <a:rPr lang="it-IT" sz="3000" dirty="0"/>
              <a:t> </a:t>
            </a:r>
            <a:r>
              <a:rPr lang="it-IT" sz="3000" dirty="0" err="1"/>
              <a:t>not</a:t>
            </a:r>
            <a:r>
              <a:rPr lang="it-IT" sz="3000" dirty="0"/>
              <a:t> </a:t>
            </a:r>
            <a:r>
              <a:rPr lang="it-IT" sz="3000" dirty="0" err="1"/>
              <a:t>communicate</a:t>
            </a:r>
            <a:r>
              <a:rPr lang="it-IT" sz="3000" dirty="0"/>
              <a:t>!»</a:t>
            </a:r>
          </a:p>
        </p:txBody>
      </p:sp>
      <p:pic>
        <p:nvPicPr>
          <p:cNvPr id="8" name="Immagine 7" descr="Immagine che contiene uomo, indossando, tuta, cravatta&#10;&#10;Descrizione generata automaticamente">
            <a:extLst>
              <a:ext uri="{FF2B5EF4-FFF2-40B4-BE49-F238E27FC236}">
                <a16:creationId xmlns:a16="http://schemas.microsoft.com/office/drawing/2014/main" id="{E6C25C64-5196-862F-02BC-92213197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311" y="2628899"/>
            <a:ext cx="4484777" cy="25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5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00C51-F115-09AE-994F-F482634A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587827" cy="1125844"/>
          </a:xfrm>
        </p:spPr>
        <p:txBody>
          <a:bodyPr/>
          <a:lstStyle/>
          <a:p>
            <a:pPr algn="ctr"/>
            <a:r>
              <a:rPr lang="it-IT" dirty="0"/>
              <a:t>Time management/time </a:t>
            </a:r>
            <a:r>
              <a:rPr lang="it-IT" dirty="0" err="1"/>
              <a:t>employment</a:t>
            </a:r>
            <a:r>
              <a:rPr lang="it-IT" dirty="0"/>
              <a:t>/</a:t>
            </a:r>
            <a:br>
              <a:rPr lang="it-IT" dirty="0"/>
            </a:br>
            <a:r>
              <a:rPr lang="it-IT" dirty="0"/>
              <a:t>desire and </a:t>
            </a:r>
            <a:r>
              <a:rPr lang="it-IT" dirty="0" err="1"/>
              <a:t>meaning</a:t>
            </a:r>
            <a:r>
              <a:rPr lang="it-IT" dirty="0"/>
              <a:t> </a:t>
            </a:r>
            <a:r>
              <a:rPr lang="it-IT" dirty="0" err="1"/>
              <a:t>exploration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378726-7BB3-6E35-E95C-A512E628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854" y="2903078"/>
            <a:ext cx="6058798" cy="339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90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DD8CC-9165-90F3-BDAD-53EA4B19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11273678" cy="464602"/>
          </a:xfrm>
        </p:spPr>
        <p:txBody>
          <a:bodyPr/>
          <a:lstStyle/>
          <a:p>
            <a:r>
              <a:rPr lang="it-IT" dirty="0" err="1"/>
              <a:t>Relationship</a:t>
            </a:r>
            <a:r>
              <a:rPr lang="it-IT" dirty="0"/>
              <a:t> and human </a:t>
            </a:r>
            <a:r>
              <a:rPr lang="it-IT" dirty="0" err="1"/>
              <a:t>resources</a:t>
            </a:r>
            <a:r>
              <a:rPr lang="it-IT" dirty="0"/>
              <a:t> management</a:t>
            </a:r>
          </a:p>
        </p:txBody>
      </p:sp>
      <p:pic>
        <p:nvPicPr>
          <p:cNvPr id="6" name="Immagine 5" descr="Immagine che contiene persona, parete, uomo, cravatta&#10;&#10;Descrizione generata automaticamente">
            <a:extLst>
              <a:ext uri="{FF2B5EF4-FFF2-40B4-BE49-F238E27FC236}">
                <a16:creationId xmlns:a16="http://schemas.microsoft.com/office/drawing/2014/main" id="{CAAA0315-9E08-A67F-CB24-3B44A132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634" y="2492392"/>
            <a:ext cx="3048695" cy="304869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 descr="Immagine che contiene persona, uomo, cravatta, parete&#10;&#10;Descrizione generata automaticamente">
            <a:extLst>
              <a:ext uri="{FF2B5EF4-FFF2-40B4-BE49-F238E27FC236}">
                <a16:creationId xmlns:a16="http://schemas.microsoft.com/office/drawing/2014/main" id="{ACF14A61-9088-4B4D-EBE4-985A0A655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18" y="2492392"/>
            <a:ext cx="3048695" cy="304869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14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220BEA-FE95-5AC4-B1C4-8C72C53952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4603" y="1295860"/>
            <a:ext cx="11802793" cy="842973"/>
          </a:xfrm>
        </p:spPr>
        <p:txBody>
          <a:bodyPr/>
          <a:lstStyle/>
          <a:p>
            <a:pPr algn="ctr"/>
            <a:r>
              <a:rPr lang="it-IT" sz="4800" i="1" dirty="0"/>
              <a:t>FORMAL LEARNING VS INFORMAL LEARNING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0C26A1C2-C730-D8E7-5CB0-BC655016E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37816"/>
              </p:ext>
            </p:extLst>
          </p:nvPr>
        </p:nvGraphicFramePr>
        <p:xfrm>
          <a:off x="1806916" y="2321167"/>
          <a:ext cx="8828259" cy="38404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42753">
                  <a:extLst>
                    <a:ext uri="{9D8B030D-6E8A-4147-A177-3AD203B41FA5}">
                      <a16:colId xmlns:a16="http://schemas.microsoft.com/office/drawing/2014/main" val="4002089506"/>
                    </a:ext>
                  </a:extLst>
                </a:gridCol>
                <a:gridCol w="2942753">
                  <a:extLst>
                    <a:ext uri="{9D8B030D-6E8A-4147-A177-3AD203B41FA5}">
                      <a16:colId xmlns:a16="http://schemas.microsoft.com/office/drawing/2014/main" val="1873925736"/>
                    </a:ext>
                  </a:extLst>
                </a:gridCol>
                <a:gridCol w="2942753">
                  <a:extLst>
                    <a:ext uri="{9D8B030D-6E8A-4147-A177-3AD203B41FA5}">
                      <a16:colId xmlns:a16="http://schemas.microsoft.com/office/drawing/2014/main" val="2856775079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it-IT" sz="2400" u="sng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Formal</a:t>
                      </a:r>
                      <a:r>
                        <a:rPr lang="it-IT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u="sng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Informal</a:t>
                      </a:r>
                      <a:r>
                        <a:rPr lang="it-IT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</a:t>
                      </a:r>
                      <a:r>
                        <a:rPr lang="it-IT" sz="2400" u="sng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formal</a:t>
                      </a:r>
                      <a:r>
                        <a:rPr lang="it-IT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778054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Structured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context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education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Un-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structured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contexts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education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Un-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structured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contexts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education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7534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Intentional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Unintentional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Intentional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35054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Officially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certificated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 of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everyday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experience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 of </a:t>
                      </a:r>
                      <a:r>
                        <a:rPr lang="it-IT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planned</a:t>
                      </a:r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2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5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1A984-ECF5-1D5E-B199-BCA36F27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216" y="1364343"/>
            <a:ext cx="8997567" cy="3404605"/>
          </a:xfrm>
        </p:spPr>
        <p:txBody>
          <a:bodyPr/>
          <a:lstStyle/>
          <a:p>
            <a:pPr algn="ctr"/>
            <a:r>
              <a:rPr lang="it-IT" i="1" u="sng" dirty="0"/>
              <a:t>Make </a:t>
            </a:r>
            <a:r>
              <a:rPr lang="it-IT" i="1" u="sng" dirty="0" err="1"/>
              <a:t>three</a:t>
            </a:r>
            <a:r>
              <a:rPr lang="it-IT" i="1" u="sng" dirty="0"/>
              <a:t> </a:t>
            </a:r>
            <a:r>
              <a:rPr lang="it-IT" i="1" u="sng" dirty="0" err="1"/>
              <a:t>colums</a:t>
            </a:r>
            <a:r>
              <a:rPr lang="it-IT" i="1" u="sng" dirty="0"/>
              <a:t>:</a:t>
            </a:r>
            <a:br>
              <a:rPr lang="it-IT" i="1" u="sng" dirty="0"/>
            </a:br>
            <a:br>
              <a:rPr lang="it-IT" i="1" u="sng" dirty="0"/>
            </a:br>
            <a:r>
              <a:rPr lang="it-IT" i="1" u="sng" dirty="0"/>
              <a:t>1) </a:t>
            </a:r>
            <a:r>
              <a:rPr lang="it-IT" i="1" u="sng" dirty="0" err="1"/>
              <a:t>Which</a:t>
            </a:r>
            <a:r>
              <a:rPr lang="it-IT" i="1" u="sng" dirty="0"/>
              <a:t> soft skill </a:t>
            </a:r>
            <a:r>
              <a:rPr lang="it-IT" i="1" u="sng" dirty="0" err="1"/>
              <a:t>did</a:t>
            </a:r>
            <a:r>
              <a:rPr lang="it-IT" i="1" u="sng" dirty="0"/>
              <a:t> </a:t>
            </a:r>
            <a:r>
              <a:rPr lang="it-IT" i="1" u="sng" dirty="0" err="1"/>
              <a:t>you</a:t>
            </a:r>
            <a:r>
              <a:rPr lang="it-IT" i="1" u="sng" dirty="0"/>
              <a:t> </a:t>
            </a:r>
            <a:r>
              <a:rPr lang="it-IT" i="1" u="sng" dirty="0" err="1"/>
              <a:t>improve</a:t>
            </a:r>
            <a:r>
              <a:rPr lang="it-IT" i="1" u="sng" dirty="0"/>
              <a:t> </a:t>
            </a:r>
            <a:r>
              <a:rPr lang="it-IT" i="1" u="sng" dirty="0" err="1"/>
              <a:t>during</a:t>
            </a:r>
            <a:r>
              <a:rPr lang="it-IT" i="1" u="sng" dirty="0"/>
              <a:t> the MEIM master? </a:t>
            </a:r>
            <a:br>
              <a:rPr lang="it-IT" i="1" u="sng" dirty="0"/>
            </a:br>
            <a:br>
              <a:rPr lang="it-IT" i="1" u="sng" dirty="0"/>
            </a:br>
            <a:r>
              <a:rPr lang="it-IT" i="1" u="sng" dirty="0"/>
              <a:t>2) </a:t>
            </a:r>
            <a:r>
              <a:rPr lang="it-IT" i="1" u="sng" dirty="0" err="1"/>
              <a:t>What</a:t>
            </a:r>
            <a:r>
              <a:rPr lang="it-IT" i="1" u="sng" dirty="0"/>
              <a:t> do </a:t>
            </a:r>
            <a:r>
              <a:rPr lang="it-IT" i="1" u="sng" dirty="0" err="1"/>
              <a:t>you</a:t>
            </a:r>
            <a:r>
              <a:rPr lang="it-IT" i="1" u="sng" dirty="0"/>
              <a:t> </a:t>
            </a:r>
            <a:r>
              <a:rPr lang="it-IT" i="1" u="sng" dirty="0" err="1"/>
              <a:t>still</a:t>
            </a:r>
            <a:r>
              <a:rPr lang="it-IT" i="1" u="sng" dirty="0"/>
              <a:t> </a:t>
            </a:r>
            <a:r>
              <a:rPr lang="it-IT" i="1" u="sng" dirty="0" err="1"/>
              <a:t>need</a:t>
            </a:r>
            <a:r>
              <a:rPr lang="it-IT" i="1" u="sng" dirty="0"/>
              <a:t> to </a:t>
            </a:r>
            <a:r>
              <a:rPr lang="it-IT" i="1" u="sng" dirty="0" err="1"/>
              <a:t>improve</a:t>
            </a:r>
            <a:r>
              <a:rPr lang="it-IT" i="1" u="sng" dirty="0"/>
              <a:t>?</a:t>
            </a:r>
            <a:br>
              <a:rPr lang="it-IT" i="1" u="sng" dirty="0"/>
            </a:br>
            <a:br>
              <a:rPr lang="it-IT" i="1" u="sng" dirty="0"/>
            </a:br>
            <a:endParaRPr lang="it-IT" i="1" u="sng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7AF4A5-E048-D33A-7352-857A2784589D}"/>
              </a:ext>
            </a:extLst>
          </p:cNvPr>
          <p:cNvSpPr txBox="1"/>
          <p:nvPr/>
        </p:nvSpPr>
        <p:spPr>
          <a:xfrm>
            <a:off x="560362" y="5087007"/>
            <a:ext cx="11071274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500" i="1" u="sng" dirty="0">
                <a:solidFill>
                  <a:srgbClr val="FF0000"/>
                </a:solidFill>
              </a:rPr>
              <a:t>3) How do </a:t>
            </a:r>
            <a:r>
              <a:rPr lang="it-IT" sz="3500" i="1" u="sng" dirty="0" err="1">
                <a:solidFill>
                  <a:srgbClr val="FF0000"/>
                </a:solidFill>
              </a:rPr>
              <a:t>you</a:t>
            </a:r>
            <a:r>
              <a:rPr lang="it-IT" sz="3500" i="1" u="sng" dirty="0">
                <a:solidFill>
                  <a:srgbClr val="FF0000"/>
                </a:solidFill>
              </a:rPr>
              <a:t> plan to </a:t>
            </a:r>
            <a:r>
              <a:rPr lang="it-IT" sz="3500" i="1" u="sng" dirty="0" err="1">
                <a:solidFill>
                  <a:srgbClr val="FF0000"/>
                </a:solidFill>
              </a:rPr>
              <a:t>improve</a:t>
            </a:r>
            <a:r>
              <a:rPr lang="it-IT" sz="3500" i="1" u="sng" dirty="0">
                <a:solidFill>
                  <a:srgbClr val="FF0000"/>
                </a:solidFill>
              </a:rPr>
              <a:t> </a:t>
            </a:r>
            <a:r>
              <a:rPr lang="it-IT" sz="3500" i="1" u="sng" dirty="0" err="1">
                <a:solidFill>
                  <a:srgbClr val="FF0000"/>
                </a:solidFill>
              </a:rPr>
              <a:t>it</a:t>
            </a:r>
            <a:r>
              <a:rPr lang="it-IT" sz="3500" i="1" u="sng" dirty="0">
                <a:solidFill>
                  <a:srgbClr val="FF0000"/>
                </a:solidFill>
              </a:rPr>
              <a:t>?</a:t>
            </a:r>
            <a:endParaRPr lang="it-IT" sz="3500" spc="10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1997</TotalTime>
  <Words>463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Avenir Black</vt:lpstr>
      <vt:lpstr>Avenir Book</vt:lpstr>
      <vt:lpstr>Calibri</vt:lpstr>
      <vt:lpstr>Tema di Office</vt:lpstr>
      <vt:lpstr>Presentazione standard di PowerPoint</vt:lpstr>
      <vt:lpstr>Team working and interpersonal cognition</vt:lpstr>
      <vt:lpstr>Problem solving</vt:lpstr>
      <vt:lpstr>Emotions, mindfulness</vt:lpstr>
      <vt:lpstr>Communication and lie detection</vt:lpstr>
      <vt:lpstr>Time management/time employment/ desire and meaning exploration</vt:lpstr>
      <vt:lpstr>Relationship and human resources management</vt:lpstr>
      <vt:lpstr>Presentazione standard di PowerPoint</vt:lpstr>
      <vt:lpstr>Make three colums:  1) Which soft skill did you improve during the MEIM master?   2) What do you still need to improve?  </vt:lpstr>
      <vt:lpstr>Presentazione standard di PowerPoint</vt:lpstr>
      <vt:lpstr>A look at yourself…</vt:lpstr>
      <vt:lpstr>Identity is dynamic in: </vt:lpstr>
      <vt:lpstr>Identity content:</vt:lpstr>
      <vt:lpstr>Identity qualities: </vt:lpstr>
      <vt:lpstr>MEIM identity  </vt:lpstr>
      <vt:lpstr>«Why would you hire a MEIM student?»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Luca Fusco</cp:lastModifiedBy>
  <cp:revision>8</cp:revision>
  <dcterms:created xsi:type="dcterms:W3CDTF">2021-11-23T11:10:02Z</dcterms:created>
  <dcterms:modified xsi:type="dcterms:W3CDTF">2022-07-27T11:33:05Z</dcterms:modified>
</cp:coreProperties>
</file>