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417A-CA3B-4933-B1F9-5EDC3BBA3E2A}" type="datetimeFigureOut">
              <a:rPr lang="it-IT" smtClean="0"/>
              <a:t>27/09/2021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89F37-C19B-4E4A-A287-DA8030DD94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2101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417A-CA3B-4933-B1F9-5EDC3BBA3E2A}" type="datetimeFigureOut">
              <a:rPr lang="it-IT" smtClean="0"/>
              <a:t>27/09/2021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89F37-C19B-4E4A-A287-DA8030DD94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0890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417A-CA3B-4933-B1F9-5EDC3BBA3E2A}" type="datetimeFigureOut">
              <a:rPr lang="it-IT" smtClean="0"/>
              <a:t>27/09/2021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89F37-C19B-4E4A-A287-DA8030DD94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3651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417A-CA3B-4933-B1F9-5EDC3BBA3E2A}" type="datetimeFigureOut">
              <a:rPr lang="it-IT" smtClean="0"/>
              <a:t>27/09/2021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89F37-C19B-4E4A-A287-DA8030DD94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6735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417A-CA3B-4933-B1F9-5EDC3BBA3E2A}" type="datetimeFigureOut">
              <a:rPr lang="it-IT" smtClean="0"/>
              <a:t>27/09/2021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89F37-C19B-4E4A-A287-DA8030DD94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5489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417A-CA3B-4933-B1F9-5EDC3BBA3E2A}" type="datetimeFigureOut">
              <a:rPr lang="it-IT" smtClean="0"/>
              <a:t>27/09/2021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89F37-C19B-4E4A-A287-DA8030DD94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5922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417A-CA3B-4933-B1F9-5EDC3BBA3E2A}" type="datetimeFigureOut">
              <a:rPr lang="it-IT" smtClean="0"/>
              <a:t>27/09/2021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89F37-C19B-4E4A-A287-DA8030DD94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4598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417A-CA3B-4933-B1F9-5EDC3BBA3E2A}" type="datetimeFigureOut">
              <a:rPr lang="it-IT" smtClean="0"/>
              <a:t>27/09/2021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89F37-C19B-4E4A-A287-DA8030DD94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1699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417A-CA3B-4933-B1F9-5EDC3BBA3E2A}" type="datetimeFigureOut">
              <a:rPr lang="it-IT" smtClean="0"/>
              <a:t>27/09/2021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89F37-C19B-4E4A-A287-DA8030DD94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2597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417A-CA3B-4933-B1F9-5EDC3BBA3E2A}" type="datetimeFigureOut">
              <a:rPr lang="it-IT" smtClean="0"/>
              <a:t>27/09/2021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89F37-C19B-4E4A-A287-DA8030DD94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0980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417A-CA3B-4933-B1F9-5EDC3BBA3E2A}" type="datetimeFigureOut">
              <a:rPr lang="it-IT" smtClean="0"/>
              <a:t>27/09/2021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89F37-C19B-4E4A-A287-DA8030DD94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1635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E417A-CA3B-4933-B1F9-5EDC3BBA3E2A}" type="datetimeFigureOut">
              <a:rPr lang="it-IT" smtClean="0"/>
              <a:t>27/09/2021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89F37-C19B-4E4A-A287-DA8030DD94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3843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864095"/>
          </a:xfrm>
        </p:spPr>
        <p:txBody>
          <a:bodyPr>
            <a:normAutofit/>
          </a:bodyPr>
          <a:lstStyle/>
          <a:p>
            <a:r>
              <a:rPr lang="it-IT" sz="2400" b="1" dirty="0" smtClean="0">
                <a:latin typeface="Garamond" pitchFamily="18" charset="0"/>
              </a:rPr>
              <a:t>Funzioni economiche dell’ambiente e modello di bilancio dei materiali</a:t>
            </a:r>
            <a:endParaRPr lang="it-IT" sz="2400" b="1" dirty="0">
              <a:latin typeface="Garamond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1556792"/>
            <a:ext cx="7632848" cy="4082008"/>
          </a:xfrm>
        </p:spPr>
        <p:txBody>
          <a:bodyPr>
            <a:normAutofit/>
          </a:bodyPr>
          <a:lstStyle/>
          <a:p>
            <a:pPr algn="just"/>
            <a:r>
              <a:rPr lang="it-IT" sz="2000" dirty="0" smtClean="0">
                <a:solidFill>
                  <a:schemeClr val="tx1"/>
                </a:solidFill>
                <a:latin typeface="Garamond" pitchFamily="18" charset="0"/>
              </a:rPr>
              <a:t>Le due </a:t>
            </a:r>
            <a:r>
              <a:rPr lang="it-IT" sz="2000" u="sng" dirty="0" smtClean="0">
                <a:solidFill>
                  <a:schemeClr val="tx1"/>
                </a:solidFill>
                <a:latin typeface="Garamond" pitchFamily="18" charset="0"/>
              </a:rPr>
              <a:t>funzioni economiche dell’ambiente</a:t>
            </a:r>
            <a:r>
              <a:rPr lang="it-IT" sz="2000" dirty="0" smtClean="0">
                <a:solidFill>
                  <a:schemeClr val="tx1"/>
                </a:solidFill>
                <a:latin typeface="Garamond" pitchFamily="18" charset="0"/>
              </a:rPr>
              <a:t> sono analizzate opportunamente dal </a:t>
            </a:r>
            <a:r>
              <a:rPr lang="it-IT" sz="2000" u="sng" dirty="0" smtClean="0">
                <a:solidFill>
                  <a:schemeClr val="tx1"/>
                </a:solidFill>
                <a:latin typeface="Garamond" pitchFamily="18" charset="0"/>
              </a:rPr>
              <a:t>modello di bilancio dei materiali</a:t>
            </a:r>
          </a:p>
          <a:p>
            <a:pPr algn="just"/>
            <a:r>
              <a:rPr lang="it-IT" sz="2000" dirty="0" smtClean="0">
                <a:solidFill>
                  <a:schemeClr val="tx1"/>
                </a:solidFill>
                <a:latin typeface="Garamond" pitchFamily="18" charset="0"/>
              </a:rPr>
              <a:t>In economia si ricorre al principio del bilancio dei materiali per fare riferimento alla </a:t>
            </a:r>
            <a:r>
              <a:rPr lang="it-IT" sz="2000" u="sng" dirty="0" smtClean="0">
                <a:solidFill>
                  <a:schemeClr val="tx1"/>
                </a:solidFill>
                <a:latin typeface="Garamond" pitchFamily="18" charset="0"/>
              </a:rPr>
              <a:t>I legge della termodinamica </a:t>
            </a:r>
            <a:r>
              <a:rPr lang="it-IT" sz="2000" dirty="0" smtClean="0">
                <a:solidFill>
                  <a:schemeClr val="tx1"/>
                </a:solidFill>
                <a:latin typeface="Garamond" pitchFamily="18" charset="0"/>
              </a:rPr>
              <a:t>secondo cui la materia non può essere né creata e né distrutta</a:t>
            </a:r>
          </a:p>
          <a:p>
            <a:pPr algn="just"/>
            <a:r>
              <a:rPr lang="it-IT" sz="2000" dirty="0" smtClean="0">
                <a:solidFill>
                  <a:schemeClr val="tx1"/>
                </a:solidFill>
                <a:latin typeface="Garamond" pitchFamily="18" charset="0"/>
              </a:rPr>
              <a:t>Da ciò si ricavano 2 implicazioni:</a:t>
            </a:r>
          </a:p>
          <a:p>
            <a:pPr marL="457200" indent="-457200" algn="just">
              <a:buAutoNum type="arabicPeriod"/>
            </a:pPr>
            <a:r>
              <a:rPr lang="it-IT" sz="2000" dirty="0" smtClean="0">
                <a:solidFill>
                  <a:schemeClr val="tx1"/>
                </a:solidFill>
                <a:latin typeface="Garamond" pitchFamily="18" charset="0"/>
              </a:rPr>
              <a:t>Il sistema economico non crea materia, quindi le attività produttive consistono nel trasformare la materia estratta dall’ambiente in modo da acquisire valore per gli individui</a:t>
            </a:r>
          </a:p>
          <a:p>
            <a:pPr marL="457200" indent="-457200" algn="just">
              <a:buAutoNum type="arabicPeriod"/>
            </a:pPr>
            <a:r>
              <a:rPr lang="it-IT" sz="2000" dirty="0" smtClean="0">
                <a:solidFill>
                  <a:schemeClr val="tx1"/>
                </a:solidFill>
                <a:latin typeface="Garamond" pitchFamily="18" charset="0"/>
              </a:rPr>
              <a:t>Tutto il materiale estratto dall’ambiente viene restituito ad esso in uno stato trasformato/degradato</a:t>
            </a:r>
          </a:p>
          <a:p>
            <a:pPr algn="just"/>
            <a:endParaRPr lang="it-IT" sz="2000" u="sng" dirty="0">
              <a:solidFill>
                <a:schemeClr val="tx1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887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>
                <a:latin typeface="Garamond" pitchFamily="18" charset="0"/>
              </a:rPr>
              <a:t>Modello di bilancio dei materiali</a:t>
            </a:r>
            <a:endParaRPr lang="it-IT" sz="2400" b="1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Il modello di bilancio dei materiali ha permesso di dimostrare l’identità che sussiste tra la massa del flusso di materia estratta dall’ambiente e poi soggetta a lavorazione e trasformazione e la massa del flusso di materia che viene scaricato nell’ambiente come scarto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Quindi </a:t>
            </a:r>
            <a:r>
              <a:rPr lang="it-IT" sz="2000" u="sng" dirty="0" smtClean="0">
                <a:latin typeface="Garamond" pitchFamily="18" charset="0"/>
              </a:rPr>
              <a:t>identità tra i rifiuti prodotti in ogni periodo e quantità di risorse naturali utilizzate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La dimostrazione viene elaborata considerando il sistema economico come un insieme di 4 settori:</a:t>
            </a:r>
          </a:p>
          <a:p>
            <a:pPr marL="457200" indent="-457200" algn="just">
              <a:buAutoNum type="arabicPeriod"/>
            </a:pPr>
            <a:r>
              <a:rPr lang="it-IT" sz="2000" dirty="0" smtClean="0">
                <a:latin typeface="Garamond" pitchFamily="18" charset="0"/>
              </a:rPr>
              <a:t>Ambiente = base di risorse e fonte di energia</a:t>
            </a:r>
          </a:p>
          <a:p>
            <a:pPr marL="457200" indent="-457200" algn="just">
              <a:buAutoNum type="arabicPeriod"/>
            </a:pPr>
            <a:r>
              <a:rPr lang="it-IT" sz="2000" dirty="0" smtClean="0">
                <a:latin typeface="Garamond" pitchFamily="18" charset="0"/>
              </a:rPr>
              <a:t>Imprese cosiddette ambientali la cui attività produttiva si basa sull’impiego diretto di risorse naturali</a:t>
            </a:r>
          </a:p>
          <a:p>
            <a:pPr marL="457200" indent="-457200" algn="just">
              <a:buAutoNum type="arabicPeriod"/>
            </a:pPr>
            <a:r>
              <a:rPr lang="it-IT" sz="2000" dirty="0" smtClean="0">
                <a:latin typeface="Garamond" pitchFamily="18" charset="0"/>
              </a:rPr>
              <a:t>Imprese manifatturiere</a:t>
            </a:r>
          </a:p>
          <a:p>
            <a:pPr marL="457200" indent="-457200" algn="just">
              <a:buAutoNum type="arabicPeriod"/>
            </a:pPr>
            <a:r>
              <a:rPr lang="it-IT" sz="2000" dirty="0" smtClean="0">
                <a:latin typeface="Garamond" pitchFamily="18" charset="0"/>
              </a:rPr>
              <a:t>Famiglie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Rispetto a ciascun settore viene individuata una identità tra output prodotti ed input ricevuti e viceversa</a:t>
            </a:r>
            <a:endParaRPr lang="it-IT" sz="20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487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>
                <a:latin typeface="Garamond" pitchFamily="18" charset="0"/>
              </a:rPr>
              <a:t>Modello di bilancio dei materiali: rappresentazione grafica</a:t>
            </a:r>
            <a:endParaRPr lang="it-IT" sz="2400" b="1" dirty="0">
              <a:latin typeface="Garamond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3340" y="1600200"/>
            <a:ext cx="549732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2666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>
                <a:latin typeface="Garamond" pitchFamily="18" charset="0"/>
              </a:rPr>
              <a:t>Modello di bilancio dei materiali: spiegazione grafica (I)</a:t>
            </a:r>
            <a:endParaRPr lang="it-IT" sz="2400" b="1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457200" indent="-457200" algn="just">
              <a:buAutoNum type="arabicPeriod"/>
            </a:pPr>
            <a:r>
              <a:rPr lang="it-IT" sz="2000" dirty="0" smtClean="0">
                <a:latin typeface="Garamond" pitchFamily="18" charset="0"/>
              </a:rPr>
              <a:t>L’</a:t>
            </a:r>
            <a:r>
              <a:rPr lang="it-IT" sz="2000" u="sng" dirty="0" smtClean="0">
                <a:latin typeface="Garamond" pitchFamily="18" charset="0"/>
              </a:rPr>
              <a:t>ambiente</a:t>
            </a:r>
            <a:r>
              <a:rPr lang="it-IT" sz="2000" dirty="0" smtClean="0">
                <a:latin typeface="Garamond" pitchFamily="18" charset="0"/>
              </a:rPr>
              <a:t> genera come </a:t>
            </a:r>
            <a:r>
              <a:rPr lang="it-IT" sz="2000" u="sng" dirty="0" smtClean="0">
                <a:latin typeface="Garamond" pitchFamily="18" charset="0"/>
              </a:rPr>
              <a:t>output</a:t>
            </a:r>
            <a:r>
              <a:rPr lang="it-IT" sz="2000" dirty="0" smtClean="0">
                <a:latin typeface="Garamond" pitchFamily="18" charset="0"/>
              </a:rPr>
              <a:t> un flusso di risorse (</a:t>
            </a:r>
            <a:r>
              <a:rPr lang="it-IT" sz="2000" b="1" dirty="0" smtClean="0">
                <a:latin typeface="Garamond" pitchFamily="18" charset="0"/>
              </a:rPr>
              <a:t>A</a:t>
            </a:r>
            <a:r>
              <a:rPr lang="it-IT" sz="2000" dirty="0" smtClean="0">
                <a:latin typeface="Garamond" pitchFamily="18" charset="0"/>
              </a:rPr>
              <a:t>) verso le imprese ambientali che costituisce l’input per le stesse e che ritorna all’ambiente sotto forma di materiali di scarto prodotti rispettivamente dall’attività delle: (i) imprese ambientali (</a:t>
            </a:r>
            <a:r>
              <a:rPr lang="it-IT" sz="2000" b="1" dirty="0" smtClean="0">
                <a:latin typeface="Garamond" pitchFamily="18" charset="0"/>
              </a:rPr>
              <a:t>C</a:t>
            </a:r>
            <a:r>
              <a:rPr lang="it-IT" sz="2000" dirty="0" smtClean="0">
                <a:latin typeface="Garamond" pitchFamily="18" charset="0"/>
              </a:rPr>
              <a:t>); (ii) imprese manifatturiere (</a:t>
            </a:r>
            <a:r>
              <a:rPr lang="it-IT" sz="2000" b="1" dirty="0" smtClean="0">
                <a:latin typeface="Garamond" pitchFamily="18" charset="0"/>
              </a:rPr>
              <a:t>B</a:t>
            </a:r>
            <a:r>
              <a:rPr lang="it-IT" sz="2000" dirty="0" smtClean="0">
                <a:latin typeface="Garamond" pitchFamily="18" charset="0"/>
              </a:rPr>
              <a:t>); (iii) famiglie (</a:t>
            </a:r>
            <a:r>
              <a:rPr lang="it-IT" sz="2000" b="1" dirty="0" smtClean="0">
                <a:latin typeface="Garamond" pitchFamily="18" charset="0"/>
              </a:rPr>
              <a:t>D</a:t>
            </a:r>
            <a:r>
              <a:rPr lang="it-IT" sz="2000" dirty="0" smtClean="0">
                <a:latin typeface="Garamond" pitchFamily="18" charset="0"/>
              </a:rPr>
              <a:t>)</a:t>
            </a:r>
          </a:p>
          <a:p>
            <a:pPr marL="0" indent="0" algn="ctr">
              <a:buNone/>
            </a:pPr>
            <a:endParaRPr lang="it-IT" sz="2000" b="1" dirty="0" smtClean="0">
              <a:latin typeface="Garamond" pitchFamily="18" charset="0"/>
            </a:endParaRPr>
          </a:p>
          <a:p>
            <a:pPr marL="0" indent="0" algn="ctr">
              <a:buNone/>
            </a:pPr>
            <a:r>
              <a:rPr lang="it-IT" sz="2000" b="1" dirty="0" smtClean="0">
                <a:latin typeface="Garamond" pitchFamily="18" charset="0"/>
              </a:rPr>
              <a:t>A≡C+B+D  (I identità)</a:t>
            </a:r>
          </a:p>
          <a:p>
            <a:pPr marL="0" indent="0" algn="ctr">
              <a:buNone/>
            </a:pPr>
            <a:endParaRPr lang="it-IT" sz="2000" b="1" dirty="0" smtClean="0">
              <a:latin typeface="Garamond" pitchFamily="18" charset="0"/>
            </a:endParaRP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2. Le </a:t>
            </a:r>
            <a:r>
              <a:rPr lang="it-IT" sz="2000" u="sng" dirty="0" smtClean="0">
                <a:latin typeface="Garamond" pitchFamily="18" charset="0"/>
              </a:rPr>
              <a:t>imprese ambientali </a:t>
            </a:r>
            <a:r>
              <a:rPr lang="it-IT" sz="2000" dirty="0" smtClean="0">
                <a:latin typeface="Garamond" pitchFamily="18" charset="0"/>
              </a:rPr>
              <a:t>ricevono un flusso di </a:t>
            </a:r>
            <a:r>
              <a:rPr lang="it-IT" sz="2000" u="sng" dirty="0" smtClean="0">
                <a:latin typeface="Garamond" pitchFamily="18" charset="0"/>
              </a:rPr>
              <a:t>input</a:t>
            </a:r>
            <a:r>
              <a:rPr lang="it-IT" sz="2000" dirty="0" smtClean="0">
                <a:latin typeface="Garamond" pitchFamily="18" charset="0"/>
              </a:rPr>
              <a:t> (</a:t>
            </a:r>
            <a:r>
              <a:rPr lang="it-IT" sz="2000" b="1" dirty="0" smtClean="0">
                <a:latin typeface="Garamond" pitchFamily="18" charset="0"/>
              </a:rPr>
              <a:t>A</a:t>
            </a:r>
            <a:r>
              <a:rPr lang="it-IT" sz="2000" dirty="0" smtClean="0">
                <a:latin typeface="Garamond" pitchFamily="18" charset="0"/>
              </a:rPr>
              <a:t>) che produce un flusso di </a:t>
            </a:r>
            <a:r>
              <a:rPr lang="it-IT" sz="2000" u="sng" dirty="0" smtClean="0">
                <a:latin typeface="Garamond" pitchFamily="18" charset="0"/>
              </a:rPr>
              <a:t>output</a:t>
            </a:r>
            <a:r>
              <a:rPr lang="it-IT" sz="2000" dirty="0" smtClean="0">
                <a:latin typeface="Garamond" pitchFamily="18" charset="0"/>
              </a:rPr>
              <a:t> di un ammontare equivalente, costituito da: (i) i prodotti destinati alle imprese manifatturiere (</a:t>
            </a:r>
            <a:r>
              <a:rPr lang="it-IT" sz="2000" b="1" dirty="0" smtClean="0">
                <a:latin typeface="Garamond" pitchFamily="18" charset="0"/>
              </a:rPr>
              <a:t>A1</a:t>
            </a:r>
            <a:r>
              <a:rPr lang="it-IT" sz="2000" dirty="0" smtClean="0">
                <a:latin typeface="Garamond" pitchFamily="18" charset="0"/>
              </a:rPr>
              <a:t>); (ii) prodotti destinati alle famiglie (</a:t>
            </a:r>
            <a:r>
              <a:rPr lang="it-IT" sz="2000" b="1" dirty="0" smtClean="0">
                <a:latin typeface="Garamond" pitchFamily="18" charset="0"/>
              </a:rPr>
              <a:t>A2</a:t>
            </a:r>
            <a:r>
              <a:rPr lang="it-IT" sz="2000" dirty="0" smtClean="0">
                <a:latin typeface="Garamond" pitchFamily="18" charset="0"/>
              </a:rPr>
              <a:t>); (iii) i materiali di scarto che ritornano nell’ambiente (</a:t>
            </a:r>
            <a:r>
              <a:rPr lang="it-IT" sz="2000" b="1" dirty="0" smtClean="0">
                <a:latin typeface="Garamond" pitchFamily="18" charset="0"/>
              </a:rPr>
              <a:t>C</a:t>
            </a:r>
            <a:r>
              <a:rPr lang="it-IT" sz="2000" dirty="0" smtClean="0">
                <a:latin typeface="Garamond" pitchFamily="18" charset="0"/>
              </a:rPr>
              <a:t>)</a:t>
            </a:r>
          </a:p>
          <a:p>
            <a:pPr marL="0" indent="0" algn="ctr">
              <a:buNone/>
            </a:pPr>
            <a:endParaRPr lang="it-IT" sz="2000" b="1" dirty="0" smtClean="0">
              <a:latin typeface="Garamond" pitchFamily="18" charset="0"/>
            </a:endParaRPr>
          </a:p>
          <a:p>
            <a:pPr marL="0" indent="0" algn="ctr">
              <a:buNone/>
            </a:pPr>
            <a:r>
              <a:rPr lang="it-IT" sz="2000" b="1" dirty="0" smtClean="0">
                <a:latin typeface="Garamond" pitchFamily="18" charset="0"/>
              </a:rPr>
              <a:t>A</a:t>
            </a:r>
            <a:r>
              <a:rPr lang="it-IT" sz="2000" b="1" dirty="0" smtClean="0">
                <a:latin typeface="Garamond" pitchFamily="18" charset="0"/>
              </a:rPr>
              <a:t>≡A1+A2+C  (II identità)</a:t>
            </a:r>
            <a:endParaRPr lang="it-IT" sz="2000" b="1" dirty="0" smtClean="0">
              <a:latin typeface="Garamond" pitchFamily="18" charset="0"/>
            </a:endParaRPr>
          </a:p>
          <a:p>
            <a:pPr marL="0" indent="0" algn="just">
              <a:buNone/>
            </a:pPr>
            <a:endParaRPr lang="it-IT" sz="2000" dirty="0" smtClean="0">
              <a:latin typeface="Garamond" pitchFamily="18" charset="0"/>
            </a:endParaRPr>
          </a:p>
          <a:p>
            <a:pPr marL="0" indent="0" algn="just">
              <a:buNone/>
            </a:pPr>
            <a:endParaRPr lang="it-IT" sz="20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636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>
                <a:latin typeface="Garamond" pitchFamily="18" charset="0"/>
              </a:rPr>
              <a:t>Modello di bilancio dei materiali: analisi grafica (II)</a:t>
            </a:r>
            <a:endParaRPr lang="it-IT" sz="2400" b="1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3. Le </a:t>
            </a:r>
            <a:r>
              <a:rPr lang="it-IT" sz="2000" u="sng" dirty="0" smtClean="0">
                <a:latin typeface="Garamond" pitchFamily="18" charset="0"/>
              </a:rPr>
              <a:t>imprese manifatturiere </a:t>
            </a:r>
            <a:r>
              <a:rPr lang="it-IT" sz="2000" dirty="0" smtClean="0">
                <a:latin typeface="Garamond" pitchFamily="18" charset="0"/>
              </a:rPr>
              <a:t>realizzano una massa di </a:t>
            </a:r>
            <a:r>
              <a:rPr lang="it-IT" sz="2000" u="sng" dirty="0" smtClean="0">
                <a:latin typeface="Garamond" pitchFamily="18" charset="0"/>
              </a:rPr>
              <a:t>output</a:t>
            </a:r>
            <a:r>
              <a:rPr lang="it-IT" sz="2000" dirty="0" smtClean="0">
                <a:latin typeface="Garamond" pitchFamily="18" charset="0"/>
              </a:rPr>
              <a:t> che è costituita da: (i) beni destinati alle famiglie (</a:t>
            </a:r>
            <a:r>
              <a:rPr lang="it-IT" sz="2000" b="1" dirty="0" smtClean="0">
                <a:latin typeface="Garamond" pitchFamily="18" charset="0"/>
              </a:rPr>
              <a:t>E</a:t>
            </a:r>
            <a:r>
              <a:rPr lang="it-IT" sz="2000" dirty="0" smtClean="0">
                <a:latin typeface="Garamond" pitchFamily="18" charset="0"/>
              </a:rPr>
              <a:t>); (ii) i rifiuti della produzione (</a:t>
            </a:r>
            <a:r>
              <a:rPr lang="it-IT" sz="2000" b="1" dirty="0" smtClean="0">
                <a:latin typeface="Garamond" pitchFamily="18" charset="0"/>
              </a:rPr>
              <a:t>B</a:t>
            </a:r>
            <a:r>
              <a:rPr lang="it-IT" sz="2000" dirty="0" smtClean="0">
                <a:latin typeface="Garamond" pitchFamily="18" charset="0"/>
              </a:rPr>
              <a:t>) che affluiscono all’ambiente; (iii) materiali provenienti dall’attività di riciclo degli scarti  della produzione che rientrano nel processo produttivo (</a:t>
            </a:r>
            <a:r>
              <a:rPr lang="it-IT" sz="2000" b="1" dirty="0" smtClean="0">
                <a:latin typeface="Garamond" pitchFamily="18" charset="0"/>
              </a:rPr>
              <a:t>R</a:t>
            </a:r>
            <a:r>
              <a:rPr lang="it-IT" sz="2000" dirty="0" smtClean="0">
                <a:latin typeface="Garamond" pitchFamily="18" charset="0"/>
              </a:rPr>
              <a:t>)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L’output prodotto è uguale alla massa degli </a:t>
            </a:r>
            <a:r>
              <a:rPr lang="it-IT" sz="2000" u="sng" dirty="0" smtClean="0">
                <a:latin typeface="Garamond" pitchFamily="18" charset="0"/>
              </a:rPr>
              <a:t>input</a:t>
            </a:r>
            <a:r>
              <a:rPr lang="it-IT" sz="2000" dirty="0" smtClean="0">
                <a:latin typeface="Garamond" pitchFamily="18" charset="0"/>
              </a:rPr>
              <a:t> ricevuti da: (i) le imprese ambientali sotto forma di materiali lavorati (</a:t>
            </a:r>
            <a:r>
              <a:rPr lang="it-IT" sz="2000" b="1" dirty="0" smtClean="0">
                <a:latin typeface="Garamond" pitchFamily="18" charset="0"/>
              </a:rPr>
              <a:t>A1</a:t>
            </a:r>
            <a:r>
              <a:rPr lang="it-IT" sz="2000" dirty="0" smtClean="0">
                <a:latin typeface="Garamond" pitchFamily="18" charset="0"/>
              </a:rPr>
              <a:t>); (ii) materiali riciclati ottenuti dagli scarti del processo produttivo (</a:t>
            </a:r>
            <a:r>
              <a:rPr lang="it-IT" sz="2000" b="1" dirty="0" smtClean="0">
                <a:latin typeface="Garamond" pitchFamily="18" charset="0"/>
              </a:rPr>
              <a:t>R</a:t>
            </a:r>
            <a:r>
              <a:rPr lang="it-IT" sz="2000" dirty="0" smtClean="0">
                <a:latin typeface="Garamond" pitchFamily="18" charset="0"/>
              </a:rPr>
              <a:t>); (iii) materiali riciclati ottenuti dai rifiuti delle famiglie (</a:t>
            </a:r>
            <a:r>
              <a:rPr lang="it-IT" sz="2000" b="1" dirty="0" smtClean="0">
                <a:latin typeface="Garamond" pitchFamily="18" charset="0"/>
              </a:rPr>
              <a:t>F</a:t>
            </a:r>
            <a:r>
              <a:rPr lang="it-IT" sz="2000" dirty="0" smtClean="0">
                <a:latin typeface="Garamond" pitchFamily="18" charset="0"/>
              </a:rPr>
              <a:t>)</a:t>
            </a:r>
          </a:p>
          <a:p>
            <a:pPr marL="0" indent="0" algn="ctr">
              <a:buNone/>
            </a:pPr>
            <a:r>
              <a:rPr lang="it-IT" sz="2000" b="1" dirty="0" smtClean="0">
                <a:latin typeface="Garamond" pitchFamily="18" charset="0"/>
              </a:rPr>
              <a:t>E+B+R</a:t>
            </a:r>
            <a:r>
              <a:rPr lang="it-IT" sz="2000" b="1" dirty="0" smtClean="0">
                <a:latin typeface="Garamond" pitchFamily="18" charset="0"/>
              </a:rPr>
              <a:t> ≡ A1+R+F  (III identità)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4. Le </a:t>
            </a:r>
            <a:r>
              <a:rPr lang="it-IT" sz="2000" u="sng" dirty="0" smtClean="0">
                <a:latin typeface="Garamond" pitchFamily="18" charset="0"/>
              </a:rPr>
              <a:t>famiglie</a:t>
            </a:r>
            <a:r>
              <a:rPr lang="it-IT" sz="2000" dirty="0" smtClean="0">
                <a:latin typeface="Garamond" pitchFamily="18" charset="0"/>
              </a:rPr>
              <a:t> ricevono come </a:t>
            </a:r>
            <a:r>
              <a:rPr lang="it-IT" sz="2000" u="sng" dirty="0" smtClean="0">
                <a:latin typeface="Garamond" pitchFamily="18" charset="0"/>
              </a:rPr>
              <a:t>input</a:t>
            </a:r>
            <a:r>
              <a:rPr lang="it-IT" sz="2000" dirty="0" smtClean="0">
                <a:latin typeface="Garamond" pitchFamily="18" charset="0"/>
              </a:rPr>
              <a:t>, l’output delle imprese ambientali (</a:t>
            </a:r>
            <a:r>
              <a:rPr lang="it-IT" sz="2000" b="1" dirty="0" smtClean="0">
                <a:latin typeface="Garamond" pitchFamily="18" charset="0"/>
              </a:rPr>
              <a:t>A2</a:t>
            </a:r>
            <a:r>
              <a:rPr lang="it-IT" sz="2000" dirty="0" smtClean="0">
                <a:latin typeface="Garamond" pitchFamily="18" charset="0"/>
              </a:rPr>
              <a:t>) e l’output delle imprese manifatturiere (</a:t>
            </a:r>
            <a:r>
              <a:rPr lang="it-IT" sz="2000" b="1" dirty="0" smtClean="0">
                <a:latin typeface="Garamond" pitchFamily="18" charset="0"/>
              </a:rPr>
              <a:t>E</a:t>
            </a:r>
            <a:r>
              <a:rPr lang="it-IT" sz="2000" dirty="0" smtClean="0">
                <a:latin typeface="Garamond" pitchFamily="18" charset="0"/>
              </a:rPr>
              <a:t>)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L’input ricevuto corrisponde alla massa di </a:t>
            </a:r>
            <a:r>
              <a:rPr lang="it-IT" sz="2000" u="sng" dirty="0" smtClean="0">
                <a:latin typeface="Garamond" pitchFamily="18" charset="0"/>
              </a:rPr>
              <a:t>output</a:t>
            </a:r>
            <a:r>
              <a:rPr lang="it-IT" sz="2000" dirty="0" smtClean="0">
                <a:latin typeface="Garamond" pitchFamily="18" charset="0"/>
              </a:rPr>
              <a:t> che esse generano e cioè i rifiuti  immessi nell’ambiente (</a:t>
            </a:r>
            <a:r>
              <a:rPr lang="it-IT" sz="2000" b="1" dirty="0" smtClean="0">
                <a:latin typeface="Garamond" pitchFamily="18" charset="0"/>
              </a:rPr>
              <a:t>D</a:t>
            </a:r>
            <a:r>
              <a:rPr lang="it-IT" sz="2000" dirty="0" smtClean="0">
                <a:latin typeface="Garamond" pitchFamily="18" charset="0"/>
              </a:rPr>
              <a:t>) e i materiali di scarto che affluiscono alle imprese manifatturiere come input del processo produttivo (</a:t>
            </a:r>
            <a:r>
              <a:rPr lang="it-IT" sz="2000" b="1" dirty="0" smtClean="0">
                <a:latin typeface="Garamond" pitchFamily="18" charset="0"/>
              </a:rPr>
              <a:t>F</a:t>
            </a:r>
            <a:r>
              <a:rPr lang="it-IT" sz="2000" dirty="0" smtClean="0">
                <a:latin typeface="Garamond" pitchFamily="18" charset="0"/>
              </a:rPr>
              <a:t>)</a:t>
            </a:r>
          </a:p>
          <a:p>
            <a:pPr marL="0" indent="0" algn="ctr">
              <a:buNone/>
            </a:pPr>
            <a:r>
              <a:rPr lang="it-IT" sz="2000" b="1" dirty="0" smtClean="0">
                <a:latin typeface="Garamond" pitchFamily="18" charset="0"/>
              </a:rPr>
              <a:t>A2+E </a:t>
            </a:r>
            <a:r>
              <a:rPr lang="it-IT" sz="2000" b="1" dirty="0" smtClean="0">
                <a:latin typeface="Garamond" pitchFamily="18" charset="0"/>
              </a:rPr>
              <a:t>≡ D+F  (IV identità)</a:t>
            </a:r>
            <a:endParaRPr lang="it-IT" sz="2000" b="1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793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>
                <a:latin typeface="Garamond" pitchFamily="18" charset="0"/>
              </a:rPr>
              <a:t>Modello di bilancio dei materiali: riflessioni</a:t>
            </a:r>
            <a:endParaRPr lang="it-IT" sz="2400" b="1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Dal modello di bilancio dei materiali si evince la </a:t>
            </a:r>
            <a:r>
              <a:rPr lang="it-IT" sz="2000" u="sng" dirty="0" smtClean="0">
                <a:latin typeface="Garamond" pitchFamily="18" charset="0"/>
              </a:rPr>
              <a:t>rilevanza del riciclo dei materiali di scarto</a:t>
            </a:r>
            <a:r>
              <a:rPr lang="it-IT" sz="2000" dirty="0" smtClean="0">
                <a:latin typeface="Garamond" pitchFamily="18" charset="0"/>
              </a:rPr>
              <a:t>: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Se per ciascuna unità di output finale (E), l’ammontare di riciclo dei materiali di scarto prodotti dalle famiglie (E) e quello dei rifiuti prodotti dalle imprese non ambientali (R) viene incrementata, ciò determina una minore estrazione di risorse dall’ambiente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In altre parole, viene incrementata </a:t>
            </a:r>
            <a:r>
              <a:rPr lang="it-IT" sz="2000" u="sng" dirty="0" smtClean="0">
                <a:latin typeface="Garamond" pitchFamily="18" charset="0"/>
              </a:rPr>
              <a:t>l’efficienza nell’uso dei materiali </a:t>
            </a:r>
            <a:r>
              <a:rPr lang="it-IT" sz="2000" dirty="0" smtClean="0">
                <a:latin typeface="Garamond" pitchFamily="18" charset="0"/>
              </a:rPr>
              <a:t>attraverso i processi di riciclo degli scarti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Tuttavia, </a:t>
            </a:r>
            <a:r>
              <a:rPr lang="it-IT" sz="2000" u="sng" dirty="0" smtClean="0">
                <a:latin typeface="Garamond" pitchFamily="18" charset="0"/>
              </a:rPr>
              <a:t>il riciclo non è sempre realizzabile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II legge della termodinamica: alla fine di ogni processo la possibilità che l’energia possa essere utilizzata in ulteriori processi si riduce </a:t>
            </a:r>
            <a:endParaRPr lang="it-IT" sz="20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503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>
                <a:latin typeface="Garamond" pitchFamily="18" charset="0"/>
              </a:rPr>
              <a:t>Leggi della termodinamica ed economia</a:t>
            </a:r>
            <a:endParaRPr lang="it-IT" sz="2400" b="1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Le leggi della termodinamica applicate all’economia attraverso il modello di bilancio dei materiali delineano un </a:t>
            </a:r>
            <a:r>
              <a:rPr lang="it-IT" sz="2000" u="sng" dirty="0" smtClean="0">
                <a:latin typeface="Garamond" pitchFamily="18" charset="0"/>
              </a:rPr>
              <a:t>sistema chiuso</a:t>
            </a:r>
            <a:r>
              <a:rPr lang="it-IT" sz="2000" dirty="0" smtClean="0">
                <a:latin typeface="Garamond" pitchFamily="18" charset="0"/>
              </a:rPr>
              <a:t> nel quale </a:t>
            </a:r>
            <a:r>
              <a:rPr lang="it-IT" sz="2000" u="sng" dirty="0" smtClean="0">
                <a:latin typeface="Garamond" pitchFamily="18" charset="0"/>
              </a:rPr>
              <a:t>ambiente ed economia</a:t>
            </a:r>
            <a:r>
              <a:rPr lang="it-IT" sz="2000" dirty="0" smtClean="0">
                <a:latin typeface="Garamond" pitchFamily="18" charset="0"/>
              </a:rPr>
              <a:t> interagiscono </a:t>
            </a:r>
            <a:r>
              <a:rPr lang="it-IT" sz="2000" u="sng" dirty="0" smtClean="0">
                <a:latin typeface="Garamond" pitchFamily="18" charset="0"/>
              </a:rPr>
              <a:t>in una relazione di tipo circolare</a:t>
            </a:r>
            <a:r>
              <a:rPr lang="it-IT" sz="2000" dirty="0" smtClean="0">
                <a:latin typeface="Garamond" pitchFamily="18" charset="0"/>
              </a:rPr>
              <a:t> che pone dei </a:t>
            </a:r>
            <a:r>
              <a:rPr lang="it-IT" sz="2000" u="sng" dirty="0" smtClean="0">
                <a:latin typeface="Garamond" pitchFamily="18" charset="0"/>
              </a:rPr>
              <a:t>limiti</a:t>
            </a:r>
            <a:r>
              <a:rPr lang="it-IT" sz="2000" dirty="0" smtClean="0">
                <a:latin typeface="Garamond" pitchFamily="18" charset="0"/>
              </a:rPr>
              <a:t> alle attività intraprese dal sistema economico:</a:t>
            </a:r>
          </a:p>
          <a:p>
            <a:pPr marL="0" indent="0" algn="just">
              <a:buNone/>
            </a:pPr>
            <a:endParaRPr lang="it-IT" sz="2000" dirty="0">
              <a:latin typeface="Garamond" pitchFamily="18" charset="0"/>
            </a:endParaRPr>
          </a:p>
          <a:p>
            <a:pPr marL="457200" indent="-457200" algn="just">
              <a:buAutoNum type="arabicPeriod"/>
            </a:pPr>
            <a:r>
              <a:rPr lang="it-IT" sz="2000" dirty="0" smtClean="0">
                <a:latin typeface="Garamond" pitchFamily="18" charset="0"/>
              </a:rPr>
              <a:t>Dotazione delle risorse ambientali</a:t>
            </a:r>
          </a:p>
          <a:p>
            <a:pPr marL="457200" indent="-457200" algn="just">
              <a:buAutoNum type="arabicPeriod"/>
            </a:pPr>
            <a:endParaRPr lang="it-IT" sz="2000" dirty="0">
              <a:latin typeface="Garamond" pitchFamily="18" charset="0"/>
            </a:endParaRPr>
          </a:p>
          <a:p>
            <a:pPr marL="457200" indent="-457200" algn="just">
              <a:buAutoNum type="arabicPeriod"/>
            </a:pPr>
            <a:r>
              <a:rPr lang="it-IT" sz="2000" dirty="0" smtClean="0">
                <a:latin typeface="Garamond" pitchFamily="18" charset="0"/>
              </a:rPr>
              <a:t>Stock della capacità assimilativa dell’ambiente</a:t>
            </a:r>
          </a:p>
          <a:p>
            <a:pPr marL="457200" indent="-457200" algn="just">
              <a:buAutoNum type="arabicPeriod"/>
            </a:pPr>
            <a:endParaRPr lang="it-IT" sz="2000" dirty="0">
              <a:latin typeface="Garamond" pitchFamily="18" charset="0"/>
            </a:endParaRPr>
          </a:p>
          <a:p>
            <a:pPr marL="457200" indent="-457200" algn="just">
              <a:buAutoNum type="arabicPeriod"/>
            </a:pPr>
            <a:r>
              <a:rPr lang="it-IT" sz="2000" dirty="0" smtClean="0">
                <a:latin typeface="Garamond" pitchFamily="18" charset="0"/>
              </a:rPr>
              <a:t>Processo di degradazione dell’energia che riduce le opportunità di riciclo dei materiali di scarto</a:t>
            </a:r>
            <a:endParaRPr lang="it-IT" sz="20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144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>
                <a:latin typeface="Garamond" pitchFamily="18" charset="0"/>
              </a:rPr>
              <a:t>I limiti alla crescita economica (I)</a:t>
            </a:r>
            <a:endParaRPr lang="it-IT" sz="2400" b="1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La consapevolezza dei limiti allo sviluppo e crescita economica risale alla pubblicazione nel </a:t>
            </a:r>
            <a:r>
              <a:rPr lang="it-IT" sz="2000" u="sng" dirty="0" smtClean="0">
                <a:latin typeface="Garamond" pitchFamily="18" charset="0"/>
              </a:rPr>
              <a:t>1972</a:t>
            </a:r>
            <a:r>
              <a:rPr lang="it-IT" sz="2000" dirty="0" smtClean="0">
                <a:latin typeface="Garamond" pitchFamily="18" charset="0"/>
              </a:rPr>
              <a:t> del Rapporto </a:t>
            </a:r>
            <a:r>
              <a:rPr lang="it-IT" sz="2000" u="sng" dirty="0" smtClean="0">
                <a:latin typeface="Garamond" pitchFamily="18" charset="0"/>
              </a:rPr>
              <a:t>The limits to growth</a:t>
            </a:r>
            <a:r>
              <a:rPr lang="it-IT" sz="2000" dirty="0" smtClean="0">
                <a:latin typeface="Garamond" pitchFamily="18" charset="0"/>
              </a:rPr>
              <a:t>, redatto da un gruppo di ricercatori del MIT (Massachusetts Institute of Technology), commissionato dal Club di Roma, un gruppo internazionale di personalità del mondo scientifico, economico e industriale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Il rapporto offrì la </a:t>
            </a:r>
            <a:r>
              <a:rPr lang="it-IT" sz="2000" u="sng" dirty="0" smtClean="0">
                <a:latin typeface="Garamond" pitchFamily="18" charset="0"/>
              </a:rPr>
              <a:t>descrizione di uno scenario che si sarebbe prospettato se non si fosse modificato l’attuale modello di sviluppo economico</a:t>
            </a:r>
            <a:r>
              <a:rPr lang="it-IT" sz="2000" dirty="0" smtClean="0">
                <a:latin typeface="Garamond" pitchFamily="18" charset="0"/>
              </a:rPr>
              <a:t> con costanti trend di crescita della popolazione e dei consumi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L’attenzione fu focalizzata su 5 contesti:</a:t>
            </a:r>
          </a:p>
          <a:p>
            <a:pPr marL="457200" indent="-457200" algn="just">
              <a:buAutoNum type="arabicPeriod"/>
            </a:pPr>
            <a:r>
              <a:rPr lang="it-IT" sz="2000" dirty="0" smtClean="0">
                <a:latin typeface="Garamond" pitchFamily="18" charset="0"/>
              </a:rPr>
              <a:t>Industrializzazione</a:t>
            </a:r>
          </a:p>
          <a:p>
            <a:pPr marL="457200" indent="-457200" algn="just">
              <a:buAutoNum type="arabicPeriod"/>
            </a:pPr>
            <a:r>
              <a:rPr lang="it-IT" sz="2000" dirty="0" smtClean="0">
                <a:latin typeface="Garamond" pitchFamily="18" charset="0"/>
              </a:rPr>
              <a:t>Crescita demografica</a:t>
            </a:r>
          </a:p>
          <a:p>
            <a:pPr marL="457200" indent="-457200" algn="just">
              <a:buAutoNum type="arabicPeriod"/>
            </a:pPr>
            <a:r>
              <a:rPr lang="it-IT" sz="2000" dirty="0" smtClean="0">
                <a:latin typeface="Garamond" pitchFamily="18" charset="0"/>
              </a:rPr>
              <a:t>Sfruttamento delle risorse non rinnovabili</a:t>
            </a:r>
          </a:p>
          <a:p>
            <a:pPr marL="457200" indent="-457200" algn="just">
              <a:buAutoNum type="arabicPeriod"/>
            </a:pPr>
            <a:r>
              <a:rPr lang="it-IT" sz="2000" dirty="0" smtClean="0">
                <a:latin typeface="Garamond" pitchFamily="18" charset="0"/>
              </a:rPr>
              <a:t>Deterioramento delle condizioni ambientali </a:t>
            </a:r>
          </a:p>
          <a:p>
            <a:pPr marL="457200" indent="-457200" algn="just">
              <a:buAutoNum type="arabicPeriod"/>
            </a:pPr>
            <a:r>
              <a:rPr lang="it-IT" sz="2000" dirty="0" smtClean="0">
                <a:latin typeface="Garamond" pitchFamily="18" charset="0"/>
              </a:rPr>
              <a:t>Diffuso problema della malnutrizione</a:t>
            </a:r>
          </a:p>
          <a:p>
            <a:pPr marL="457200" indent="-457200" algn="just">
              <a:buAutoNum type="arabicPeriod"/>
            </a:pPr>
            <a:endParaRPr lang="it-IT" sz="20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283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>
                <a:latin typeface="Garamond" pitchFamily="18" charset="0"/>
              </a:rPr>
              <a:t>I limiti alla crescita (II)</a:t>
            </a:r>
            <a:endParaRPr lang="it-IT" sz="2400" b="1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000" dirty="0" smtClean="0">
                <a:latin typeface="Garamond" pitchFamily="18" charset="0"/>
              </a:rPr>
              <a:t>L’analisi dei settori considerati permise la individuazione di 4 distinti limiti allo sviluppo economico relativi a:</a:t>
            </a:r>
          </a:p>
          <a:p>
            <a:pPr>
              <a:buFontTx/>
              <a:buChar char="-"/>
            </a:pPr>
            <a:r>
              <a:rPr lang="it-IT" sz="2000" dirty="0" smtClean="0">
                <a:latin typeface="Garamond" pitchFamily="18" charset="0"/>
              </a:rPr>
              <a:t>Ammontare di terra disponibile per l’agricoltura;</a:t>
            </a:r>
          </a:p>
          <a:p>
            <a:pPr>
              <a:buFontTx/>
              <a:buChar char="-"/>
            </a:pPr>
            <a:r>
              <a:rPr lang="it-IT" sz="2000" dirty="0" smtClean="0">
                <a:latin typeface="Garamond" pitchFamily="18" charset="0"/>
              </a:rPr>
              <a:t>Ammontare di output agricolo per unità di terra utilizzata</a:t>
            </a:r>
          </a:p>
          <a:p>
            <a:pPr>
              <a:buFontTx/>
              <a:buChar char="-"/>
            </a:pPr>
            <a:r>
              <a:rPr lang="it-IT" sz="2000" dirty="0" smtClean="0">
                <a:latin typeface="Garamond" pitchFamily="18" charset="0"/>
              </a:rPr>
              <a:t>Quantità di risorse non rinnovabili disponibili per l’estrazione</a:t>
            </a:r>
          </a:p>
          <a:p>
            <a:pPr>
              <a:buFontTx/>
              <a:buChar char="-"/>
            </a:pPr>
            <a:r>
              <a:rPr lang="it-IT" sz="2000" dirty="0" smtClean="0">
                <a:latin typeface="Garamond" pitchFamily="18" charset="0"/>
              </a:rPr>
              <a:t>Capacità dell’ambiente di assimilare i rifiuti generati dalla produzione e consumo, che causano incrementi nei livelli di inquinamento</a:t>
            </a:r>
          </a:p>
          <a:p>
            <a:pPr marL="0" indent="0">
              <a:buNone/>
            </a:pPr>
            <a:r>
              <a:rPr lang="it-IT" sz="2000" dirty="0" smtClean="0">
                <a:latin typeface="Garamond" pitchFamily="18" charset="0"/>
              </a:rPr>
              <a:t>La situazione descritta rigorosamente dai ricercatori del MIT configurò una duplice alternativa per il futuro dell’umanità:</a:t>
            </a:r>
          </a:p>
          <a:p>
            <a:pPr marL="457200" indent="-457200">
              <a:buAutoNum type="arabicPeriod"/>
            </a:pPr>
            <a:r>
              <a:rPr lang="it-IT" sz="2000" dirty="0" smtClean="0">
                <a:latin typeface="Garamond" pitchFamily="18" charset="0"/>
              </a:rPr>
              <a:t>Se la tendenza di crescita fosse continuata inalterata nei settori fondamentali (popolazione, industrializzazione, inquinamento, beni alimentari e consumo delle risorse) l’umanità avrebbe raggiunto i limiti allo sviluppo entro i successivi 100 anni</a:t>
            </a:r>
          </a:p>
          <a:p>
            <a:pPr marL="457200" indent="-457200">
              <a:buAutoNum type="arabicPeriod"/>
            </a:pPr>
            <a:r>
              <a:rPr lang="it-IT" sz="2000" dirty="0" smtClean="0">
                <a:latin typeface="Garamond" pitchFamily="18" charset="0"/>
              </a:rPr>
              <a:t>La possibilità di modificare questa linea di sviluppo attraverso la riduzione dei consumi e dei tassi di crescita avrebbe permesso di conseguire una condizione di equilibrio globale</a:t>
            </a:r>
            <a:endParaRPr lang="it-IT" sz="20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5434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1017</Words>
  <Application>Microsoft Office PowerPoint</Application>
  <PresentationFormat>Presentazione su schermo (4:3)</PresentationFormat>
  <Paragraphs>63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Funzioni economiche dell’ambiente e modello di bilancio dei materiali</vt:lpstr>
      <vt:lpstr>Modello di bilancio dei materiali</vt:lpstr>
      <vt:lpstr>Modello di bilancio dei materiali: rappresentazione grafica</vt:lpstr>
      <vt:lpstr>Modello di bilancio dei materiali: spiegazione grafica (I)</vt:lpstr>
      <vt:lpstr>Modello di bilancio dei materiali: analisi grafica (II)</vt:lpstr>
      <vt:lpstr>Modello di bilancio dei materiali: riflessioni</vt:lpstr>
      <vt:lpstr>Leggi della termodinamica ed economia</vt:lpstr>
      <vt:lpstr>I limiti alla crescita economica (I)</vt:lpstr>
      <vt:lpstr>I limiti alla crescita (II)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Funzioni economiche dell’ambiente e modello di bilancio dei materiali</dc:title>
  <dc:creator>Utente Windows</dc:creator>
  <cp:lastModifiedBy>Utente Windows</cp:lastModifiedBy>
  <cp:revision>22</cp:revision>
  <dcterms:created xsi:type="dcterms:W3CDTF">2021-09-27T10:47:23Z</dcterms:created>
  <dcterms:modified xsi:type="dcterms:W3CDTF">2021-09-27T13:07:45Z</dcterms:modified>
</cp:coreProperties>
</file>