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92" r:id="rId3"/>
    <p:sldId id="261" r:id="rId4"/>
    <p:sldId id="369" r:id="rId5"/>
    <p:sldId id="370" r:id="rId6"/>
    <p:sldId id="371" r:id="rId7"/>
    <p:sldId id="391" r:id="rId8"/>
    <p:sldId id="372" r:id="rId9"/>
    <p:sldId id="373" r:id="rId10"/>
    <p:sldId id="374" r:id="rId11"/>
    <p:sldId id="375" r:id="rId12"/>
    <p:sldId id="376" r:id="rId13"/>
    <p:sldId id="377" r:id="rId1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218"/>
  </p:normalViewPr>
  <p:slideViewPr>
    <p:cSldViewPr>
      <p:cViewPr varScale="1">
        <p:scale>
          <a:sx n="116" d="100"/>
          <a:sy n="116" d="100"/>
        </p:scale>
        <p:origin x="19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4551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1C3ED7-F82E-E24A-8D92-F21BCB35E9A8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9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52D526-B230-EC4E-88BC-D71B4A417634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8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4DA8CF-C9C1-1E44-8E4D-32C025D2127A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AD6A0FE-CEAF-9F41-B508-32C02D6E5AA2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DBCA-4B5D-8C4E-97AC-266BA10BA0E9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DBCA-4B5D-8C4E-97AC-266BA10BA0E9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2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2E347AF-6F10-214C-A343-B7F80898FD3B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639C9D0-0D92-9F41-817E-9DC27F7AB2C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93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BB5917-EE5F-9E45-8189-C1654BDC48B2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4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89022DE-CFE6-D245-87E9-AC319F7CA114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2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STN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/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,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,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Anno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Accademico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2022/2023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Crediti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6 CFU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Docente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Giampaolo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Ferraioli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08720"/>
            <a:ext cx="7776542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distanza massima a cui un oggetto può essere rivelato, in relazione ai parametri di trasmissione, ricezione e ambientali può essere determinata mediante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radar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Oltre a fornire la distanza massima, permette la progettazione del sistema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un’antenna isotropica (irradia uniformemente in tutte le direzioni) che trasmette un segnale con potenza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ad una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dall’antenna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 4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è l’area di una sfera di raggio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aphicFrame>
        <p:nvGraphicFramePr>
          <p:cNvPr id="41989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127879"/>
              </p:ext>
            </p:extLst>
          </p:nvPr>
        </p:nvGraphicFramePr>
        <p:xfrm>
          <a:off x="3995936" y="4437112"/>
          <a:ext cx="942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437112"/>
                        <a:ext cx="942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373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860220"/>
            <a:ext cx="7848872" cy="51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antenne utilizzate sono direttive. Presentano un guadagno in una particolare direzione.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definisce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un’antenna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la misura dell’incremento di potenza che si ha nella direzione del target paragonato alla potenza irradiata nel caso isotropico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irradiata da un’antenna direttiva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“colpisce” l’oggetto. La misura di quanto l’oggetto sia rivelabile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</a:t>
            </a:r>
          </a:p>
        </p:txBody>
      </p:sp>
      <p:graphicFrame>
        <p:nvGraphicFramePr>
          <p:cNvPr id="48133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07262"/>
              </p:ext>
            </p:extLst>
          </p:nvPr>
        </p:nvGraphicFramePr>
        <p:xfrm>
          <a:off x="3995936" y="3501008"/>
          <a:ext cx="842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01008"/>
                        <a:ext cx="842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576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777876"/>
            <a:ext cx="8402389" cy="6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L’oggetto colpito re-irradia il segnale. La densità di potenza del segnale di eco è data 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termine tiene conto della diffusione isotropica della potenza re-irradiata dal target verso il radar. Il radar cattura solo parte della potenza dell’eco.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potenza ricevuta dal radar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l’area efficace dell’antenna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(rapporto tra potenza consegnata e potenza incidente).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4276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8822"/>
              </p:ext>
            </p:extLst>
          </p:nvPr>
        </p:nvGraphicFramePr>
        <p:xfrm>
          <a:off x="3648074" y="1631156"/>
          <a:ext cx="15843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4" y="1631156"/>
                        <a:ext cx="15843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77705"/>
              </p:ext>
            </p:extLst>
          </p:nvPr>
        </p:nvGraphicFramePr>
        <p:xfrm>
          <a:off x="3136676" y="4437112"/>
          <a:ext cx="26320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393700" progId="Equation.3">
                  <p:embed/>
                </p:oleObj>
              </mc:Choice>
              <mc:Fallback>
                <p:oleObj name="Equation" r:id="rId5" imgW="1308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676" y="4437112"/>
                        <a:ext cx="26320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172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80728"/>
            <a:ext cx="8204200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Sistema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Equazione Radar</a:t>
            </a:r>
          </a:p>
          <a:p>
            <a:pPr marL="0" indent="0" defTabSz="914400" eaLnBrk="1" hangingPunct="1">
              <a:lnSpc>
                <a:spcPct val="120000"/>
              </a:lnSpc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8913" y="908720"/>
            <a:ext cx="8496300" cy="39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normalmente utilizzati i paraboloidi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 err="1">
                <a:latin typeface="Calibri" charset="0"/>
                <a:ea typeface="Calibri" charset="0"/>
                <a:cs typeface="Calibri" charset="0"/>
              </a:rPr>
              <a:t>Duplexer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separa la linea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 quella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(utilizzo di una sola antenna). Diverse potenze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Display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visualizza l’informazione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PPI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A-Scope</a:t>
            </a:r>
          </a:p>
        </p:txBody>
      </p:sp>
      <p:sp>
        <p:nvSpPr>
          <p:cNvPr id="37892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8" name="Immagine 7" descr="Radaroper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376960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ascope.en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5216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Radar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660316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592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7338" y="836712"/>
            <a:ext cx="7706518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radar convenzionali operano alle frequenze 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che vanno (circa) dai 200 MHz ai 35 GHz (microonde o onde centimetriche). Lunghezza d’onda </a:t>
            </a:r>
            <a:r>
              <a:rPr lang="it-IT" altLang="it-IT" sz="24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=c/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dove c è la velocità della luce</a:t>
            </a:r>
          </a:p>
        </p:txBody>
      </p:sp>
      <p:pic>
        <p:nvPicPr>
          <p:cNvPr id="3994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3011"/>
            <a:ext cx="6845894" cy="394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51461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528" y="802160"/>
            <a:ext cx="7344494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banda di frequenza in cui operano i radar è divisa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sottobande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individuate ognuna con una lettera</a:t>
            </a:r>
          </a:p>
        </p:txBody>
      </p:sp>
      <p:pic>
        <p:nvPicPr>
          <p:cNvPr id="41988" name="Immagine 1" descr="band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1240"/>
          <a:stretch>
            <a:fillRect/>
          </a:stretch>
        </p:blipFill>
        <p:spPr bwMode="auto">
          <a:xfrm>
            <a:off x="1475656" y="2060848"/>
            <a:ext cx="58880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88207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528" y="802160"/>
            <a:ext cx="7344494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banda di frequenza in cui operano i radar è divisa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sottobande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individuate ognuna con una lettera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"/>
          <a:stretch/>
        </p:blipFill>
        <p:spPr>
          <a:xfrm>
            <a:off x="1474588" y="1988840"/>
            <a:ext cx="60497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369" y="1052736"/>
            <a:ext cx="8330381" cy="46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VHF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ed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UHF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(30 - 300 MHz e 300 MHz -1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Elevate potenze e grandi portate. I fenomeni meteorologici non costituiscono un problema.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(1 - 2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applicazioni più importanti sono la sorveglianza aerea a lunga distanza (400 km) ed i radar secondari. Risentono in maniera modesta dei fenomeni metereologici 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(2 - 4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Radar primari per la sorveglianza dell'area di manovra terminale, radar per la difesa aerea a media e grande distanza, radar meteo e radar militari 3D. Tollerabile attenuazione dell’atmosfera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5263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939800"/>
            <a:ext cx="84963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C (4 - 8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Applicazioni di sorveglianza a breve e media distanza ed inseguimento. Radar meteo.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X (8 - 12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piccola lunghezza d'onda l'uso di questa permette la realizzazione di apparati di dimensione, costo e peso ridotti, ideali per applicazioni mobili. Fenomeni atmosferici possono pregiudicare le prestazioni. Radar di inseguimento e di sorveglianza a breve portata.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Bande K, Ku e Ka (12.5 - 40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Possibilità di realizzare antenne con fasci estremamente stretti. Radar per il controllo del traffico sulla superficie aeroportuale. Fortissima attenuazione atmosferica.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32716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424863" cy="30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 principali applicazioni 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sorveglianza;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inseguimento;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immagine;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altimetri;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meteorologici.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Applicazioni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630284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651</Words>
  <Application>Microsoft Macintosh PowerPoint</Application>
  <PresentationFormat>Presentazione su schermo (4:3)</PresentationFormat>
  <Paragraphs>80</Paragraphs>
  <Slides>12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Rockwell</vt:lpstr>
      <vt:lpstr>Symbol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Sommario</vt:lpstr>
      <vt:lpstr>Sistema Radar</vt:lpstr>
      <vt:lpstr>Sistema Radar</vt:lpstr>
      <vt:lpstr>Sistema Radar</vt:lpstr>
      <vt:lpstr>Sistema Radar</vt:lpstr>
      <vt:lpstr>Sistema Radar</vt:lpstr>
      <vt:lpstr>Sistema Radar</vt:lpstr>
      <vt:lpstr>Applicazioni Radar</vt:lpstr>
      <vt:lpstr>Equazione Radar</vt:lpstr>
      <vt:lpstr>Equazione Radar</vt:lpstr>
      <vt:lpstr>Equazione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130</cp:revision>
  <cp:lastPrinted>1601-01-01T00:00:00Z</cp:lastPrinted>
  <dcterms:created xsi:type="dcterms:W3CDTF">2014-02-26T18:00:47Z</dcterms:created>
  <dcterms:modified xsi:type="dcterms:W3CDTF">2022-10-21T09:57:28Z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