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316" r:id="rId2"/>
    <p:sldId id="401" r:id="rId3"/>
    <p:sldId id="305" r:id="rId4"/>
    <p:sldId id="258" r:id="rId5"/>
    <p:sldId id="262" r:id="rId6"/>
    <p:sldId id="259" r:id="rId7"/>
    <p:sldId id="402" r:id="rId8"/>
    <p:sldId id="273" r:id="rId9"/>
    <p:sldId id="261" r:id="rId10"/>
    <p:sldId id="368" r:id="rId11"/>
    <p:sldId id="369" r:id="rId12"/>
    <p:sldId id="327" r:id="rId13"/>
    <p:sldId id="325" r:id="rId14"/>
    <p:sldId id="310" r:id="rId15"/>
    <p:sldId id="371" r:id="rId16"/>
    <p:sldId id="399" r:id="rId17"/>
    <p:sldId id="370" r:id="rId18"/>
    <p:sldId id="397" r:id="rId19"/>
    <p:sldId id="398" r:id="rId20"/>
    <p:sldId id="400" r:id="rId21"/>
  </p:sldIdLst>
  <p:sldSz cx="9144000" cy="6858000" type="screen4x3"/>
  <p:notesSz cx="9906000" cy="6784975"/>
  <p:defaultTextStyle>
    <a:defPPr>
      <a:defRPr lang="it-IT"/>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55CC04"/>
    <a:srgbClr val="99FF99"/>
    <a:srgbClr val="DA56C1"/>
    <a:srgbClr val="C36D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43F3C-025A-3277-FAFD-97BE4562DB97}" v="79" dt="2023-03-22T16:39:52.46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6DBD811C-226F-2C5E-18CF-A2798F1CCD4D}"/>
              </a:ext>
            </a:extLst>
          </p:cNvPr>
          <p:cNvSpPr>
            <a:spLocks noGrp="1"/>
          </p:cNvSpPr>
          <p:nvPr>
            <p:ph type="hdr" sz="quarter"/>
          </p:nvPr>
        </p:nvSpPr>
        <p:spPr>
          <a:xfrm>
            <a:off x="0" y="0"/>
            <a:ext cx="4292600"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a:extLst>
              <a:ext uri="{FF2B5EF4-FFF2-40B4-BE49-F238E27FC236}">
                <a16:creationId xmlns="" xmlns:a16="http://schemas.microsoft.com/office/drawing/2014/main" id="{B01D2F9E-AE0E-97F3-3A41-1AF848B69A05}"/>
              </a:ext>
            </a:extLst>
          </p:cNvPr>
          <p:cNvSpPr>
            <a:spLocks noGrp="1"/>
          </p:cNvSpPr>
          <p:nvPr>
            <p:ph type="dt" sz="quarter" idx="1"/>
          </p:nvPr>
        </p:nvSpPr>
        <p:spPr>
          <a:xfrm>
            <a:off x="5611813" y="0"/>
            <a:ext cx="4292600"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6EA7507-E34F-4387-A80B-F711B2371CCA}" type="datetimeFigureOut">
              <a:rPr lang="it-IT"/>
              <a:pPr>
                <a:defRPr/>
              </a:pPr>
              <a:t>03/05/2023</a:t>
            </a:fld>
            <a:endParaRPr lang="it-IT"/>
          </a:p>
        </p:txBody>
      </p:sp>
      <p:sp>
        <p:nvSpPr>
          <p:cNvPr id="4" name="Segnaposto piè di pagina 3">
            <a:extLst>
              <a:ext uri="{FF2B5EF4-FFF2-40B4-BE49-F238E27FC236}">
                <a16:creationId xmlns="" xmlns:a16="http://schemas.microsoft.com/office/drawing/2014/main" id="{31095C68-524C-CC80-A149-BF3491933CCD}"/>
              </a:ext>
            </a:extLst>
          </p:cNvPr>
          <p:cNvSpPr>
            <a:spLocks noGrp="1"/>
          </p:cNvSpPr>
          <p:nvPr>
            <p:ph type="ftr" sz="quarter" idx="2"/>
          </p:nvPr>
        </p:nvSpPr>
        <p:spPr>
          <a:xfrm>
            <a:off x="0" y="6445250"/>
            <a:ext cx="4292600" cy="338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5" name="Segnaposto numero diapositiva 4">
            <a:extLst>
              <a:ext uri="{FF2B5EF4-FFF2-40B4-BE49-F238E27FC236}">
                <a16:creationId xmlns="" xmlns:a16="http://schemas.microsoft.com/office/drawing/2014/main" id="{A6FA879E-72B9-5D75-B4E3-EBA9BF2A04BC}"/>
              </a:ext>
            </a:extLst>
          </p:cNvPr>
          <p:cNvSpPr>
            <a:spLocks noGrp="1"/>
          </p:cNvSpPr>
          <p:nvPr>
            <p:ph type="sldNum" sz="quarter" idx="3"/>
          </p:nvPr>
        </p:nvSpPr>
        <p:spPr>
          <a:xfrm>
            <a:off x="5611813" y="6445250"/>
            <a:ext cx="4292600" cy="338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7E412FD-1750-494C-B95D-4C9AF060780B}" type="slidenum">
              <a:rPr lang="it-IT" altLang="it-IT"/>
              <a:pPr/>
              <a:t>‹#›</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6FA1743C-9C7E-7F6D-112C-225765D4A6CA}"/>
              </a:ext>
            </a:extLst>
          </p:cNvPr>
          <p:cNvSpPr>
            <a:spLocks noGrp="1"/>
          </p:cNvSpPr>
          <p:nvPr>
            <p:ph type="hdr" sz="quarter"/>
          </p:nvPr>
        </p:nvSpPr>
        <p:spPr>
          <a:xfrm>
            <a:off x="0" y="0"/>
            <a:ext cx="4292600"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a:extLst>
              <a:ext uri="{FF2B5EF4-FFF2-40B4-BE49-F238E27FC236}">
                <a16:creationId xmlns="" xmlns:a16="http://schemas.microsoft.com/office/drawing/2014/main" id="{8EE26AD1-0AA5-E2DA-9F25-0EDB7FAFB883}"/>
              </a:ext>
            </a:extLst>
          </p:cNvPr>
          <p:cNvSpPr>
            <a:spLocks noGrp="1"/>
          </p:cNvSpPr>
          <p:nvPr>
            <p:ph type="dt" idx="1"/>
          </p:nvPr>
        </p:nvSpPr>
        <p:spPr>
          <a:xfrm>
            <a:off x="5611813" y="0"/>
            <a:ext cx="4292600"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F5E4149-059B-4E7A-94A3-A79A8EE37056}" type="datetimeFigureOut">
              <a:rPr lang="it-IT"/>
              <a:pPr>
                <a:defRPr/>
              </a:pPr>
              <a:t>03/05/2023</a:t>
            </a:fld>
            <a:endParaRPr lang="it-IT"/>
          </a:p>
        </p:txBody>
      </p:sp>
      <p:sp>
        <p:nvSpPr>
          <p:cNvPr id="4" name="Segnaposto immagine diapositiva 3">
            <a:extLst>
              <a:ext uri="{FF2B5EF4-FFF2-40B4-BE49-F238E27FC236}">
                <a16:creationId xmlns="" xmlns:a16="http://schemas.microsoft.com/office/drawing/2014/main" id="{2473EE9F-B44C-BA2F-9D34-173741E1D027}"/>
              </a:ext>
            </a:extLst>
          </p:cNvPr>
          <p:cNvSpPr>
            <a:spLocks noGrp="1" noRot="1" noChangeAspect="1"/>
          </p:cNvSpPr>
          <p:nvPr>
            <p:ph type="sldImg" idx="2"/>
          </p:nvPr>
        </p:nvSpPr>
        <p:spPr>
          <a:xfrm>
            <a:off x="3257550" y="509588"/>
            <a:ext cx="3390900" cy="2543175"/>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 xmlns:a16="http://schemas.microsoft.com/office/drawing/2014/main" id="{640E9E0F-7425-A561-4F05-525FB1058D1F}"/>
              </a:ext>
            </a:extLst>
          </p:cNvPr>
          <p:cNvSpPr>
            <a:spLocks noGrp="1"/>
          </p:cNvSpPr>
          <p:nvPr>
            <p:ph type="body" sz="quarter" idx="3"/>
          </p:nvPr>
        </p:nvSpPr>
        <p:spPr>
          <a:xfrm>
            <a:off x="990600" y="3222625"/>
            <a:ext cx="7924800" cy="3052763"/>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 xmlns:a16="http://schemas.microsoft.com/office/drawing/2014/main" id="{41366CA7-7C72-AB39-B9B4-4122ECBFA78F}"/>
              </a:ext>
            </a:extLst>
          </p:cNvPr>
          <p:cNvSpPr>
            <a:spLocks noGrp="1"/>
          </p:cNvSpPr>
          <p:nvPr>
            <p:ph type="ftr" sz="quarter" idx="4"/>
          </p:nvPr>
        </p:nvSpPr>
        <p:spPr>
          <a:xfrm>
            <a:off x="0" y="6445250"/>
            <a:ext cx="4292600" cy="338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a:extLst>
              <a:ext uri="{FF2B5EF4-FFF2-40B4-BE49-F238E27FC236}">
                <a16:creationId xmlns="" xmlns:a16="http://schemas.microsoft.com/office/drawing/2014/main" id="{13B1D18D-A72B-3D88-4819-EC492AC1BDC4}"/>
              </a:ext>
            </a:extLst>
          </p:cNvPr>
          <p:cNvSpPr>
            <a:spLocks noGrp="1"/>
          </p:cNvSpPr>
          <p:nvPr>
            <p:ph type="sldNum" sz="quarter" idx="5"/>
          </p:nvPr>
        </p:nvSpPr>
        <p:spPr>
          <a:xfrm>
            <a:off x="5611813" y="6445250"/>
            <a:ext cx="4292600" cy="338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C814A70-1967-413F-A8FA-F9D8DA155FCB}" type="slidenum">
              <a:rPr lang="it-IT" altLang="it-IT"/>
              <a:pPr/>
              <a:t>‹#›</a:t>
            </a:fld>
            <a:endParaRPr lang="it-IT" altLang="it-IT"/>
          </a:p>
        </p:txBody>
      </p:sp>
    </p:spTree>
    <p:extLst>
      <p:ext uri="{BB962C8B-B14F-4D97-AF65-F5344CB8AC3E}">
        <p14:creationId xmlns:p14="http://schemas.microsoft.com/office/powerpoint/2010/main" val="363600271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 xmlns:a16="http://schemas.microsoft.com/office/drawing/2014/main" id="{3890973F-7395-64EE-8C8E-AE611DB842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defTabSz="914400">
              <a:spcBef>
                <a:spcPct val="0"/>
              </a:spcBef>
            </a:pPr>
            <a:fld id="{405FDFFB-83D5-4816-BC7F-E32A74B963C0}" type="slidenum">
              <a:rPr lang="it-IT" altLang="it-IT">
                <a:latin typeface="Arial" panose="020B0604020202020204" pitchFamily="34" charset="0"/>
                <a:ea typeface="ＭＳ Ｐゴシック" panose="020B0600070205080204" pitchFamily="34" charset="-128"/>
              </a:rPr>
              <a:pPr defTabSz="914400">
                <a:spcBef>
                  <a:spcPct val="0"/>
                </a:spcBef>
              </a:pPr>
              <a:t>5</a:t>
            </a:fld>
            <a:endParaRPr lang="it-IT" altLang="it-IT">
              <a:latin typeface="Arial" panose="020B0604020202020204" pitchFamily="34" charset="0"/>
              <a:ea typeface="ＭＳ Ｐゴシック" panose="020B0600070205080204" pitchFamily="34" charset="-128"/>
            </a:endParaRPr>
          </a:p>
        </p:txBody>
      </p:sp>
      <p:sp>
        <p:nvSpPr>
          <p:cNvPr id="20483" name="Rectangle 2">
            <a:extLst>
              <a:ext uri="{FF2B5EF4-FFF2-40B4-BE49-F238E27FC236}">
                <a16:creationId xmlns="" xmlns:a16="http://schemas.microsoft.com/office/drawing/2014/main" id="{0BC4619A-6DBC-32F7-4218-170D4BF746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 xmlns:a16="http://schemas.microsoft.com/office/drawing/2014/main" id="{E20BF93F-5C50-000C-2F4F-8A3EA535A0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latin typeface="Arial" panose="020B0604020202020204" pitchFamily="34" charset="0"/>
            </a:endParaRPr>
          </a:p>
        </p:txBody>
      </p:sp>
    </p:spTree>
    <p:extLst>
      <p:ext uri="{BB962C8B-B14F-4D97-AF65-F5344CB8AC3E}">
        <p14:creationId xmlns:p14="http://schemas.microsoft.com/office/powerpoint/2010/main" val="26331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 xmlns:a16="http://schemas.microsoft.com/office/drawing/2014/main" id="{DECEE8B2-F9C9-F400-352F-108D5AB671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defTabSz="914400">
              <a:spcBef>
                <a:spcPct val="0"/>
              </a:spcBef>
            </a:pPr>
            <a:fld id="{5A15D471-3979-4830-BDE4-B5E4CC0DF6DA}" type="slidenum">
              <a:rPr lang="it-IT" altLang="it-IT">
                <a:latin typeface="Arial" panose="020B0604020202020204" pitchFamily="34" charset="0"/>
                <a:ea typeface="ＭＳ Ｐゴシック" panose="020B0600070205080204" pitchFamily="34" charset="-128"/>
              </a:rPr>
              <a:pPr defTabSz="914400">
                <a:spcBef>
                  <a:spcPct val="0"/>
                </a:spcBef>
              </a:pPr>
              <a:t>8</a:t>
            </a:fld>
            <a:endParaRPr lang="it-IT" altLang="it-IT">
              <a:latin typeface="Arial" panose="020B0604020202020204" pitchFamily="34" charset="0"/>
              <a:ea typeface="ＭＳ Ｐゴシック" panose="020B0600070205080204" pitchFamily="34" charset="-128"/>
            </a:endParaRPr>
          </a:p>
        </p:txBody>
      </p:sp>
      <p:sp>
        <p:nvSpPr>
          <p:cNvPr id="24579" name="Rectangle 2">
            <a:extLst>
              <a:ext uri="{FF2B5EF4-FFF2-40B4-BE49-F238E27FC236}">
                <a16:creationId xmlns="" xmlns:a16="http://schemas.microsoft.com/office/drawing/2014/main" id="{B25D62EF-0583-AC45-9693-67E3EE6CB4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 xmlns:a16="http://schemas.microsoft.com/office/drawing/2014/main" id="{00944A7A-4603-8D85-2C4B-543041F44A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latin typeface="Arial" panose="020B0604020202020204" pitchFamily="34" charset="0"/>
            </a:endParaRPr>
          </a:p>
        </p:txBody>
      </p:sp>
    </p:spTree>
    <p:extLst>
      <p:ext uri="{BB962C8B-B14F-4D97-AF65-F5344CB8AC3E}">
        <p14:creationId xmlns:p14="http://schemas.microsoft.com/office/powerpoint/2010/main" val="426609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 xmlns:a16="http://schemas.microsoft.com/office/drawing/2014/main" id="{25E04792-7831-61A1-6710-8D5A71B7B57F}"/>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5" name="Rectangle 5">
            <a:extLst>
              <a:ext uri="{FF2B5EF4-FFF2-40B4-BE49-F238E27FC236}">
                <a16:creationId xmlns="" xmlns:a16="http://schemas.microsoft.com/office/drawing/2014/main" id="{0FFB1F74-D21D-79AA-F797-EFD5420A56FA}"/>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6">
            <a:extLst>
              <a:ext uri="{FF2B5EF4-FFF2-40B4-BE49-F238E27FC236}">
                <a16:creationId xmlns="" xmlns:a16="http://schemas.microsoft.com/office/drawing/2014/main" id="{AAB665CF-DC1E-0065-11F2-781C8C85D78D}"/>
              </a:ext>
            </a:extLst>
          </p:cNvPr>
          <p:cNvSpPr>
            <a:spLocks noGrp="1" noChangeArrowheads="1"/>
          </p:cNvSpPr>
          <p:nvPr>
            <p:ph type="sldNum" sz="quarter" idx="12"/>
          </p:nvPr>
        </p:nvSpPr>
        <p:spPr/>
        <p:txBody>
          <a:bodyPr/>
          <a:lstStyle>
            <a:lvl1pPr>
              <a:defRPr/>
            </a:lvl1pPr>
          </a:lstStyle>
          <a:p>
            <a:fld id="{62D9B9C5-A9C0-4919-9395-4682A2F63188}" type="slidenum">
              <a:rPr lang="it-IT" altLang="it-IT"/>
              <a:pPr/>
              <a:t>‹#›</a:t>
            </a:fld>
            <a:endParaRPr lang="it-IT" altLang="it-IT"/>
          </a:p>
        </p:txBody>
      </p:sp>
    </p:spTree>
    <p:extLst>
      <p:ext uri="{BB962C8B-B14F-4D97-AF65-F5344CB8AC3E}">
        <p14:creationId xmlns:p14="http://schemas.microsoft.com/office/powerpoint/2010/main" val="229217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 xmlns:a16="http://schemas.microsoft.com/office/drawing/2014/main" id="{D35CBD42-BB2D-B253-98CA-A04BEE0D1186}"/>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5" name="Rectangle 5">
            <a:extLst>
              <a:ext uri="{FF2B5EF4-FFF2-40B4-BE49-F238E27FC236}">
                <a16:creationId xmlns="" xmlns:a16="http://schemas.microsoft.com/office/drawing/2014/main" id="{34EDDF3C-39A8-77D7-FA38-2D7E155C4A55}"/>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6">
            <a:extLst>
              <a:ext uri="{FF2B5EF4-FFF2-40B4-BE49-F238E27FC236}">
                <a16:creationId xmlns="" xmlns:a16="http://schemas.microsoft.com/office/drawing/2014/main" id="{3E84C900-A939-6D3B-8761-DF564B7B4A11}"/>
              </a:ext>
            </a:extLst>
          </p:cNvPr>
          <p:cNvSpPr>
            <a:spLocks noGrp="1" noChangeArrowheads="1"/>
          </p:cNvSpPr>
          <p:nvPr>
            <p:ph type="sldNum" sz="quarter" idx="12"/>
          </p:nvPr>
        </p:nvSpPr>
        <p:spPr/>
        <p:txBody>
          <a:bodyPr/>
          <a:lstStyle>
            <a:lvl1pPr>
              <a:defRPr/>
            </a:lvl1pPr>
          </a:lstStyle>
          <a:p>
            <a:fld id="{17BC83F8-E47E-4B19-939A-634584217040}" type="slidenum">
              <a:rPr lang="it-IT" altLang="it-IT"/>
              <a:pPr/>
              <a:t>‹#›</a:t>
            </a:fld>
            <a:endParaRPr lang="it-IT" altLang="it-IT"/>
          </a:p>
        </p:txBody>
      </p:sp>
    </p:spTree>
    <p:extLst>
      <p:ext uri="{BB962C8B-B14F-4D97-AF65-F5344CB8AC3E}">
        <p14:creationId xmlns:p14="http://schemas.microsoft.com/office/powerpoint/2010/main" val="91885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 xmlns:a16="http://schemas.microsoft.com/office/drawing/2014/main" id="{B7852B4C-3F9B-78EA-FCEB-052647058750}"/>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5" name="Rectangle 5">
            <a:extLst>
              <a:ext uri="{FF2B5EF4-FFF2-40B4-BE49-F238E27FC236}">
                <a16:creationId xmlns="" xmlns:a16="http://schemas.microsoft.com/office/drawing/2014/main" id="{B1270468-FFC4-9F04-7D68-BBC334FF58C6}"/>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6">
            <a:extLst>
              <a:ext uri="{FF2B5EF4-FFF2-40B4-BE49-F238E27FC236}">
                <a16:creationId xmlns="" xmlns:a16="http://schemas.microsoft.com/office/drawing/2014/main" id="{17C20F08-874C-ABB6-4445-6457C14962B4}"/>
              </a:ext>
            </a:extLst>
          </p:cNvPr>
          <p:cNvSpPr>
            <a:spLocks noGrp="1" noChangeArrowheads="1"/>
          </p:cNvSpPr>
          <p:nvPr>
            <p:ph type="sldNum" sz="quarter" idx="12"/>
          </p:nvPr>
        </p:nvSpPr>
        <p:spPr/>
        <p:txBody>
          <a:bodyPr/>
          <a:lstStyle>
            <a:lvl1pPr>
              <a:defRPr/>
            </a:lvl1pPr>
          </a:lstStyle>
          <a:p>
            <a:fld id="{27294294-788C-43AF-8D3D-0B3611152A9B}" type="slidenum">
              <a:rPr lang="it-IT" altLang="it-IT"/>
              <a:pPr/>
              <a:t>‹#›</a:t>
            </a:fld>
            <a:endParaRPr lang="it-IT" altLang="it-IT"/>
          </a:p>
        </p:txBody>
      </p:sp>
    </p:spTree>
    <p:extLst>
      <p:ext uri="{BB962C8B-B14F-4D97-AF65-F5344CB8AC3E}">
        <p14:creationId xmlns:p14="http://schemas.microsoft.com/office/powerpoint/2010/main" val="270819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 xmlns:a16="http://schemas.microsoft.com/office/drawing/2014/main" id="{15BD6A0C-DE76-15DB-E109-80618E20CC79}"/>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5" name="Rectangle 5">
            <a:extLst>
              <a:ext uri="{FF2B5EF4-FFF2-40B4-BE49-F238E27FC236}">
                <a16:creationId xmlns="" xmlns:a16="http://schemas.microsoft.com/office/drawing/2014/main" id="{4F6336F1-960B-ADDB-E23E-6D0C13863BFE}"/>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6">
            <a:extLst>
              <a:ext uri="{FF2B5EF4-FFF2-40B4-BE49-F238E27FC236}">
                <a16:creationId xmlns="" xmlns:a16="http://schemas.microsoft.com/office/drawing/2014/main" id="{1B81F53E-A5E8-82AD-7B86-3675E9A3B92D}"/>
              </a:ext>
            </a:extLst>
          </p:cNvPr>
          <p:cNvSpPr>
            <a:spLocks noGrp="1" noChangeArrowheads="1"/>
          </p:cNvSpPr>
          <p:nvPr>
            <p:ph type="sldNum" sz="quarter" idx="12"/>
          </p:nvPr>
        </p:nvSpPr>
        <p:spPr/>
        <p:txBody>
          <a:bodyPr/>
          <a:lstStyle>
            <a:lvl1pPr>
              <a:defRPr/>
            </a:lvl1pPr>
          </a:lstStyle>
          <a:p>
            <a:fld id="{68DD2699-9EC0-475F-9295-EDC081F80731}" type="slidenum">
              <a:rPr lang="it-IT" altLang="it-IT"/>
              <a:pPr/>
              <a:t>‹#›</a:t>
            </a:fld>
            <a:endParaRPr lang="it-IT" altLang="it-IT"/>
          </a:p>
        </p:txBody>
      </p:sp>
    </p:spTree>
    <p:extLst>
      <p:ext uri="{BB962C8B-B14F-4D97-AF65-F5344CB8AC3E}">
        <p14:creationId xmlns:p14="http://schemas.microsoft.com/office/powerpoint/2010/main" val="59012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 xmlns:a16="http://schemas.microsoft.com/office/drawing/2014/main" id="{E8956150-79E5-4AC4-4BE4-C94E4FD36CAD}"/>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5" name="Rectangle 5">
            <a:extLst>
              <a:ext uri="{FF2B5EF4-FFF2-40B4-BE49-F238E27FC236}">
                <a16:creationId xmlns="" xmlns:a16="http://schemas.microsoft.com/office/drawing/2014/main" id="{B9222EC3-4E0E-6119-68A4-94F7B097308A}"/>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6">
            <a:extLst>
              <a:ext uri="{FF2B5EF4-FFF2-40B4-BE49-F238E27FC236}">
                <a16:creationId xmlns="" xmlns:a16="http://schemas.microsoft.com/office/drawing/2014/main" id="{2570E836-A65D-F130-5C22-2AAC4DD321BC}"/>
              </a:ext>
            </a:extLst>
          </p:cNvPr>
          <p:cNvSpPr>
            <a:spLocks noGrp="1" noChangeArrowheads="1"/>
          </p:cNvSpPr>
          <p:nvPr>
            <p:ph type="sldNum" sz="quarter" idx="12"/>
          </p:nvPr>
        </p:nvSpPr>
        <p:spPr/>
        <p:txBody>
          <a:bodyPr/>
          <a:lstStyle>
            <a:lvl1pPr>
              <a:defRPr/>
            </a:lvl1pPr>
          </a:lstStyle>
          <a:p>
            <a:fld id="{995837CE-4BD1-4C3F-8419-9E4FF7079069}" type="slidenum">
              <a:rPr lang="it-IT" altLang="it-IT"/>
              <a:pPr/>
              <a:t>‹#›</a:t>
            </a:fld>
            <a:endParaRPr lang="it-IT" altLang="it-IT"/>
          </a:p>
        </p:txBody>
      </p:sp>
    </p:spTree>
    <p:extLst>
      <p:ext uri="{BB962C8B-B14F-4D97-AF65-F5344CB8AC3E}">
        <p14:creationId xmlns:p14="http://schemas.microsoft.com/office/powerpoint/2010/main" val="334749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a:extLst>
              <a:ext uri="{FF2B5EF4-FFF2-40B4-BE49-F238E27FC236}">
                <a16:creationId xmlns="" xmlns:a16="http://schemas.microsoft.com/office/drawing/2014/main" id="{B2EE5C25-CE24-3020-358E-AF2257FAD037}"/>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7">
            <a:extLst>
              <a:ext uri="{FF2B5EF4-FFF2-40B4-BE49-F238E27FC236}">
                <a16:creationId xmlns="" xmlns:a16="http://schemas.microsoft.com/office/drawing/2014/main" id="{AE9415D6-206D-4845-3D6F-66F971A7D47E}"/>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7" name="Rectangle 8">
            <a:extLst>
              <a:ext uri="{FF2B5EF4-FFF2-40B4-BE49-F238E27FC236}">
                <a16:creationId xmlns="" xmlns:a16="http://schemas.microsoft.com/office/drawing/2014/main" id="{BCCF6857-243F-0F6F-105E-BFFFC4C899BE}"/>
              </a:ext>
            </a:extLst>
          </p:cNvPr>
          <p:cNvSpPr>
            <a:spLocks noGrp="1" noChangeArrowheads="1"/>
          </p:cNvSpPr>
          <p:nvPr>
            <p:ph type="sldNum" sz="quarter" idx="12"/>
          </p:nvPr>
        </p:nvSpPr>
        <p:spPr/>
        <p:txBody>
          <a:bodyPr/>
          <a:lstStyle>
            <a:lvl1pPr>
              <a:defRPr/>
            </a:lvl1pPr>
          </a:lstStyle>
          <a:p>
            <a:fld id="{4ED1D222-A7C0-493C-8F74-4D2417912464}" type="slidenum">
              <a:rPr lang="it-IT" altLang="it-IT"/>
              <a:pPr/>
              <a:t>‹#›</a:t>
            </a:fld>
            <a:endParaRPr lang="it-IT" altLang="it-IT"/>
          </a:p>
        </p:txBody>
      </p:sp>
    </p:spTree>
    <p:extLst>
      <p:ext uri="{BB962C8B-B14F-4D97-AF65-F5344CB8AC3E}">
        <p14:creationId xmlns:p14="http://schemas.microsoft.com/office/powerpoint/2010/main" val="178249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 xmlns:a16="http://schemas.microsoft.com/office/drawing/2014/main" id="{6054DE09-E104-6AD0-40B0-A92B45B486AF}"/>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8" name="Rectangle 5">
            <a:extLst>
              <a:ext uri="{FF2B5EF4-FFF2-40B4-BE49-F238E27FC236}">
                <a16:creationId xmlns="" xmlns:a16="http://schemas.microsoft.com/office/drawing/2014/main" id="{069D7538-6046-761E-BE37-9A31F3908E06}"/>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9" name="Rectangle 6">
            <a:extLst>
              <a:ext uri="{FF2B5EF4-FFF2-40B4-BE49-F238E27FC236}">
                <a16:creationId xmlns="" xmlns:a16="http://schemas.microsoft.com/office/drawing/2014/main" id="{9DB1E5E5-3193-4FDE-0B68-C5E7A754157C}"/>
              </a:ext>
            </a:extLst>
          </p:cNvPr>
          <p:cNvSpPr>
            <a:spLocks noGrp="1" noChangeArrowheads="1"/>
          </p:cNvSpPr>
          <p:nvPr>
            <p:ph type="sldNum" sz="quarter" idx="12"/>
          </p:nvPr>
        </p:nvSpPr>
        <p:spPr/>
        <p:txBody>
          <a:bodyPr/>
          <a:lstStyle>
            <a:lvl1pPr>
              <a:defRPr/>
            </a:lvl1pPr>
          </a:lstStyle>
          <a:p>
            <a:fld id="{B6B5D19A-F101-44B6-8A0D-62486C9FB9FE}" type="slidenum">
              <a:rPr lang="it-IT" altLang="it-IT"/>
              <a:pPr/>
              <a:t>‹#›</a:t>
            </a:fld>
            <a:endParaRPr lang="it-IT" altLang="it-IT"/>
          </a:p>
        </p:txBody>
      </p:sp>
    </p:spTree>
    <p:extLst>
      <p:ext uri="{BB962C8B-B14F-4D97-AF65-F5344CB8AC3E}">
        <p14:creationId xmlns:p14="http://schemas.microsoft.com/office/powerpoint/2010/main" val="387436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 xmlns:a16="http://schemas.microsoft.com/office/drawing/2014/main" id="{C5C4DB8F-9E86-EA22-08FA-018E9F3A9E2C}"/>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4" name="Rectangle 5">
            <a:extLst>
              <a:ext uri="{FF2B5EF4-FFF2-40B4-BE49-F238E27FC236}">
                <a16:creationId xmlns="" xmlns:a16="http://schemas.microsoft.com/office/drawing/2014/main" id="{89DC85F5-C443-6F12-DC67-C8B3845EEAD1}"/>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5" name="Rectangle 6">
            <a:extLst>
              <a:ext uri="{FF2B5EF4-FFF2-40B4-BE49-F238E27FC236}">
                <a16:creationId xmlns="" xmlns:a16="http://schemas.microsoft.com/office/drawing/2014/main" id="{A571801F-A81A-2F9D-0790-10ADF6C83A5D}"/>
              </a:ext>
            </a:extLst>
          </p:cNvPr>
          <p:cNvSpPr>
            <a:spLocks noGrp="1" noChangeArrowheads="1"/>
          </p:cNvSpPr>
          <p:nvPr>
            <p:ph type="sldNum" sz="quarter" idx="12"/>
          </p:nvPr>
        </p:nvSpPr>
        <p:spPr/>
        <p:txBody>
          <a:bodyPr/>
          <a:lstStyle>
            <a:lvl1pPr>
              <a:defRPr/>
            </a:lvl1pPr>
          </a:lstStyle>
          <a:p>
            <a:fld id="{04AB263F-9CBC-4D0F-9E27-98D077CF299A}" type="slidenum">
              <a:rPr lang="it-IT" altLang="it-IT"/>
              <a:pPr/>
              <a:t>‹#›</a:t>
            </a:fld>
            <a:endParaRPr lang="it-IT" altLang="it-IT"/>
          </a:p>
        </p:txBody>
      </p:sp>
    </p:spTree>
    <p:extLst>
      <p:ext uri="{BB962C8B-B14F-4D97-AF65-F5344CB8AC3E}">
        <p14:creationId xmlns:p14="http://schemas.microsoft.com/office/powerpoint/2010/main" val="292827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5734B203-881E-BCED-187D-B9595AE2D7F0}"/>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3" name="Rectangle 5">
            <a:extLst>
              <a:ext uri="{FF2B5EF4-FFF2-40B4-BE49-F238E27FC236}">
                <a16:creationId xmlns="" xmlns:a16="http://schemas.microsoft.com/office/drawing/2014/main" id="{FB7E76E4-D9AF-8EB6-3C04-26EBB195E728}"/>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4" name="Rectangle 6">
            <a:extLst>
              <a:ext uri="{FF2B5EF4-FFF2-40B4-BE49-F238E27FC236}">
                <a16:creationId xmlns="" xmlns:a16="http://schemas.microsoft.com/office/drawing/2014/main" id="{623B830B-4520-D5C8-EC90-E5C945FCD4D0}"/>
              </a:ext>
            </a:extLst>
          </p:cNvPr>
          <p:cNvSpPr>
            <a:spLocks noGrp="1" noChangeArrowheads="1"/>
          </p:cNvSpPr>
          <p:nvPr>
            <p:ph type="sldNum" sz="quarter" idx="12"/>
          </p:nvPr>
        </p:nvSpPr>
        <p:spPr/>
        <p:txBody>
          <a:bodyPr/>
          <a:lstStyle>
            <a:lvl1pPr>
              <a:defRPr/>
            </a:lvl1pPr>
          </a:lstStyle>
          <a:p>
            <a:fld id="{B90E6BDE-9DBA-4D39-AFDA-B3F90517F260}" type="slidenum">
              <a:rPr lang="it-IT" altLang="it-IT"/>
              <a:pPr/>
              <a:t>‹#›</a:t>
            </a:fld>
            <a:endParaRPr lang="it-IT" altLang="it-IT"/>
          </a:p>
        </p:txBody>
      </p:sp>
    </p:spTree>
    <p:extLst>
      <p:ext uri="{BB962C8B-B14F-4D97-AF65-F5344CB8AC3E}">
        <p14:creationId xmlns:p14="http://schemas.microsoft.com/office/powerpoint/2010/main" val="1302822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 xmlns:a16="http://schemas.microsoft.com/office/drawing/2014/main" id="{FB839B27-F123-7856-2721-984899E00562}"/>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7">
            <a:extLst>
              <a:ext uri="{FF2B5EF4-FFF2-40B4-BE49-F238E27FC236}">
                <a16:creationId xmlns="" xmlns:a16="http://schemas.microsoft.com/office/drawing/2014/main" id="{F18F544E-6BCD-E66C-DFBB-D1A52DC1162C}"/>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7" name="Rectangle 8">
            <a:extLst>
              <a:ext uri="{FF2B5EF4-FFF2-40B4-BE49-F238E27FC236}">
                <a16:creationId xmlns="" xmlns:a16="http://schemas.microsoft.com/office/drawing/2014/main" id="{B55B0817-2D79-D38D-9405-8AF28DAD4CA3}"/>
              </a:ext>
            </a:extLst>
          </p:cNvPr>
          <p:cNvSpPr>
            <a:spLocks noGrp="1" noChangeArrowheads="1"/>
          </p:cNvSpPr>
          <p:nvPr>
            <p:ph type="sldNum" sz="quarter" idx="12"/>
          </p:nvPr>
        </p:nvSpPr>
        <p:spPr/>
        <p:txBody>
          <a:bodyPr/>
          <a:lstStyle>
            <a:lvl1pPr>
              <a:defRPr/>
            </a:lvl1pPr>
          </a:lstStyle>
          <a:p>
            <a:fld id="{7D60EA14-8DAB-4B9D-92A6-0D147DBD5CA7}" type="slidenum">
              <a:rPr lang="it-IT" altLang="it-IT"/>
              <a:pPr/>
              <a:t>‹#›</a:t>
            </a:fld>
            <a:endParaRPr lang="it-IT" altLang="it-IT"/>
          </a:p>
        </p:txBody>
      </p:sp>
    </p:spTree>
    <p:extLst>
      <p:ext uri="{BB962C8B-B14F-4D97-AF65-F5344CB8AC3E}">
        <p14:creationId xmlns:p14="http://schemas.microsoft.com/office/powerpoint/2010/main" val="165719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 xmlns:a16="http://schemas.microsoft.com/office/drawing/2014/main" id="{145031FA-8FB3-FEBE-12C3-F858ECC389F3}"/>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it-IT"/>
          </a:p>
        </p:txBody>
      </p:sp>
      <p:sp>
        <p:nvSpPr>
          <p:cNvPr id="6" name="Rectangle 7">
            <a:extLst>
              <a:ext uri="{FF2B5EF4-FFF2-40B4-BE49-F238E27FC236}">
                <a16:creationId xmlns="" xmlns:a16="http://schemas.microsoft.com/office/drawing/2014/main" id="{7389C668-5509-372A-D6B6-F0EEAD21E3E0}"/>
              </a:ext>
            </a:extLst>
          </p:cNvPr>
          <p:cNvSpPr>
            <a:spLocks noGrp="1" noChangeArrowheads="1"/>
          </p:cNvSpPr>
          <p:nvPr>
            <p:ph type="ftr" sz="quarter" idx="11"/>
          </p:nvPr>
        </p:nvSpPr>
        <p:spPr/>
        <p:txBody>
          <a:bodyPr/>
          <a:lstStyle>
            <a:lvl1pPr fontAlgn="auto">
              <a:spcBef>
                <a:spcPts val="0"/>
              </a:spcBef>
              <a:spcAft>
                <a:spcPts val="0"/>
              </a:spcAft>
              <a:defRPr>
                <a:latin typeface="Arial" charset="0"/>
              </a:defRPr>
            </a:lvl1pPr>
          </a:lstStyle>
          <a:p>
            <a:pPr>
              <a:defRPr/>
            </a:pPr>
            <a:endParaRPr lang="it-IT"/>
          </a:p>
        </p:txBody>
      </p:sp>
      <p:sp>
        <p:nvSpPr>
          <p:cNvPr id="7" name="Rectangle 8">
            <a:extLst>
              <a:ext uri="{FF2B5EF4-FFF2-40B4-BE49-F238E27FC236}">
                <a16:creationId xmlns="" xmlns:a16="http://schemas.microsoft.com/office/drawing/2014/main" id="{D5D12402-16D0-C4A0-8044-6463B99A4DF2}"/>
              </a:ext>
            </a:extLst>
          </p:cNvPr>
          <p:cNvSpPr>
            <a:spLocks noGrp="1" noChangeArrowheads="1"/>
          </p:cNvSpPr>
          <p:nvPr>
            <p:ph type="sldNum" sz="quarter" idx="12"/>
          </p:nvPr>
        </p:nvSpPr>
        <p:spPr/>
        <p:txBody>
          <a:bodyPr/>
          <a:lstStyle>
            <a:lvl1pPr>
              <a:defRPr/>
            </a:lvl1pPr>
          </a:lstStyle>
          <a:p>
            <a:fld id="{6BFB86DD-6C3C-4228-AF5D-01BD3EE7AE19}" type="slidenum">
              <a:rPr lang="it-IT" altLang="it-IT"/>
              <a:pPr/>
              <a:t>‹#›</a:t>
            </a:fld>
            <a:endParaRPr lang="it-IT" altLang="it-IT"/>
          </a:p>
        </p:txBody>
      </p:sp>
    </p:spTree>
    <p:extLst>
      <p:ext uri="{BB962C8B-B14F-4D97-AF65-F5344CB8AC3E}">
        <p14:creationId xmlns:p14="http://schemas.microsoft.com/office/powerpoint/2010/main" val="197472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4A143145-F1C5-91C2-5ECB-07CA1823981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 xmlns:a16="http://schemas.microsoft.com/office/drawing/2014/main" id="{D480DABB-E200-45BA-56DD-5E5B7EAC7E9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 xmlns:a16="http://schemas.microsoft.com/office/drawing/2014/main" id="{B3F93ABE-C7EC-3C00-5A6F-DD4C5E1A434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it-IT" altLang="it-IT"/>
          </a:p>
        </p:txBody>
      </p:sp>
      <p:sp>
        <p:nvSpPr>
          <p:cNvPr id="1029" name="Rectangle 5">
            <a:extLst>
              <a:ext uri="{FF2B5EF4-FFF2-40B4-BE49-F238E27FC236}">
                <a16:creationId xmlns="" xmlns:a16="http://schemas.microsoft.com/office/drawing/2014/main" id="{09D4D0AD-9462-B61E-F2E8-3348D29A58B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it-IT" altLang="it-IT"/>
          </a:p>
        </p:txBody>
      </p:sp>
      <p:sp>
        <p:nvSpPr>
          <p:cNvPr id="1030" name="Rectangle 6">
            <a:extLst>
              <a:ext uri="{FF2B5EF4-FFF2-40B4-BE49-F238E27FC236}">
                <a16:creationId xmlns="" xmlns:a16="http://schemas.microsoft.com/office/drawing/2014/main" id="{6FEFDBAA-87DD-84D8-E46B-ADBC23DC2F4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ＭＳ Ｐゴシック" panose="020B0600070205080204" pitchFamily="34" charset="-128"/>
              </a:defRPr>
            </a:lvl1pPr>
          </a:lstStyle>
          <a:p>
            <a:fld id="{74E4286B-6267-4E7D-9591-A3857C6919DE}"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4">
            <a:extLst>
              <a:ext uri="{FF2B5EF4-FFF2-40B4-BE49-F238E27FC236}">
                <a16:creationId xmlns="" xmlns:a16="http://schemas.microsoft.com/office/drawing/2014/main" id="{5D594756-E4F9-A1C9-04A0-F26B33520857}"/>
              </a:ext>
            </a:extLst>
          </p:cNvPr>
          <p:cNvSpPr txBox="1">
            <a:spLocks noChangeArrowheads="1"/>
          </p:cNvSpPr>
          <p:nvPr/>
        </p:nvSpPr>
        <p:spPr bwMode="auto">
          <a:xfrm>
            <a:off x="1371600" y="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None/>
            </a:pPr>
            <a:r>
              <a:rPr lang="it-IT" altLang="it-IT" sz="2800" dirty="0">
                <a:latin typeface="Comic Sans MS"/>
                <a:ea typeface="ＭＳ Ｐゴシック"/>
                <a:cs typeface="Arial"/>
              </a:rPr>
              <a:t>Corso di Chimica dell’ Ambiente  </a:t>
            </a:r>
            <a:endParaRPr lang="it-IT" altLang="it-IT" sz="2800">
              <a:latin typeface="Comic Sans MS" panose="030F0702030302020204" pitchFamily="66" charset="0"/>
              <a:cs typeface="Arial" panose="020B0604020202020204" pitchFamily="34" charset="0"/>
            </a:endParaRPr>
          </a:p>
          <a:p>
            <a:pPr algn="ctr" eaLnBrk="1" hangingPunct="1">
              <a:spcBef>
                <a:spcPct val="0"/>
              </a:spcBef>
              <a:buNone/>
            </a:pPr>
            <a:r>
              <a:rPr lang="it-IT" altLang="it-IT" sz="1800" dirty="0">
                <a:latin typeface="Comic Sans MS"/>
                <a:ea typeface="ＭＳ Ｐゴシック"/>
                <a:cs typeface="Arial"/>
              </a:rPr>
              <a:t>Laurea Magistrale in </a:t>
            </a:r>
            <a:endParaRPr lang="it-IT" altLang="it-IT" sz="1800" dirty="0">
              <a:latin typeface="Comic Sans MS" panose="030F0702030302020204" pitchFamily="66" charset="0"/>
              <a:cs typeface="Arial" panose="020B0604020202020204" pitchFamily="34" charset="0"/>
            </a:endParaRPr>
          </a:p>
          <a:p>
            <a:pPr algn="ctr" eaLnBrk="1" hangingPunct="1">
              <a:spcBef>
                <a:spcPct val="0"/>
              </a:spcBef>
              <a:buNone/>
            </a:pPr>
            <a:r>
              <a:rPr lang="it-IT" altLang="it-IT" sz="1800" dirty="0">
                <a:latin typeface="Comic Sans MS"/>
                <a:ea typeface="ＭＳ Ｐゴシック"/>
                <a:cs typeface="Arial"/>
              </a:rPr>
              <a:t>Biologia per la Sostenibilità</a:t>
            </a:r>
            <a:endParaRPr lang="it-IT" altLang="it-IT" sz="1800" dirty="0">
              <a:latin typeface="Comic Sans MS" panose="030F0702030302020204" pitchFamily="66" charset="0"/>
              <a:cs typeface="Arial" panose="020B0604020202020204" pitchFamily="34" charset="0"/>
            </a:endParaRPr>
          </a:p>
        </p:txBody>
      </p:sp>
      <p:sp>
        <p:nvSpPr>
          <p:cNvPr id="15363" name="CasellaDiTesto 5">
            <a:extLst>
              <a:ext uri="{FF2B5EF4-FFF2-40B4-BE49-F238E27FC236}">
                <a16:creationId xmlns="" xmlns:a16="http://schemas.microsoft.com/office/drawing/2014/main" id="{FE79B27A-2445-2C85-1E4A-8080E6B7F480}"/>
              </a:ext>
            </a:extLst>
          </p:cNvPr>
          <p:cNvSpPr txBox="1">
            <a:spLocks noChangeArrowheads="1"/>
          </p:cNvSpPr>
          <p:nvPr/>
        </p:nvSpPr>
        <p:spPr bwMode="auto">
          <a:xfrm>
            <a:off x="2000250" y="1571625"/>
            <a:ext cx="5486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2400" i="1" dirty="0">
                <a:latin typeface="Comic Sans MS"/>
                <a:ea typeface="ＭＳ Ｐゴシック"/>
                <a:cs typeface="Arial"/>
              </a:rPr>
              <a:t>Prof.ssa Elena Chianese</a:t>
            </a:r>
          </a:p>
          <a:p>
            <a:pPr algn="ctr" eaLnBrk="1" hangingPunct="1">
              <a:spcBef>
                <a:spcPct val="0"/>
              </a:spcBef>
              <a:buFontTx/>
              <a:buNone/>
            </a:pPr>
            <a:endParaRPr lang="it-IT" altLang="it-IT" sz="2000" dirty="0">
              <a:latin typeface="Comic Sans MS" panose="030F0702030302020204" pitchFamily="66" charset="0"/>
              <a:cs typeface="Arial" panose="020B0604020202020204" pitchFamily="34" charset="0"/>
            </a:endParaRPr>
          </a:p>
          <a:p>
            <a:pPr algn="ctr" eaLnBrk="1" hangingPunct="1">
              <a:spcBef>
                <a:spcPct val="0"/>
              </a:spcBef>
              <a:buFontTx/>
              <a:buNone/>
            </a:pPr>
            <a:r>
              <a:rPr lang="it-IT" altLang="it-IT" sz="1600" dirty="0">
                <a:latin typeface="Comic Sans MS"/>
                <a:ea typeface="ＭＳ Ｐゴシック"/>
                <a:cs typeface="Arial"/>
              </a:rPr>
              <a:t>Dip. di Scienze </a:t>
            </a:r>
            <a:r>
              <a:rPr lang="it-IT" altLang="it-IT" sz="1600" dirty="0" smtClean="0">
                <a:latin typeface="Comic Sans MS"/>
                <a:ea typeface="ＭＳ Ｐゴシック"/>
                <a:cs typeface="Arial"/>
              </a:rPr>
              <a:t>e Tecnologie</a:t>
            </a:r>
            <a:endParaRPr lang="it-IT" altLang="it-IT" sz="1600" dirty="0">
              <a:latin typeface="Comic Sans MS"/>
              <a:ea typeface="ＭＳ Ｐゴシック"/>
              <a:cs typeface="Arial"/>
            </a:endParaRPr>
          </a:p>
          <a:p>
            <a:pPr algn="ctr" eaLnBrk="1" hangingPunct="1">
              <a:spcBef>
                <a:spcPct val="0"/>
              </a:spcBef>
              <a:buFontTx/>
              <a:buNone/>
            </a:pPr>
            <a:r>
              <a:rPr lang="it-IT" altLang="it-IT" sz="1600" dirty="0">
                <a:latin typeface="Comic Sans MS"/>
                <a:ea typeface="ＭＳ Ｐゴシック"/>
                <a:cs typeface="Arial"/>
              </a:rPr>
              <a:t>Università Parthenope</a:t>
            </a:r>
          </a:p>
          <a:p>
            <a:pPr algn="ctr" eaLnBrk="1" hangingPunct="1">
              <a:spcBef>
                <a:spcPct val="0"/>
              </a:spcBef>
              <a:buFontTx/>
              <a:buNone/>
            </a:pPr>
            <a:r>
              <a:rPr lang="it-IT" altLang="it-IT" sz="1600" dirty="0">
                <a:latin typeface="Comic Sans MS"/>
                <a:ea typeface="ＭＳ Ｐゴシック"/>
                <a:cs typeface="Arial"/>
              </a:rPr>
              <a:t>Tel. 0815476631</a:t>
            </a:r>
          </a:p>
          <a:p>
            <a:pPr algn="ctr" eaLnBrk="1" hangingPunct="1">
              <a:spcBef>
                <a:spcPct val="0"/>
              </a:spcBef>
              <a:buFontTx/>
              <a:buNone/>
            </a:pPr>
            <a:r>
              <a:rPr lang="it-IT" altLang="it-IT" sz="1600" dirty="0">
                <a:latin typeface="Comic Sans MS"/>
                <a:ea typeface="ＭＳ Ｐゴシック"/>
                <a:cs typeface="Arial"/>
              </a:rPr>
              <a:t>elena.chianese@uniparthenope.it</a:t>
            </a:r>
          </a:p>
        </p:txBody>
      </p:sp>
      <p:sp>
        <p:nvSpPr>
          <p:cNvPr id="15364" name="Segnaposto numero diapositiva 6">
            <a:extLst>
              <a:ext uri="{FF2B5EF4-FFF2-40B4-BE49-F238E27FC236}">
                <a16:creationId xmlns="" xmlns:a16="http://schemas.microsoft.com/office/drawing/2014/main" id="{D30E2728-5119-7CBE-E7F5-96A280428D92}"/>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B952F762-046C-4D1E-AC37-FA26F8A0B498}" type="slidenum">
              <a:rPr lang="it-IT" altLang="it-IT" sz="1000">
                <a:latin typeface="Comic Sans MS" panose="030F0702030302020204" pitchFamily="66" charset="0"/>
              </a:rPr>
              <a:pPr algn="r" eaLnBrk="1" hangingPunct="1">
                <a:spcBef>
                  <a:spcPct val="0"/>
                </a:spcBef>
                <a:buFontTx/>
                <a:buNone/>
              </a:pPr>
              <a:t>1</a:t>
            </a:fld>
            <a:endParaRPr lang="it-IT" altLang="it-IT" sz="1000">
              <a:latin typeface="Comic Sans MS" panose="030F0702030302020204" pitchFamily="66" charset="0"/>
            </a:endParaRPr>
          </a:p>
        </p:txBody>
      </p:sp>
      <p:sp>
        <p:nvSpPr>
          <p:cNvPr id="15365" name="Segnaposto data 4">
            <a:extLst>
              <a:ext uri="{FF2B5EF4-FFF2-40B4-BE49-F238E27FC236}">
                <a16:creationId xmlns="" xmlns:a16="http://schemas.microsoft.com/office/drawing/2014/main" id="{46DDE949-61DA-335D-C187-9A7E26F9B246}"/>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
        <p:nvSpPr>
          <p:cNvPr id="15367" name="CasellaDiTesto 4">
            <a:extLst>
              <a:ext uri="{FF2B5EF4-FFF2-40B4-BE49-F238E27FC236}">
                <a16:creationId xmlns="" xmlns:a16="http://schemas.microsoft.com/office/drawing/2014/main" id="{3C9048D1-9D68-85C2-385A-6F6952344902}"/>
              </a:ext>
            </a:extLst>
          </p:cNvPr>
          <p:cNvSpPr txBox="1">
            <a:spLocks noChangeArrowheads="1"/>
          </p:cNvSpPr>
          <p:nvPr/>
        </p:nvSpPr>
        <p:spPr bwMode="auto">
          <a:xfrm>
            <a:off x="381000" y="5724525"/>
            <a:ext cx="838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400" u="sng">
                <a:latin typeface="Comic Sans MS" panose="030F0702030302020204" pitchFamily="66" charset="0"/>
              </a:rPr>
              <a:t>Argomento della presentazione</a:t>
            </a:r>
            <a:r>
              <a:rPr lang="it-IT" altLang="it-IT" sz="1400">
                <a:latin typeface="Comic Sans MS" panose="030F0702030302020204" pitchFamily="66" charset="0"/>
              </a:rPr>
              <a:t>: dimensioni, composizione ed origini del particolato atmosferico.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0">
            <a:extLst>
              <a:ext uri="{FF2B5EF4-FFF2-40B4-BE49-F238E27FC236}">
                <a16:creationId xmlns="" xmlns:a16="http://schemas.microsoft.com/office/drawing/2014/main" id="{CD7859C9-CF08-027C-1BE6-E06C25545181}"/>
              </a:ext>
            </a:extLst>
          </p:cNvPr>
          <p:cNvGrpSpPr>
            <a:grpSpLocks/>
          </p:cNvGrpSpPr>
          <p:nvPr/>
        </p:nvGrpSpPr>
        <p:grpSpPr bwMode="auto">
          <a:xfrm>
            <a:off x="306388" y="852488"/>
            <a:ext cx="5640387" cy="5576887"/>
            <a:chOff x="1008" y="286"/>
            <a:chExt cx="3553" cy="3513"/>
          </a:xfrm>
        </p:grpSpPr>
        <p:grpSp>
          <p:nvGrpSpPr>
            <p:cNvPr id="26635" name="Group 11">
              <a:extLst>
                <a:ext uri="{FF2B5EF4-FFF2-40B4-BE49-F238E27FC236}">
                  <a16:creationId xmlns="" xmlns:a16="http://schemas.microsoft.com/office/drawing/2014/main" id="{8B5F99E6-CDE6-B182-FAE6-D215D6966F75}"/>
                </a:ext>
              </a:extLst>
            </p:cNvPr>
            <p:cNvGrpSpPr>
              <a:grpSpLocks/>
            </p:cNvGrpSpPr>
            <p:nvPr/>
          </p:nvGrpSpPr>
          <p:grpSpPr bwMode="auto">
            <a:xfrm>
              <a:off x="3285" y="1045"/>
              <a:ext cx="979" cy="2168"/>
              <a:chOff x="3285" y="855"/>
              <a:chExt cx="979" cy="2168"/>
            </a:xfrm>
          </p:grpSpPr>
          <p:grpSp>
            <p:nvGrpSpPr>
              <p:cNvPr id="26750" name="Group 12">
                <a:extLst>
                  <a:ext uri="{FF2B5EF4-FFF2-40B4-BE49-F238E27FC236}">
                    <a16:creationId xmlns="" xmlns:a16="http://schemas.microsoft.com/office/drawing/2014/main" id="{F7C329F7-53FE-0A22-ECBA-1B357B57A57B}"/>
                  </a:ext>
                </a:extLst>
              </p:cNvPr>
              <p:cNvGrpSpPr>
                <a:grpSpLocks/>
              </p:cNvGrpSpPr>
              <p:nvPr/>
            </p:nvGrpSpPr>
            <p:grpSpPr bwMode="auto">
              <a:xfrm>
                <a:off x="3684" y="2066"/>
                <a:ext cx="102" cy="381"/>
                <a:chOff x="4116" y="2354"/>
                <a:chExt cx="102" cy="381"/>
              </a:xfrm>
            </p:grpSpPr>
            <p:sp>
              <p:nvSpPr>
                <p:cNvPr id="26782" name="Rectangle 13">
                  <a:extLst>
                    <a:ext uri="{FF2B5EF4-FFF2-40B4-BE49-F238E27FC236}">
                      <a16:creationId xmlns="" xmlns:a16="http://schemas.microsoft.com/office/drawing/2014/main" id="{A2035C4C-9619-F12A-A031-19A3C1F15774}"/>
                    </a:ext>
                  </a:extLst>
                </p:cNvPr>
                <p:cNvSpPr>
                  <a:spLocks noChangeArrowheads="1"/>
                </p:cNvSpPr>
                <p:nvPr/>
              </p:nvSpPr>
              <p:spPr bwMode="auto">
                <a:xfrm>
                  <a:off x="4158" y="2354"/>
                  <a:ext cx="16" cy="2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783" name="Freeform 14">
                  <a:extLst>
                    <a:ext uri="{FF2B5EF4-FFF2-40B4-BE49-F238E27FC236}">
                      <a16:creationId xmlns="" xmlns:a16="http://schemas.microsoft.com/office/drawing/2014/main" id="{6B25054E-BFED-392C-6403-186CE39EE569}"/>
                    </a:ext>
                  </a:extLst>
                </p:cNvPr>
                <p:cNvSpPr>
                  <a:spLocks/>
                </p:cNvSpPr>
                <p:nvPr/>
              </p:nvSpPr>
              <p:spPr bwMode="auto">
                <a:xfrm>
                  <a:off x="4116" y="2581"/>
                  <a:ext cx="102" cy="154"/>
                </a:xfrm>
                <a:custGeom>
                  <a:avLst/>
                  <a:gdLst>
                    <a:gd name="T0" fmla="*/ 0 w 102"/>
                    <a:gd name="T1" fmla="*/ 0 h 154"/>
                    <a:gd name="T2" fmla="*/ 50 w 102"/>
                    <a:gd name="T3" fmla="*/ 154 h 154"/>
                    <a:gd name="T4" fmla="*/ 102 w 102"/>
                    <a:gd name="T5" fmla="*/ 0 h 154"/>
                    <a:gd name="T6" fmla="*/ 50 w 102"/>
                    <a:gd name="T7" fmla="*/ 49 h 154"/>
                    <a:gd name="T8" fmla="*/ 0 w 102"/>
                    <a:gd name="T9" fmla="*/ 0 h 154"/>
                    <a:gd name="T10" fmla="*/ 0 60000 65536"/>
                    <a:gd name="T11" fmla="*/ 0 60000 65536"/>
                    <a:gd name="T12" fmla="*/ 0 60000 65536"/>
                    <a:gd name="T13" fmla="*/ 0 60000 65536"/>
                    <a:gd name="T14" fmla="*/ 0 60000 65536"/>
                    <a:gd name="T15" fmla="*/ 0 w 102"/>
                    <a:gd name="T16" fmla="*/ 0 h 154"/>
                    <a:gd name="T17" fmla="*/ 102 w 102"/>
                    <a:gd name="T18" fmla="*/ 154 h 154"/>
                  </a:gdLst>
                  <a:ahLst/>
                  <a:cxnLst>
                    <a:cxn ang="T10">
                      <a:pos x="T0" y="T1"/>
                    </a:cxn>
                    <a:cxn ang="T11">
                      <a:pos x="T2" y="T3"/>
                    </a:cxn>
                    <a:cxn ang="T12">
                      <a:pos x="T4" y="T5"/>
                    </a:cxn>
                    <a:cxn ang="T13">
                      <a:pos x="T6" y="T7"/>
                    </a:cxn>
                    <a:cxn ang="T14">
                      <a:pos x="T8" y="T9"/>
                    </a:cxn>
                  </a:cxnLst>
                  <a:rect l="T15" t="T16" r="T17" b="T18"/>
                  <a:pathLst>
                    <a:path w="102" h="154">
                      <a:moveTo>
                        <a:pt x="0" y="0"/>
                      </a:moveTo>
                      <a:lnTo>
                        <a:pt x="50" y="154"/>
                      </a:lnTo>
                      <a:lnTo>
                        <a:pt x="102" y="0"/>
                      </a:lnTo>
                      <a:lnTo>
                        <a:pt x="50" y="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sp>
            <p:nvSpPr>
              <p:cNvPr id="26751" name="Rectangle 15">
                <a:extLst>
                  <a:ext uri="{FF2B5EF4-FFF2-40B4-BE49-F238E27FC236}">
                    <a16:creationId xmlns="" xmlns:a16="http://schemas.microsoft.com/office/drawing/2014/main" id="{B7CE3766-3E8D-B164-B2AF-6F3345F4A5EC}"/>
                  </a:ext>
                </a:extLst>
              </p:cNvPr>
              <p:cNvSpPr>
                <a:spLocks noChangeArrowheads="1"/>
              </p:cNvSpPr>
              <p:nvPr/>
            </p:nvSpPr>
            <p:spPr bwMode="auto">
              <a:xfrm>
                <a:off x="3324" y="1277"/>
                <a:ext cx="9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0000"/>
                    </a:solidFill>
                    <a:latin typeface="Tahoma" panose="020B0604030504040204" pitchFamily="34" charset="0"/>
                  </a:rPr>
                  <a:t>polveri vulcaniche</a:t>
                </a:r>
                <a:endParaRPr lang="it-IT" altLang="it-IT" sz="2800">
                  <a:latin typeface="Times New Roman" panose="02020603050405020304" pitchFamily="18" charset="0"/>
                </a:endParaRPr>
              </a:p>
            </p:txBody>
          </p:sp>
          <p:sp>
            <p:nvSpPr>
              <p:cNvPr id="26752" name="Rectangle 16">
                <a:extLst>
                  <a:ext uri="{FF2B5EF4-FFF2-40B4-BE49-F238E27FC236}">
                    <a16:creationId xmlns="" xmlns:a16="http://schemas.microsoft.com/office/drawing/2014/main" id="{A8D8095F-1BC7-84EE-DF3D-EA4DF27E721D}"/>
                  </a:ext>
                </a:extLst>
              </p:cNvPr>
              <p:cNvSpPr>
                <a:spLocks noChangeArrowheads="1"/>
              </p:cNvSpPr>
              <p:nvPr/>
            </p:nvSpPr>
            <p:spPr bwMode="auto">
              <a:xfrm>
                <a:off x="3701" y="1404"/>
                <a:ext cx="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300">
                    <a:solidFill>
                      <a:srgbClr val="000000"/>
                    </a:solidFill>
                    <a:latin typeface="Tahoma" panose="020B0604030504040204" pitchFamily="34" charset="0"/>
                  </a:rPr>
                  <a:t>+</a:t>
                </a:r>
                <a:endParaRPr lang="it-IT" altLang="it-IT" sz="2400">
                  <a:latin typeface="Times New Roman" panose="02020603050405020304" pitchFamily="18" charset="0"/>
                </a:endParaRPr>
              </a:p>
            </p:txBody>
          </p:sp>
          <p:sp>
            <p:nvSpPr>
              <p:cNvPr id="26753" name="Rectangle 17">
                <a:extLst>
                  <a:ext uri="{FF2B5EF4-FFF2-40B4-BE49-F238E27FC236}">
                    <a16:creationId xmlns="" xmlns:a16="http://schemas.microsoft.com/office/drawing/2014/main" id="{76FC9F46-8659-50C2-5CD3-394E2BB0A9B4}"/>
                  </a:ext>
                </a:extLst>
              </p:cNvPr>
              <p:cNvSpPr>
                <a:spLocks noChangeArrowheads="1"/>
              </p:cNvSpPr>
              <p:nvPr/>
            </p:nvSpPr>
            <p:spPr bwMode="auto">
              <a:xfrm>
                <a:off x="3363" y="1531"/>
                <a:ext cx="85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0000"/>
                    </a:solidFill>
                    <a:latin typeface="Tahoma" panose="020B0604030504040204" pitchFamily="34" charset="0"/>
                  </a:rPr>
                  <a:t>sabbia desertica</a:t>
                </a:r>
                <a:endParaRPr lang="it-IT" altLang="it-IT" sz="2800">
                  <a:latin typeface="Times New Roman" panose="02020603050405020304" pitchFamily="18" charset="0"/>
                </a:endParaRPr>
              </a:p>
            </p:txBody>
          </p:sp>
          <p:sp>
            <p:nvSpPr>
              <p:cNvPr id="26754" name="Rectangle 18">
                <a:extLst>
                  <a:ext uri="{FF2B5EF4-FFF2-40B4-BE49-F238E27FC236}">
                    <a16:creationId xmlns="" xmlns:a16="http://schemas.microsoft.com/office/drawing/2014/main" id="{1DFCDD4B-6DFE-1546-A01F-C23A7F015B22}"/>
                  </a:ext>
                </a:extLst>
              </p:cNvPr>
              <p:cNvSpPr>
                <a:spLocks noChangeArrowheads="1"/>
              </p:cNvSpPr>
              <p:nvPr/>
            </p:nvSpPr>
            <p:spPr bwMode="auto">
              <a:xfrm>
                <a:off x="3701" y="1658"/>
                <a:ext cx="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300">
                    <a:solidFill>
                      <a:srgbClr val="000000"/>
                    </a:solidFill>
                    <a:latin typeface="Tahoma" panose="020B0604030504040204" pitchFamily="34" charset="0"/>
                  </a:rPr>
                  <a:t>+</a:t>
                </a:r>
                <a:endParaRPr lang="it-IT" altLang="it-IT" sz="2400">
                  <a:latin typeface="Times New Roman" panose="02020603050405020304" pitchFamily="18" charset="0"/>
                </a:endParaRPr>
              </a:p>
            </p:txBody>
          </p:sp>
          <p:sp>
            <p:nvSpPr>
              <p:cNvPr id="26755" name="Rectangle 19">
                <a:extLst>
                  <a:ext uri="{FF2B5EF4-FFF2-40B4-BE49-F238E27FC236}">
                    <a16:creationId xmlns="" xmlns:a16="http://schemas.microsoft.com/office/drawing/2014/main" id="{425E365B-62B1-0E6A-F10E-2C3FB2E50993}"/>
                  </a:ext>
                </a:extLst>
              </p:cNvPr>
              <p:cNvSpPr>
                <a:spLocks noChangeArrowheads="1"/>
              </p:cNvSpPr>
              <p:nvPr/>
            </p:nvSpPr>
            <p:spPr bwMode="auto">
              <a:xfrm>
                <a:off x="3394" y="1785"/>
                <a:ext cx="7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0000"/>
                    </a:solidFill>
                    <a:latin typeface="Tahoma" panose="020B0604030504040204" pitchFamily="34" charset="0"/>
                  </a:rPr>
                  <a:t>aerosol marino</a:t>
                </a:r>
                <a:endParaRPr lang="it-IT" altLang="it-IT" sz="2800">
                  <a:latin typeface="Times New Roman" panose="02020603050405020304" pitchFamily="18" charset="0"/>
                </a:endParaRPr>
              </a:p>
            </p:txBody>
          </p:sp>
          <p:grpSp>
            <p:nvGrpSpPr>
              <p:cNvPr id="26756" name="Group 20">
                <a:extLst>
                  <a:ext uri="{FF2B5EF4-FFF2-40B4-BE49-F238E27FC236}">
                    <a16:creationId xmlns="" xmlns:a16="http://schemas.microsoft.com/office/drawing/2014/main" id="{DB9C7A47-C58C-6753-F317-5A7378D6140F}"/>
                  </a:ext>
                </a:extLst>
              </p:cNvPr>
              <p:cNvGrpSpPr>
                <a:grpSpLocks/>
              </p:cNvGrpSpPr>
              <p:nvPr/>
            </p:nvGrpSpPr>
            <p:grpSpPr bwMode="auto">
              <a:xfrm>
                <a:off x="3285" y="855"/>
                <a:ext cx="8" cy="2168"/>
                <a:chOff x="3717" y="1143"/>
                <a:chExt cx="8" cy="2168"/>
              </a:xfrm>
            </p:grpSpPr>
            <p:sp>
              <p:nvSpPr>
                <p:cNvPr id="26757" name="Freeform 21">
                  <a:extLst>
                    <a:ext uri="{FF2B5EF4-FFF2-40B4-BE49-F238E27FC236}">
                      <a16:creationId xmlns="" xmlns:a16="http://schemas.microsoft.com/office/drawing/2014/main" id="{9B8819B5-A7B2-1547-33BA-AD85018CF98A}"/>
                    </a:ext>
                  </a:extLst>
                </p:cNvPr>
                <p:cNvSpPr>
                  <a:spLocks/>
                </p:cNvSpPr>
                <p:nvPr/>
              </p:nvSpPr>
              <p:spPr bwMode="auto">
                <a:xfrm>
                  <a:off x="3717" y="1143"/>
                  <a:ext cx="8" cy="71"/>
                </a:xfrm>
                <a:custGeom>
                  <a:avLst/>
                  <a:gdLst>
                    <a:gd name="T0" fmla="*/ 8 w 8"/>
                    <a:gd name="T1" fmla="*/ 5 h 71"/>
                    <a:gd name="T2" fmla="*/ 8 w 8"/>
                    <a:gd name="T3" fmla="*/ 4 h 71"/>
                    <a:gd name="T4" fmla="*/ 7 w 8"/>
                    <a:gd name="T5" fmla="*/ 2 h 71"/>
                    <a:gd name="T6" fmla="*/ 6 w 8"/>
                    <a:gd name="T7" fmla="*/ 1 h 71"/>
                    <a:gd name="T8" fmla="*/ 4 w 8"/>
                    <a:gd name="T9" fmla="*/ 0 h 71"/>
                    <a:gd name="T10" fmla="*/ 4 w 8"/>
                    <a:gd name="T11" fmla="*/ 0 h 71"/>
                    <a:gd name="T12" fmla="*/ 3 w 8"/>
                    <a:gd name="T13" fmla="*/ 1 h 71"/>
                    <a:gd name="T14" fmla="*/ 2 w 8"/>
                    <a:gd name="T15" fmla="*/ 2 h 71"/>
                    <a:gd name="T16" fmla="*/ 0 w 8"/>
                    <a:gd name="T17" fmla="*/ 4 h 71"/>
                    <a:gd name="T18" fmla="*/ 0 w 8"/>
                    <a:gd name="T19" fmla="*/ 66 h 71"/>
                    <a:gd name="T20" fmla="*/ 0 w 8"/>
                    <a:gd name="T21" fmla="*/ 67 h 71"/>
                    <a:gd name="T22" fmla="*/ 2 w 8"/>
                    <a:gd name="T23" fmla="*/ 69 h 71"/>
                    <a:gd name="T24" fmla="*/ 3 w 8"/>
                    <a:gd name="T25" fmla="*/ 70 h 71"/>
                    <a:gd name="T26" fmla="*/ 4 w 8"/>
                    <a:gd name="T27" fmla="*/ 71 h 71"/>
                    <a:gd name="T28" fmla="*/ 6 w 8"/>
                    <a:gd name="T29" fmla="*/ 71 h 71"/>
                    <a:gd name="T30" fmla="*/ 7 w 8"/>
                    <a:gd name="T31" fmla="*/ 70 h 71"/>
                    <a:gd name="T32" fmla="*/ 8 w 8"/>
                    <a:gd name="T33" fmla="*/ 69 h 71"/>
                    <a:gd name="T34" fmla="*/ 8 w 8"/>
                    <a:gd name="T35" fmla="*/ 67 h 71"/>
                    <a:gd name="T36" fmla="*/ 8 w 8"/>
                    <a:gd name="T37" fmla="*/ 5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1"/>
                    <a:gd name="T59" fmla="*/ 8 w 8"/>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1">
                      <a:moveTo>
                        <a:pt x="8" y="5"/>
                      </a:moveTo>
                      <a:lnTo>
                        <a:pt x="8" y="4"/>
                      </a:lnTo>
                      <a:lnTo>
                        <a:pt x="7" y="2"/>
                      </a:lnTo>
                      <a:lnTo>
                        <a:pt x="6" y="1"/>
                      </a:lnTo>
                      <a:lnTo>
                        <a:pt x="4" y="0"/>
                      </a:lnTo>
                      <a:lnTo>
                        <a:pt x="3" y="1"/>
                      </a:lnTo>
                      <a:lnTo>
                        <a:pt x="2" y="2"/>
                      </a:lnTo>
                      <a:lnTo>
                        <a:pt x="0" y="4"/>
                      </a:lnTo>
                      <a:lnTo>
                        <a:pt x="0" y="66"/>
                      </a:lnTo>
                      <a:lnTo>
                        <a:pt x="0" y="67"/>
                      </a:lnTo>
                      <a:lnTo>
                        <a:pt x="2" y="69"/>
                      </a:lnTo>
                      <a:lnTo>
                        <a:pt x="3" y="70"/>
                      </a:lnTo>
                      <a:lnTo>
                        <a:pt x="4" y="71"/>
                      </a:lnTo>
                      <a:lnTo>
                        <a:pt x="6" y="71"/>
                      </a:lnTo>
                      <a:lnTo>
                        <a:pt x="7" y="70"/>
                      </a:lnTo>
                      <a:lnTo>
                        <a:pt x="8" y="69"/>
                      </a:lnTo>
                      <a:lnTo>
                        <a:pt x="8" y="67"/>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58" name="Freeform 22">
                  <a:extLst>
                    <a:ext uri="{FF2B5EF4-FFF2-40B4-BE49-F238E27FC236}">
                      <a16:creationId xmlns="" xmlns:a16="http://schemas.microsoft.com/office/drawing/2014/main" id="{D8A77AC3-6E9D-63F2-C149-5962FDC236EE}"/>
                    </a:ext>
                  </a:extLst>
                </p:cNvPr>
                <p:cNvSpPr>
                  <a:spLocks/>
                </p:cNvSpPr>
                <p:nvPr/>
              </p:nvSpPr>
              <p:spPr bwMode="auto">
                <a:xfrm>
                  <a:off x="3717" y="1230"/>
                  <a:ext cx="8" cy="72"/>
                </a:xfrm>
                <a:custGeom>
                  <a:avLst/>
                  <a:gdLst>
                    <a:gd name="T0" fmla="*/ 8 w 8"/>
                    <a:gd name="T1" fmla="*/ 4 h 72"/>
                    <a:gd name="T2" fmla="*/ 8 w 8"/>
                    <a:gd name="T3" fmla="*/ 3 h 72"/>
                    <a:gd name="T4" fmla="*/ 8 w 8"/>
                    <a:gd name="T5" fmla="*/ 1 h 72"/>
                    <a:gd name="T6" fmla="*/ 7 w 8"/>
                    <a:gd name="T7" fmla="*/ 0 h 72"/>
                    <a:gd name="T8" fmla="*/ 6 w 8"/>
                    <a:gd name="T9" fmla="*/ 0 h 72"/>
                    <a:gd name="T10" fmla="*/ 4 w 8"/>
                    <a:gd name="T11" fmla="*/ 0 h 72"/>
                    <a:gd name="T12" fmla="*/ 3 w 8"/>
                    <a:gd name="T13" fmla="*/ 0 h 72"/>
                    <a:gd name="T14" fmla="*/ 2 w 8"/>
                    <a:gd name="T15" fmla="*/ 1 h 72"/>
                    <a:gd name="T16" fmla="*/ 0 w 8"/>
                    <a:gd name="T17" fmla="*/ 3 h 72"/>
                    <a:gd name="T18" fmla="*/ 0 w 8"/>
                    <a:gd name="T19" fmla="*/ 66 h 72"/>
                    <a:gd name="T20" fmla="*/ 0 w 8"/>
                    <a:gd name="T21" fmla="*/ 68 h 72"/>
                    <a:gd name="T22" fmla="*/ 2 w 8"/>
                    <a:gd name="T23" fmla="*/ 69 h 72"/>
                    <a:gd name="T24" fmla="*/ 3 w 8"/>
                    <a:gd name="T25" fmla="*/ 70 h 72"/>
                    <a:gd name="T26" fmla="*/ 4 w 8"/>
                    <a:gd name="T27" fmla="*/ 72 h 72"/>
                    <a:gd name="T28" fmla="*/ 6 w 8"/>
                    <a:gd name="T29" fmla="*/ 72 h 72"/>
                    <a:gd name="T30" fmla="*/ 7 w 8"/>
                    <a:gd name="T31" fmla="*/ 70 h 72"/>
                    <a:gd name="T32" fmla="*/ 8 w 8"/>
                    <a:gd name="T33" fmla="*/ 69 h 72"/>
                    <a:gd name="T34" fmla="*/ 8 w 8"/>
                    <a:gd name="T35" fmla="*/ 68 h 72"/>
                    <a:gd name="T36" fmla="*/ 8 w 8"/>
                    <a:gd name="T37" fmla="*/ 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2"/>
                    <a:gd name="T59" fmla="*/ 8 w 8"/>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2">
                      <a:moveTo>
                        <a:pt x="8" y="4"/>
                      </a:moveTo>
                      <a:lnTo>
                        <a:pt x="8" y="3"/>
                      </a:lnTo>
                      <a:lnTo>
                        <a:pt x="8" y="1"/>
                      </a:lnTo>
                      <a:lnTo>
                        <a:pt x="7" y="0"/>
                      </a:lnTo>
                      <a:lnTo>
                        <a:pt x="6" y="0"/>
                      </a:lnTo>
                      <a:lnTo>
                        <a:pt x="4" y="0"/>
                      </a:lnTo>
                      <a:lnTo>
                        <a:pt x="3" y="0"/>
                      </a:lnTo>
                      <a:lnTo>
                        <a:pt x="2" y="1"/>
                      </a:lnTo>
                      <a:lnTo>
                        <a:pt x="0" y="3"/>
                      </a:lnTo>
                      <a:lnTo>
                        <a:pt x="0" y="66"/>
                      </a:lnTo>
                      <a:lnTo>
                        <a:pt x="0" y="68"/>
                      </a:lnTo>
                      <a:lnTo>
                        <a:pt x="2" y="69"/>
                      </a:lnTo>
                      <a:lnTo>
                        <a:pt x="3" y="70"/>
                      </a:lnTo>
                      <a:lnTo>
                        <a:pt x="4" y="72"/>
                      </a:lnTo>
                      <a:lnTo>
                        <a:pt x="6" y="72"/>
                      </a:lnTo>
                      <a:lnTo>
                        <a:pt x="7" y="70"/>
                      </a:lnTo>
                      <a:lnTo>
                        <a:pt x="8" y="69"/>
                      </a:lnTo>
                      <a:lnTo>
                        <a:pt x="8" y="68"/>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59" name="Freeform 23">
                  <a:extLst>
                    <a:ext uri="{FF2B5EF4-FFF2-40B4-BE49-F238E27FC236}">
                      <a16:creationId xmlns="" xmlns:a16="http://schemas.microsoft.com/office/drawing/2014/main" id="{225453B7-F57E-50AC-C6B7-DA7D45C45563}"/>
                    </a:ext>
                  </a:extLst>
                </p:cNvPr>
                <p:cNvSpPr>
                  <a:spLocks/>
                </p:cNvSpPr>
                <p:nvPr/>
              </p:nvSpPr>
              <p:spPr bwMode="auto">
                <a:xfrm>
                  <a:off x="3717" y="1317"/>
                  <a:ext cx="8" cy="72"/>
                </a:xfrm>
                <a:custGeom>
                  <a:avLst/>
                  <a:gdLst>
                    <a:gd name="T0" fmla="*/ 8 w 8"/>
                    <a:gd name="T1" fmla="*/ 4 h 72"/>
                    <a:gd name="T2" fmla="*/ 8 w 8"/>
                    <a:gd name="T3" fmla="*/ 3 h 72"/>
                    <a:gd name="T4" fmla="*/ 8 w 8"/>
                    <a:gd name="T5" fmla="*/ 2 h 72"/>
                    <a:gd name="T6" fmla="*/ 7 w 8"/>
                    <a:gd name="T7" fmla="*/ 0 h 72"/>
                    <a:gd name="T8" fmla="*/ 6 w 8"/>
                    <a:gd name="T9" fmla="*/ 0 h 72"/>
                    <a:gd name="T10" fmla="*/ 4 w 8"/>
                    <a:gd name="T11" fmla="*/ 0 h 72"/>
                    <a:gd name="T12" fmla="*/ 3 w 8"/>
                    <a:gd name="T13" fmla="*/ 0 h 72"/>
                    <a:gd name="T14" fmla="*/ 2 w 8"/>
                    <a:gd name="T15" fmla="*/ 2 h 72"/>
                    <a:gd name="T16" fmla="*/ 0 w 8"/>
                    <a:gd name="T17" fmla="*/ 3 h 72"/>
                    <a:gd name="T18" fmla="*/ 0 w 8"/>
                    <a:gd name="T19" fmla="*/ 67 h 72"/>
                    <a:gd name="T20" fmla="*/ 0 w 8"/>
                    <a:gd name="T21" fmla="*/ 68 h 72"/>
                    <a:gd name="T22" fmla="*/ 2 w 8"/>
                    <a:gd name="T23" fmla="*/ 69 h 72"/>
                    <a:gd name="T24" fmla="*/ 3 w 8"/>
                    <a:gd name="T25" fmla="*/ 71 h 72"/>
                    <a:gd name="T26" fmla="*/ 4 w 8"/>
                    <a:gd name="T27" fmla="*/ 72 h 72"/>
                    <a:gd name="T28" fmla="*/ 6 w 8"/>
                    <a:gd name="T29" fmla="*/ 72 h 72"/>
                    <a:gd name="T30" fmla="*/ 7 w 8"/>
                    <a:gd name="T31" fmla="*/ 71 h 72"/>
                    <a:gd name="T32" fmla="*/ 8 w 8"/>
                    <a:gd name="T33" fmla="*/ 69 h 72"/>
                    <a:gd name="T34" fmla="*/ 8 w 8"/>
                    <a:gd name="T35" fmla="*/ 68 h 72"/>
                    <a:gd name="T36" fmla="*/ 8 w 8"/>
                    <a:gd name="T37" fmla="*/ 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2"/>
                    <a:gd name="T59" fmla="*/ 8 w 8"/>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2">
                      <a:moveTo>
                        <a:pt x="8" y="4"/>
                      </a:moveTo>
                      <a:lnTo>
                        <a:pt x="8" y="3"/>
                      </a:lnTo>
                      <a:lnTo>
                        <a:pt x="8" y="2"/>
                      </a:lnTo>
                      <a:lnTo>
                        <a:pt x="7" y="0"/>
                      </a:lnTo>
                      <a:lnTo>
                        <a:pt x="6" y="0"/>
                      </a:lnTo>
                      <a:lnTo>
                        <a:pt x="4" y="0"/>
                      </a:lnTo>
                      <a:lnTo>
                        <a:pt x="3" y="0"/>
                      </a:lnTo>
                      <a:lnTo>
                        <a:pt x="2" y="2"/>
                      </a:lnTo>
                      <a:lnTo>
                        <a:pt x="0" y="3"/>
                      </a:lnTo>
                      <a:lnTo>
                        <a:pt x="0" y="67"/>
                      </a:lnTo>
                      <a:lnTo>
                        <a:pt x="0" y="68"/>
                      </a:lnTo>
                      <a:lnTo>
                        <a:pt x="2" y="69"/>
                      </a:lnTo>
                      <a:lnTo>
                        <a:pt x="3" y="71"/>
                      </a:lnTo>
                      <a:lnTo>
                        <a:pt x="4" y="72"/>
                      </a:lnTo>
                      <a:lnTo>
                        <a:pt x="6" y="72"/>
                      </a:lnTo>
                      <a:lnTo>
                        <a:pt x="7" y="71"/>
                      </a:lnTo>
                      <a:lnTo>
                        <a:pt x="8" y="69"/>
                      </a:lnTo>
                      <a:lnTo>
                        <a:pt x="8" y="68"/>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60" name="Freeform 24">
                  <a:extLst>
                    <a:ext uri="{FF2B5EF4-FFF2-40B4-BE49-F238E27FC236}">
                      <a16:creationId xmlns="" xmlns:a16="http://schemas.microsoft.com/office/drawing/2014/main" id="{B8595029-C85E-A556-74BE-478F40D6F5FA}"/>
                    </a:ext>
                  </a:extLst>
                </p:cNvPr>
                <p:cNvSpPr>
                  <a:spLocks/>
                </p:cNvSpPr>
                <p:nvPr/>
              </p:nvSpPr>
              <p:spPr bwMode="auto">
                <a:xfrm>
                  <a:off x="3717" y="1405"/>
                  <a:ext cx="8" cy="71"/>
                </a:xfrm>
                <a:custGeom>
                  <a:avLst/>
                  <a:gdLst>
                    <a:gd name="T0" fmla="*/ 8 w 8"/>
                    <a:gd name="T1" fmla="*/ 4 h 71"/>
                    <a:gd name="T2" fmla="*/ 8 w 8"/>
                    <a:gd name="T3" fmla="*/ 2 h 71"/>
                    <a:gd name="T4" fmla="*/ 8 w 8"/>
                    <a:gd name="T5" fmla="*/ 1 h 71"/>
                    <a:gd name="T6" fmla="*/ 7 w 8"/>
                    <a:gd name="T7" fmla="*/ 0 h 71"/>
                    <a:gd name="T8" fmla="*/ 6 w 8"/>
                    <a:gd name="T9" fmla="*/ 0 h 71"/>
                    <a:gd name="T10" fmla="*/ 4 w 8"/>
                    <a:gd name="T11" fmla="*/ 0 h 71"/>
                    <a:gd name="T12" fmla="*/ 3 w 8"/>
                    <a:gd name="T13" fmla="*/ 0 h 71"/>
                    <a:gd name="T14" fmla="*/ 2 w 8"/>
                    <a:gd name="T15" fmla="*/ 1 h 71"/>
                    <a:gd name="T16" fmla="*/ 0 w 8"/>
                    <a:gd name="T17" fmla="*/ 2 h 71"/>
                    <a:gd name="T18" fmla="*/ 0 w 8"/>
                    <a:gd name="T19" fmla="*/ 66 h 71"/>
                    <a:gd name="T20" fmla="*/ 0 w 8"/>
                    <a:gd name="T21" fmla="*/ 67 h 71"/>
                    <a:gd name="T22" fmla="*/ 2 w 8"/>
                    <a:gd name="T23" fmla="*/ 69 h 71"/>
                    <a:gd name="T24" fmla="*/ 3 w 8"/>
                    <a:gd name="T25" fmla="*/ 70 h 71"/>
                    <a:gd name="T26" fmla="*/ 4 w 8"/>
                    <a:gd name="T27" fmla="*/ 71 h 71"/>
                    <a:gd name="T28" fmla="*/ 6 w 8"/>
                    <a:gd name="T29" fmla="*/ 71 h 71"/>
                    <a:gd name="T30" fmla="*/ 7 w 8"/>
                    <a:gd name="T31" fmla="*/ 70 h 71"/>
                    <a:gd name="T32" fmla="*/ 8 w 8"/>
                    <a:gd name="T33" fmla="*/ 69 h 71"/>
                    <a:gd name="T34" fmla="*/ 8 w 8"/>
                    <a:gd name="T35" fmla="*/ 67 h 71"/>
                    <a:gd name="T36" fmla="*/ 8 w 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1"/>
                    <a:gd name="T59" fmla="*/ 8 w 8"/>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1">
                      <a:moveTo>
                        <a:pt x="8" y="4"/>
                      </a:moveTo>
                      <a:lnTo>
                        <a:pt x="8" y="2"/>
                      </a:lnTo>
                      <a:lnTo>
                        <a:pt x="8" y="1"/>
                      </a:lnTo>
                      <a:lnTo>
                        <a:pt x="7" y="0"/>
                      </a:lnTo>
                      <a:lnTo>
                        <a:pt x="6" y="0"/>
                      </a:lnTo>
                      <a:lnTo>
                        <a:pt x="4" y="0"/>
                      </a:lnTo>
                      <a:lnTo>
                        <a:pt x="3" y="0"/>
                      </a:lnTo>
                      <a:lnTo>
                        <a:pt x="2" y="1"/>
                      </a:lnTo>
                      <a:lnTo>
                        <a:pt x="0" y="2"/>
                      </a:lnTo>
                      <a:lnTo>
                        <a:pt x="0" y="66"/>
                      </a:lnTo>
                      <a:lnTo>
                        <a:pt x="0" y="67"/>
                      </a:lnTo>
                      <a:lnTo>
                        <a:pt x="2" y="69"/>
                      </a:lnTo>
                      <a:lnTo>
                        <a:pt x="3" y="70"/>
                      </a:lnTo>
                      <a:lnTo>
                        <a:pt x="4" y="71"/>
                      </a:lnTo>
                      <a:lnTo>
                        <a:pt x="6" y="71"/>
                      </a:lnTo>
                      <a:lnTo>
                        <a:pt x="7" y="70"/>
                      </a:lnTo>
                      <a:lnTo>
                        <a:pt x="8" y="69"/>
                      </a:lnTo>
                      <a:lnTo>
                        <a:pt x="8" y="67"/>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61" name="Freeform 25">
                  <a:extLst>
                    <a:ext uri="{FF2B5EF4-FFF2-40B4-BE49-F238E27FC236}">
                      <a16:creationId xmlns="" xmlns:a16="http://schemas.microsoft.com/office/drawing/2014/main" id="{D1D2DBA2-0A5A-164F-B314-0DE10078356B}"/>
                    </a:ext>
                  </a:extLst>
                </p:cNvPr>
                <p:cNvSpPr>
                  <a:spLocks/>
                </p:cNvSpPr>
                <p:nvPr/>
              </p:nvSpPr>
              <p:spPr bwMode="auto">
                <a:xfrm>
                  <a:off x="3717" y="1492"/>
                  <a:ext cx="8" cy="72"/>
                </a:xfrm>
                <a:custGeom>
                  <a:avLst/>
                  <a:gdLst>
                    <a:gd name="T0" fmla="*/ 8 w 8"/>
                    <a:gd name="T1" fmla="*/ 4 h 72"/>
                    <a:gd name="T2" fmla="*/ 8 w 8"/>
                    <a:gd name="T3" fmla="*/ 3 h 72"/>
                    <a:gd name="T4" fmla="*/ 8 w 8"/>
                    <a:gd name="T5" fmla="*/ 2 h 72"/>
                    <a:gd name="T6" fmla="*/ 7 w 8"/>
                    <a:gd name="T7" fmla="*/ 0 h 72"/>
                    <a:gd name="T8" fmla="*/ 6 w 8"/>
                    <a:gd name="T9" fmla="*/ 0 h 72"/>
                    <a:gd name="T10" fmla="*/ 4 w 8"/>
                    <a:gd name="T11" fmla="*/ 0 h 72"/>
                    <a:gd name="T12" fmla="*/ 3 w 8"/>
                    <a:gd name="T13" fmla="*/ 0 h 72"/>
                    <a:gd name="T14" fmla="*/ 2 w 8"/>
                    <a:gd name="T15" fmla="*/ 2 h 72"/>
                    <a:gd name="T16" fmla="*/ 0 w 8"/>
                    <a:gd name="T17" fmla="*/ 3 h 72"/>
                    <a:gd name="T18" fmla="*/ 0 w 8"/>
                    <a:gd name="T19" fmla="*/ 66 h 72"/>
                    <a:gd name="T20" fmla="*/ 0 w 8"/>
                    <a:gd name="T21" fmla="*/ 68 h 72"/>
                    <a:gd name="T22" fmla="*/ 2 w 8"/>
                    <a:gd name="T23" fmla="*/ 69 h 72"/>
                    <a:gd name="T24" fmla="*/ 3 w 8"/>
                    <a:gd name="T25" fmla="*/ 70 h 72"/>
                    <a:gd name="T26" fmla="*/ 4 w 8"/>
                    <a:gd name="T27" fmla="*/ 72 h 72"/>
                    <a:gd name="T28" fmla="*/ 6 w 8"/>
                    <a:gd name="T29" fmla="*/ 72 h 72"/>
                    <a:gd name="T30" fmla="*/ 7 w 8"/>
                    <a:gd name="T31" fmla="*/ 70 h 72"/>
                    <a:gd name="T32" fmla="*/ 8 w 8"/>
                    <a:gd name="T33" fmla="*/ 69 h 72"/>
                    <a:gd name="T34" fmla="*/ 8 w 8"/>
                    <a:gd name="T35" fmla="*/ 68 h 72"/>
                    <a:gd name="T36" fmla="*/ 8 w 8"/>
                    <a:gd name="T37" fmla="*/ 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2"/>
                    <a:gd name="T59" fmla="*/ 8 w 8"/>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2">
                      <a:moveTo>
                        <a:pt x="8" y="4"/>
                      </a:moveTo>
                      <a:lnTo>
                        <a:pt x="8" y="3"/>
                      </a:lnTo>
                      <a:lnTo>
                        <a:pt x="8" y="2"/>
                      </a:lnTo>
                      <a:lnTo>
                        <a:pt x="7" y="0"/>
                      </a:lnTo>
                      <a:lnTo>
                        <a:pt x="6" y="0"/>
                      </a:lnTo>
                      <a:lnTo>
                        <a:pt x="4" y="0"/>
                      </a:lnTo>
                      <a:lnTo>
                        <a:pt x="3" y="0"/>
                      </a:lnTo>
                      <a:lnTo>
                        <a:pt x="2" y="2"/>
                      </a:lnTo>
                      <a:lnTo>
                        <a:pt x="0" y="3"/>
                      </a:lnTo>
                      <a:lnTo>
                        <a:pt x="0" y="66"/>
                      </a:lnTo>
                      <a:lnTo>
                        <a:pt x="0" y="68"/>
                      </a:lnTo>
                      <a:lnTo>
                        <a:pt x="2" y="69"/>
                      </a:lnTo>
                      <a:lnTo>
                        <a:pt x="3" y="70"/>
                      </a:lnTo>
                      <a:lnTo>
                        <a:pt x="4" y="72"/>
                      </a:lnTo>
                      <a:lnTo>
                        <a:pt x="6" y="72"/>
                      </a:lnTo>
                      <a:lnTo>
                        <a:pt x="7" y="70"/>
                      </a:lnTo>
                      <a:lnTo>
                        <a:pt x="8" y="69"/>
                      </a:lnTo>
                      <a:lnTo>
                        <a:pt x="8" y="68"/>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62" name="Freeform 26">
                  <a:extLst>
                    <a:ext uri="{FF2B5EF4-FFF2-40B4-BE49-F238E27FC236}">
                      <a16:creationId xmlns="" xmlns:a16="http://schemas.microsoft.com/office/drawing/2014/main" id="{59890CED-1AD1-C0D5-153A-249722462B35}"/>
                    </a:ext>
                  </a:extLst>
                </p:cNvPr>
                <p:cNvSpPr>
                  <a:spLocks/>
                </p:cNvSpPr>
                <p:nvPr/>
              </p:nvSpPr>
              <p:spPr bwMode="auto">
                <a:xfrm>
                  <a:off x="3717" y="1580"/>
                  <a:ext cx="8" cy="71"/>
                </a:xfrm>
                <a:custGeom>
                  <a:avLst/>
                  <a:gdLst>
                    <a:gd name="T0" fmla="*/ 8 w 8"/>
                    <a:gd name="T1" fmla="*/ 4 h 71"/>
                    <a:gd name="T2" fmla="*/ 8 w 8"/>
                    <a:gd name="T3" fmla="*/ 2 h 71"/>
                    <a:gd name="T4" fmla="*/ 8 w 8"/>
                    <a:gd name="T5" fmla="*/ 1 h 71"/>
                    <a:gd name="T6" fmla="*/ 7 w 8"/>
                    <a:gd name="T7" fmla="*/ 0 h 71"/>
                    <a:gd name="T8" fmla="*/ 6 w 8"/>
                    <a:gd name="T9" fmla="*/ 0 h 71"/>
                    <a:gd name="T10" fmla="*/ 4 w 8"/>
                    <a:gd name="T11" fmla="*/ 0 h 71"/>
                    <a:gd name="T12" fmla="*/ 3 w 8"/>
                    <a:gd name="T13" fmla="*/ 0 h 71"/>
                    <a:gd name="T14" fmla="*/ 2 w 8"/>
                    <a:gd name="T15" fmla="*/ 1 h 71"/>
                    <a:gd name="T16" fmla="*/ 0 w 8"/>
                    <a:gd name="T17" fmla="*/ 2 h 71"/>
                    <a:gd name="T18" fmla="*/ 0 w 8"/>
                    <a:gd name="T19" fmla="*/ 66 h 71"/>
                    <a:gd name="T20" fmla="*/ 0 w 8"/>
                    <a:gd name="T21" fmla="*/ 67 h 71"/>
                    <a:gd name="T22" fmla="*/ 2 w 8"/>
                    <a:gd name="T23" fmla="*/ 68 h 71"/>
                    <a:gd name="T24" fmla="*/ 3 w 8"/>
                    <a:gd name="T25" fmla="*/ 70 h 71"/>
                    <a:gd name="T26" fmla="*/ 4 w 8"/>
                    <a:gd name="T27" fmla="*/ 71 h 71"/>
                    <a:gd name="T28" fmla="*/ 6 w 8"/>
                    <a:gd name="T29" fmla="*/ 71 h 71"/>
                    <a:gd name="T30" fmla="*/ 7 w 8"/>
                    <a:gd name="T31" fmla="*/ 70 h 71"/>
                    <a:gd name="T32" fmla="*/ 8 w 8"/>
                    <a:gd name="T33" fmla="*/ 68 h 71"/>
                    <a:gd name="T34" fmla="*/ 8 w 8"/>
                    <a:gd name="T35" fmla="*/ 67 h 71"/>
                    <a:gd name="T36" fmla="*/ 8 w 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1"/>
                    <a:gd name="T59" fmla="*/ 8 w 8"/>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1">
                      <a:moveTo>
                        <a:pt x="8" y="4"/>
                      </a:moveTo>
                      <a:lnTo>
                        <a:pt x="8" y="2"/>
                      </a:lnTo>
                      <a:lnTo>
                        <a:pt x="8" y="1"/>
                      </a:lnTo>
                      <a:lnTo>
                        <a:pt x="7" y="0"/>
                      </a:lnTo>
                      <a:lnTo>
                        <a:pt x="6" y="0"/>
                      </a:lnTo>
                      <a:lnTo>
                        <a:pt x="4" y="0"/>
                      </a:lnTo>
                      <a:lnTo>
                        <a:pt x="3" y="0"/>
                      </a:lnTo>
                      <a:lnTo>
                        <a:pt x="2" y="1"/>
                      </a:lnTo>
                      <a:lnTo>
                        <a:pt x="0" y="2"/>
                      </a:lnTo>
                      <a:lnTo>
                        <a:pt x="0" y="66"/>
                      </a:lnTo>
                      <a:lnTo>
                        <a:pt x="0" y="67"/>
                      </a:lnTo>
                      <a:lnTo>
                        <a:pt x="2" y="68"/>
                      </a:lnTo>
                      <a:lnTo>
                        <a:pt x="3" y="70"/>
                      </a:lnTo>
                      <a:lnTo>
                        <a:pt x="4" y="71"/>
                      </a:lnTo>
                      <a:lnTo>
                        <a:pt x="6" y="71"/>
                      </a:lnTo>
                      <a:lnTo>
                        <a:pt x="7" y="70"/>
                      </a:lnTo>
                      <a:lnTo>
                        <a:pt x="8" y="68"/>
                      </a:lnTo>
                      <a:lnTo>
                        <a:pt x="8" y="67"/>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63" name="Freeform 27">
                  <a:extLst>
                    <a:ext uri="{FF2B5EF4-FFF2-40B4-BE49-F238E27FC236}">
                      <a16:creationId xmlns="" xmlns:a16="http://schemas.microsoft.com/office/drawing/2014/main" id="{B5184165-2DE7-66A7-3CAA-728598B2C748}"/>
                    </a:ext>
                  </a:extLst>
                </p:cNvPr>
                <p:cNvSpPr>
                  <a:spLocks/>
                </p:cNvSpPr>
                <p:nvPr/>
              </p:nvSpPr>
              <p:spPr bwMode="auto">
                <a:xfrm>
                  <a:off x="3717" y="1667"/>
                  <a:ext cx="8" cy="71"/>
                </a:xfrm>
                <a:custGeom>
                  <a:avLst/>
                  <a:gdLst>
                    <a:gd name="T0" fmla="*/ 8 w 8"/>
                    <a:gd name="T1" fmla="*/ 4 h 71"/>
                    <a:gd name="T2" fmla="*/ 8 w 8"/>
                    <a:gd name="T3" fmla="*/ 3 h 71"/>
                    <a:gd name="T4" fmla="*/ 8 w 8"/>
                    <a:gd name="T5" fmla="*/ 1 h 71"/>
                    <a:gd name="T6" fmla="*/ 7 w 8"/>
                    <a:gd name="T7" fmla="*/ 0 h 71"/>
                    <a:gd name="T8" fmla="*/ 6 w 8"/>
                    <a:gd name="T9" fmla="*/ 0 h 71"/>
                    <a:gd name="T10" fmla="*/ 4 w 8"/>
                    <a:gd name="T11" fmla="*/ 0 h 71"/>
                    <a:gd name="T12" fmla="*/ 3 w 8"/>
                    <a:gd name="T13" fmla="*/ 0 h 71"/>
                    <a:gd name="T14" fmla="*/ 2 w 8"/>
                    <a:gd name="T15" fmla="*/ 1 h 71"/>
                    <a:gd name="T16" fmla="*/ 0 w 8"/>
                    <a:gd name="T17" fmla="*/ 3 h 71"/>
                    <a:gd name="T18" fmla="*/ 0 w 8"/>
                    <a:gd name="T19" fmla="*/ 66 h 71"/>
                    <a:gd name="T20" fmla="*/ 0 w 8"/>
                    <a:gd name="T21" fmla="*/ 68 h 71"/>
                    <a:gd name="T22" fmla="*/ 2 w 8"/>
                    <a:gd name="T23" fmla="*/ 69 h 71"/>
                    <a:gd name="T24" fmla="*/ 3 w 8"/>
                    <a:gd name="T25" fmla="*/ 70 h 71"/>
                    <a:gd name="T26" fmla="*/ 4 w 8"/>
                    <a:gd name="T27" fmla="*/ 71 h 71"/>
                    <a:gd name="T28" fmla="*/ 6 w 8"/>
                    <a:gd name="T29" fmla="*/ 71 h 71"/>
                    <a:gd name="T30" fmla="*/ 7 w 8"/>
                    <a:gd name="T31" fmla="*/ 70 h 71"/>
                    <a:gd name="T32" fmla="*/ 8 w 8"/>
                    <a:gd name="T33" fmla="*/ 69 h 71"/>
                    <a:gd name="T34" fmla="*/ 8 w 8"/>
                    <a:gd name="T35" fmla="*/ 68 h 71"/>
                    <a:gd name="T36" fmla="*/ 8 w 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1"/>
                    <a:gd name="T59" fmla="*/ 8 w 8"/>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1">
                      <a:moveTo>
                        <a:pt x="8" y="4"/>
                      </a:moveTo>
                      <a:lnTo>
                        <a:pt x="8" y="3"/>
                      </a:lnTo>
                      <a:lnTo>
                        <a:pt x="8" y="1"/>
                      </a:lnTo>
                      <a:lnTo>
                        <a:pt x="7" y="0"/>
                      </a:lnTo>
                      <a:lnTo>
                        <a:pt x="6" y="0"/>
                      </a:lnTo>
                      <a:lnTo>
                        <a:pt x="4" y="0"/>
                      </a:lnTo>
                      <a:lnTo>
                        <a:pt x="3" y="0"/>
                      </a:lnTo>
                      <a:lnTo>
                        <a:pt x="2" y="1"/>
                      </a:lnTo>
                      <a:lnTo>
                        <a:pt x="0" y="3"/>
                      </a:lnTo>
                      <a:lnTo>
                        <a:pt x="0" y="66"/>
                      </a:lnTo>
                      <a:lnTo>
                        <a:pt x="0" y="68"/>
                      </a:lnTo>
                      <a:lnTo>
                        <a:pt x="2" y="69"/>
                      </a:lnTo>
                      <a:lnTo>
                        <a:pt x="3" y="70"/>
                      </a:lnTo>
                      <a:lnTo>
                        <a:pt x="4" y="71"/>
                      </a:lnTo>
                      <a:lnTo>
                        <a:pt x="6" y="71"/>
                      </a:lnTo>
                      <a:lnTo>
                        <a:pt x="7" y="70"/>
                      </a:lnTo>
                      <a:lnTo>
                        <a:pt x="8" y="69"/>
                      </a:lnTo>
                      <a:lnTo>
                        <a:pt x="8" y="68"/>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64" name="Freeform 28">
                  <a:extLst>
                    <a:ext uri="{FF2B5EF4-FFF2-40B4-BE49-F238E27FC236}">
                      <a16:creationId xmlns="" xmlns:a16="http://schemas.microsoft.com/office/drawing/2014/main" id="{D6745D00-A43B-BF88-96DD-941E3238AB0F}"/>
                    </a:ext>
                  </a:extLst>
                </p:cNvPr>
                <p:cNvSpPr>
                  <a:spLocks/>
                </p:cNvSpPr>
                <p:nvPr/>
              </p:nvSpPr>
              <p:spPr bwMode="auto">
                <a:xfrm>
                  <a:off x="3717" y="1754"/>
                  <a:ext cx="8" cy="72"/>
                </a:xfrm>
                <a:custGeom>
                  <a:avLst/>
                  <a:gdLst>
                    <a:gd name="T0" fmla="*/ 8 w 8"/>
                    <a:gd name="T1" fmla="*/ 4 h 72"/>
                    <a:gd name="T2" fmla="*/ 8 w 8"/>
                    <a:gd name="T3" fmla="*/ 3 h 72"/>
                    <a:gd name="T4" fmla="*/ 8 w 8"/>
                    <a:gd name="T5" fmla="*/ 2 h 72"/>
                    <a:gd name="T6" fmla="*/ 7 w 8"/>
                    <a:gd name="T7" fmla="*/ 0 h 72"/>
                    <a:gd name="T8" fmla="*/ 6 w 8"/>
                    <a:gd name="T9" fmla="*/ 0 h 72"/>
                    <a:gd name="T10" fmla="*/ 4 w 8"/>
                    <a:gd name="T11" fmla="*/ 0 h 72"/>
                    <a:gd name="T12" fmla="*/ 3 w 8"/>
                    <a:gd name="T13" fmla="*/ 0 h 72"/>
                    <a:gd name="T14" fmla="*/ 2 w 8"/>
                    <a:gd name="T15" fmla="*/ 2 h 72"/>
                    <a:gd name="T16" fmla="*/ 0 w 8"/>
                    <a:gd name="T17" fmla="*/ 3 h 72"/>
                    <a:gd name="T18" fmla="*/ 0 w 8"/>
                    <a:gd name="T19" fmla="*/ 67 h 72"/>
                    <a:gd name="T20" fmla="*/ 0 w 8"/>
                    <a:gd name="T21" fmla="*/ 68 h 72"/>
                    <a:gd name="T22" fmla="*/ 2 w 8"/>
                    <a:gd name="T23" fmla="*/ 69 h 72"/>
                    <a:gd name="T24" fmla="*/ 3 w 8"/>
                    <a:gd name="T25" fmla="*/ 71 h 72"/>
                    <a:gd name="T26" fmla="*/ 4 w 8"/>
                    <a:gd name="T27" fmla="*/ 72 h 72"/>
                    <a:gd name="T28" fmla="*/ 6 w 8"/>
                    <a:gd name="T29" fmla="*/ 72 h 72"/>
                    <a:gd name="T30" fmla="*/ 7 w 8"/>
                    <a:gd name="T31" fmla="*/ 71 h 72"/>
                    <a:gd name="T32" fmla="*/ 8 w 8"/>
                    <a:gd name="T33" fmla="*/ 69 h 72"/>
                    <a:gd name="T34" fmla="*/ 8 w 8"/>
                    <a:gd name="T35" fmla="*/ 68 h 72"/>
                    <a:gd name="T36" fmla="*/ 8 w 8"/>
                    <a:gd name="T37" fmla="*/ 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2"/>
                    <a:gd name="T59" fmla="*/ 8 w 8"/>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2">
                      <a:moveTo>
                        <a:pt x="8" y="4"/>
                      </a:moveTo>
                      <a:lnTo>
                        <a:pt x="8" y="3"/>
                      </a:lnTo>
                      <a:lnTo>
                        <a:pt x="8" y="2"/>
                      </a:lnTo>
                      <a:lnTo>
                        <a:pt x="7" y="0"/>
                      </a:lnTo>
                      <a:lnTo>
                        <a:pt x="6" y="0"/>
                      </a:lnTo>
                      <a:lnTo>
                        <a:pt x="4" y="0"/>
                      </a:lnTo>
                      <a:lnTo>
                        <a:pt x="3" y="0"/>
                      </a:lnTo>
                      <a:lnTo>
                        <a:pt x="2" y="2"/>
                      </a:lnTo>
                      <a:lnTo>
                        <a:pt x="0" y="3"/>
                      </a:lnTo>
                      <a:lnTo>
                        <a:pt x="0" y="67"/>
                      </a:lnTo>
                      <a:lnTo>
                        <a:pt x="0" y="68"/>
                      </a:lnTo>
                      <a:lnTo>
                        <a:pt x="2" y="69"/>
                      </a:lnTo>
                      <a:lnTo>
                        <a:pt x="3" y="71"/>
                      </a:lnTo>
                      <a:lnTo>
                        <a:pt x="4" y="72"/>
                      </a:lnTo>
                      <a:lnTo>
                        <a:pt x="6" y="72"/>
                      </a:lnTo>
                      <a:lnTo>
                        <a:pt x="7" y="71"/>
                      </a:lnTo>
                      <a:lnTo>
                        <a:pt x="8" y="69"/>
                      </a:lnTo>
                      <a:lnTo>
                        <a:pt x="8" y="68"/>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65" name="Freeform 29">
                  <a:extLst>
                    <a:ext uri="{FF2B5EF4-FFF2-40B4-BE49-F238E27FC236}">
                      <a16:creationId xmlns="" xmlns:a16="http://schemas.microsoft.com/office/drawing/2014/main" id="{25491529-B2D1-5C2A-F7C3-9A0677994395}"/>
                    </a:ext>
                  </a:extLst>
                </p:cNvPr>
                <p:cNvSpPr>
                  <a:spLocks/>
                </p:cNvSpPr>
                <p:nvPr/>
              </p:nvSpPr>
              <p:spPr bwMode="auto">
                <a:xfrm>
                  <a:off x="3717" y="1842"/>
                  <a:ext cx="8" cy="71"/>
                </a:xfrm>
                <a:custGeom>
                  <a:avLst/>
                  <a:gdLst>
                    <a:gd name="T0" fmla="*/ 8 w 8"/>
                    <a:gd name="T1" fmla="*/ 4 h 71"/>
                    <a:gd name="T2" fmla="*/ 8 w 8"/>
                    <a:gd name="T3" fmla="*/ 2 h 71"/>
                    <a:gd name="T4" fmla="*/ 8 w 8"/>
                    <a:gd name="T5" fmla="*/ 1 h 71"/>
                    <a:gd name="T6" fmla="*/ 7 w 8"/>
                    <a:gd name="T7" fmla="*/ 0 h 71"/>
                    <a:gd name="T8" fmla="*/ 6 w 8"/>
                    <a:gd name="T9" fmla="*/ 0 h 71"/>
                    <a:gd name="T10" fmla="*/ 4 w 8"/>
                    <a:gd name="T11" fmla="*/ 0 h 71"/>
                    <a:gd name="T12" fmla="*/ 3 w 8"/>
                    <a:gd name="T13" fmla="*/ 0 h 71"/>
                    <a:gd name="T14" fmla="*/ 2 w 8"/>
                    <a:gd name="T15" fmla="*/ 1 h 71"/>
                    <a:gd name="T16" fmla="*/ 0 w 8"/>
                    <a:gd name="T17" fmla="*/ 2 h 71"/>
                    <a:gd name="T18" fmla="*/ 0 w 8"/>
                    <a:gd name="T19" fmla="*/ 66 h 71"/>
                    <a:gd name="T20" fmla="*/ 0 w 8"/>
                    <a:gd name="T21" fmla="*/ 67 h 71"/>
                    <a:gd name="T22" fmla="*/ 2 w 8"/>
                    <a:gd name="T23" fmla="*/ 69 h 71"/>
                    <a:gd name="T24" fmla="*/ 3 w 8"/>
                    <a:gd name="T25" fmla="*/ 70 h 71"/>
                    <a:gd name="T26" fmla="*/ 4 w 8"/>
                    <a:gd name="T27" fmla="*/ 71 h 71"/>
                    <a:gd name="T28" fmla="*/ 6 w 8"/>
                    <a:gd name="T29" fmla="*/ 71 h 71"/>
                    <a:gd name="T30" fmla="*/ 7 w 8"/>
                    <a:gd name="T31" fmla="*/ 70 h 71"/>
                    <a:gd name="T32" fmla="*/ 8 w 8"/>
                    <a:gd name="T33" fmla="*/ 69 h 71"/>
                    <a:gd name="T34" fmla="*/ 8 w 8"/>
                    <a:gd name="T35" fmla="*/ 67 h 71"/>
                    <a:gd name="T36" fmla="*/ 8 w 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1"/>
                    <a:gd name="T59" fmla="*/ 8 w 8"/>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1">
                      <a:moveTo>
                        <a:pt x="8" y="4"/>
                      </a:moveTo>
                      <a:lnTo>
                        <a:pt x="8" y="2"/>
                      </a:lnTo>
                      <a:lnTo>
                        <a:pt x="8" y="1"/>
                      </a:lnTo>
                      <a:lnTo>
                        <a:pt x="7" y="0"/>
                      </a:lnTo>
                      <a:lnTo>
                        <a:pt x="6" y="0"/>
                      </a:lnTo>
                      <a:lnTo>
                        <a:pt x="4" y="0"/>
                      </a:lnTo>
                      <a:lnTo>
                        <a:pt x="3" y="0"/>
                      </a:lnTo>
                      <a:lnTo>
                        <a:pt x="2" y="1"/>
                      </a:lnTo>
                      <a:lnTo>
                        <a:pt x="0" y="2"/>
                      </a:lnTo>
                      <a:lnTo>
                        <a:pt x="0" y="66"/>
                      </a:lnTo>
                      <a:lnTo>
                        <a:pt x="0" y="67"/>
                      </a:lnTo>
                      <a:lnTo>
                        <a:pt x="2" y="69"/>
                      </a:lnTo>
                      <a:lnTo>
                        <a:pt x="3" y="70"/>
                      </a:lnTo>
                      <a:lnTo>
                        <a:pt x="4" y="71"/>
                      </a:lnTo>
                      <a:lnTo>
                        <a:pt x="6" y="71"/>
                      </a:lnTo>
                      <a:lnTo>
                        <a:pt x="7" y="70"/>
                      </a:lnTo>
                      <a:lnTo>
                        <a:pt x="8" y="69"/>
                      </a:lnTo>
                      <a:lnTo>
                        <a:pt x="8" y="67"/>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66" name="Freeform 30">
                  <a:extLst>
                    <a:ext uri="{FF2B5EF4-FFF2-40B4-BE49-F238E27FC236}">
                      <a16:creationId xmlns="" xmlns:a16="http://schemas.microsoft.com/office/drawing/2014/main" id="{4843E359-1181-BC61-71F8-CE566951B9AB}"/>
                    </a:ext>
                  </a:extLst>
                </p:cNvPr>
                <p:cNvSpPr>
                  <a:spLocks/>
                </p:cNvSpPr>
                <p:nvPr/>
              </p:nvSpPr>
              <p:spPr bwMode="auto">
                <a:xfrm>
                  <a:off x="3717" y="1929"/>
                  <a:ext cx="8" cy="72"/>
                </a:xfrm>
                <a:custGeom>
                  <a:avLst/>
                  <a:gdLst>
                    <a:gd name="T0" fmla="*/ 8 w 8"/>
                    <a:gd name="T1" fmla="*/ 4 h 72"/>
                    <a:gd name="T2" fmla="*/ 8 w 8"/>
                    <a:gd name="T3" fmla="*/ 3 h 72"/>
                    <a:gd name="T4" fmla="*/ 8 w 8"/>
                    <a:gd name="T5" fmla="*/ 1 h 72"/>
                    <a:gd name="T6" fmla="*/ 7 w 8"/>
                    <a:gd name="T7" fmla="*/ 0 h 72"/>
                    <a:gd name="T8" fmla="*/ 6 w 8"/>
                    <a:gd name="T9" fmla="*/ 0 h 72"/>
                    <a:gd name="T10" fmla="*/ 4 w 8"/>
                    <a:gd name="T11" fmla="*/ 0 h 72"/>
                    <a:gd name="T12" fmla="*/ 3 w 8"/>
                    <a:gd name="T13" fmla="*/ 0 h 72"/>
                    <a:gd name="T14" fmla="*/ 2 w 8"/>
                    <a:gd name="T15" fmla="*/ 1 h 72"/>
                    <a:gd name="T16" fmla="*/ 0 w 8"/>
                    <a:gd name="T17" fmla="*/ 3 h 72"/>
                    <a:gd name="T18" fmla="*/ 0 w 8"/>
                    <a:gd name="T19" fmla="*/ 66 h 72"/>
                    <a:gd name="T20" fmla="*/ 0 w 8"/>
                    <a:gd name="T21" fmla="*/ 68 h 72"/>
                    <a:gd name="T22" fmla="*/ 2 w 8"/>
                    <a:gd name="T23" fmla="*/ 69 h 72"/>
                    <a:gd name="T24" fmla="*/ 3 w 8"/>
                    <a:gd name="T25" fmla="*/ 70 h 72"/>
                    <a:gd name="T26" fmla="*/ 4 w 8"/>
                    <a:gd name="T27" fmla="*/ 72 h 72"/>
                    <a:gd name="T28" fmla="*/ 6 w 8"/>
                    <a:gd name="T29" fmla="*/ 72 h 72"/>
                    <a:gd name="T30" fmla="*/ 7 w 8"/>
                    <a:gd name="T31" fmla="*/ 70 h 72"/>
                    <a:gd name="T32" fmla="*/ 8 w 8"/>
                    <a:gd name="T33" fmla="*/ 69 h 72"/>
                    <a:gd name="T34" fmla="*/ 8 w 8"/>
                    <a:gd name="T35" fmla="*/ 68 h 72"/>
                    <a:gd name="T36" fmla="*/ 8 w 8"/>
                    <a:gd name="T37" fmla="*/ 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2"/>
                    <a:gd name="T59" fmla="*/ 8 w 8"/>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2">
                      <a:moveTo>
                        <a:pt x="8" y="4"/>
                      </a:moveTo>
                      <a:lnTo>
                        <a:pt x="8" y="3"/>
                      </a:lnTo>
                      <a:lnTo>
                        <a:pt x="8" y="1"/>
                      </a:lnTo>
                      <a:lnTo>
                        <a:pt x="7" y="0"/>
                      </a:lnTo>
                      <a:lnTo>
                        <a:pt x="6" y="0"/>
                      </a:lnTo>
                      <a:lnTo>
                        <a:pt x="4" y="0"/>
                      </a:lnTo>
                      <a:lnTo>
                        <a:pt x="3" y="0"/>
                      </a:lnTo>
                      <a:lnTo>
                        <a:pt x="2" y="1"/>
                      </a:lnTo>
                      <a:lnTo>
                        <a:pt x="0" y="3"/>
                      </a:lnTo>
                      <a:lnTo>
                        <a:pt x="0" y="66"/>
                      </a:lnTo>
                      <a:lnTo>
                        <a:pt x="0" y="68"/>
                      </a:lnTo>
                      <a:lnTo>
                        <a:pt x="2" y="69"/>
                      </a:lnTo>
                      <a:lnTo>
                        <a:pt x="3" y="70"/>
                      </a:lnTo>
                      <a:lnTo>
                        <a:pt x="4" y="72"/>
                      </a:lnTo>
                      <a:lnTo>
                        <a:pt x="6" y="72"/>
                      </a:lnTo>
                      <a:lnTo>
                        <a:pt x="7" y="70"/>
                      </a:lnTo>
                      <a:lnTo>
                        <a:pt x="8" y="69"/>
                      </a:lnTo>
                      <a:lnTo>
                        <a:pt x="8" y="68"/>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67" name="Freeform 31">
                  <a:extLst>
                    <a:ext uri="{FF2B5EF4-FFF2-40B4-BE49-F238E27FC236}">
                      <a16:creationId xmlns="" xmlns:a16="http://schemas.microsoft.com/office/drawing/2014/main" id="{69990416-466D-6F6F-793F-CBD83BD2BEDF}"/>
                    </a:ext>
                  </a:extLst>
                </p:cNvPr>
                <p:cNvSpPr>
                  <a:spLocks/>
                </p:cNvSpPr>
                <p:nvPr/>
              </p:nvSpPr>
              <p:spPr bwMode="auto">
                <a:xfrm>
                  <a:off x="3717" y="2017"/>
                  <a:ext cx="8" cy="71"/>
                </a:xfrm>
                <a:custGeom>
                  <a:avLst/>
                  <a:gdLst>
                    <a:gd name="T0" fmla="*/ 8 w 8"/>
                    <a:gd name="T1" fmla="*/ 3 h 71"/>
                    <a:gd name="T2" fmla="*/ 8 w 8"/>
                    <a:gd name="T3" fmla="*/ 2 h 71"/>
                    <a:gd name="T4" fmla="*/ 8 w 8"/>
                    <a:gd name="T5" fmla="*/ 1 h 71"/>
                    <a:gd name="T6" fmla="*/ 7 w 8"/>
                    <a:gd name="T7" fmla="*/ 0 h 71"/>
                    <a:gd name="T8" fmla="*/ 6 w 8"/>
                    <a:gd name="T9" fmla="*/ 0 h 71"/>
                    <a:gd name="T10" fmla="*/ 4 w 8"/>
                    <a:gd name="T11" fmla="*/ 0 h 71"/>
                    <a:gd name="T12" fmla="*/ 3 w 8"/>
                    <a:gd name="T13" fmla="*/ 0 h 71"/>
                    <a:gd name="T14" fmla="*/ 2 w 8"/>
                    <a:gd name="T15" fmla="*/ 1 h 71"/>
                    <a:gd name="T16" fmla="*/ 0 w 8"/>
                    <a:gd name="T17" fmla="*/ 2 h 71"/>
                    <a:gd name="T18" fmla="*/ 0 w 8"/>
                    <a:gd name="T19" fmla="*/ 66 h 71"/>
                    <a:gd name="T20" fmla="*/ 0 w 8"/>
                    <a:gd name="T21" fmla="*/ 67 h 71"/>
                    <a:gd name="T22" fmla="*/ 2 w 8"/>
                    <a:gd name="T23" fmla="*/ 68 h 71"/>
                    <a:gd name="T24" fmla="*/ 3 w 8"/>
                    <a:gd name="T25" fmla="*/ 70 h 71"/>
                    <a:gd name="T26" fmla="*/ 4 w 8"/>
                    <a:gd name="T27" fmla="*/ 71 h 71"/>
                    <a:gd name="T28" fmla="*/ 6 w 8"/>
                    <a:gd name="T29" fmla="*/ 71 h 71"/>
                    <a:gd name="T30" fmla="*/ 7 w 8"/>
                    <a:gd name="T31" fmla="*/ 70 h 71"/>
                    <a:gd name="T32" fmla="*/ 8 w 8"/>
                    <a:gd name="T33" fmla="*/ 68 h 71"/>
                    <a:gd name="T34" fmla="*/ 8 w 8"/>
                    <a:gd name="T35" fmla="*/ 67 h 71"/>
                    <a:gd name="T36" fmla="*/ 8 w 8"/>
                    <a:gd name="T37" fmla="*/ 3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1"/>
                    <a:gd name="T59" fmla="*/ 8 w 8"/>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1">
                      <a:moveTo>
                        <a:pt x="8" y="3"/>
                      </a:moveTo>
                      <a:lnTo>
                        <a:pt x="8" y="2"/>
                      </a:lnTo>
                      <a:lnTo>
                        <a:pt x="8" y="1"/>
                      </a:lnTo>
                      <a:lnTo>
                        <a:pt x="7" y="0"/>
                      </a:lnTo>
                      <a:lnTo>
                        <a:pt x="6" y="0"/>
                      </a:lnTo>
                      <a:lnTo>
                        <a:pt x="4" y="0"/>
                      </a:lnTo>
                      <a:lnTo>
                        <a:pt x="3" y="0"/>
                      </a:lnTo>
                      <a:lnTo>
                        <a:pt x="2" y="1"/>
                      </a:lnTo>
                      <a:lnTo>
                        <a:pt x="0" y="2"/>
                      </a:lnTo>
                      <a:lnTo>
                        <a:pt x="0" y="66"/>
                      </a:lnTo>
                      <a:lnTo>
                        <a:pt x="0" y="67"/>
                      </a:lnTo>
                      <a:lnTo>
                        <a:pt x="2" y="68"/>
                      </a:lnTo>
                      <a:lnTo>
                        <a:pt x="3" y="70"/>
                      </a:lnTo>
                      <a:lnTo>
                        <a:pt x="4" y="71"/>
                      </a:lnTo>
                      <a:lnTo>
                        <a:pt x="6" y="71"/>
                      </a:lnTo>
                      <a:lnTo>
                        <a:pt x="7" y="70"/>
                      </a:lnTo>
                      <a:lnTo>
                        <a:pt x="8" y="68"/>
                      </a:lnTo>
                      <a:lnTo>
                        <a:pt x="8" y="67"/>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68" name="Freeform 32">
                  <a:extLst>
                    <a:ext uri="{FF2B5EF4-FFF2-40B4-BE49-F238E27FC236}">
                      <a16:creationId xmlns="" xmlns:a16="http://schemas.microsoft.com/office/drawing/2014/main" id="{5437557C-6A18-5B6B-B7DD-CA9F91329A03}"/>
                    </a:ext>
                  </a:extLst>
                </p:cNvPr>
                <p:cNvSpPr>
                  <a:spLocks/>
                </p:cNvSpPr>
                <p:nvPr/>
              </p:nvSpPr>
              <p:spPr bwMode="auto">
                <a:xfrm>
                  <a:off x="3717" y="2104"/>
                  <a:ext cx="8" cy="71"/>
                </a:xfrm>
                <a:custGeom>
                  <a:avLst/>
                  <a:gdLst>
                    <a:gd name="T0" fmla="*/ 8 w 8"/>
                    <a:gd name="T1" fmla="*/ 4 h 71"/>
                    <a:gd name="T2" fmla="*/ 8 w 8"/>
                    <a:gd name="T3" fmla="*/ 3 h 71"/>
                    <a:gd name="T4" fmla="*/ 8 w 8"/>
                    <a:gd name="T5" fmla="*/ 1 h 71"/>
                    <a:gd name="T6" fmla="*/ 7 w 8"/>
                    <a:gd name="T7" fmla="*/ 0 h 71"/>
                    <a:gd name="T8" fmla="*/ 6 w 8"/>
                    <a:gd name="T9" fmla="*/ 0 h 71"/>
                    <a:gd name="T10" fmla="*/ 4 w 8"/>
                    <a:gd name="T11" fmla="*/ 0 h 71"/>
                    <a:gd name="T12" fmla="*/ 3 w 8"/>
                    <a:gd name="T13" fmla="*/ 0 h 71"/>
                    <a:gd name="T14" fmla="*/ 2 w 8"/>
                    <a:gd name="T15" fmla="*/ 1 h 71"/>
                    <a:gd name="T16" fmla="*/ 0 w 8"/>
                    <a:gd name="T17" fmla="*/ 3 h 71"/>
                    <a:gd name="T18" fmla="*/ 0 w 8"/>
                    <a:gd name="T19" fmla="*/ 66 h 71"/>
                    <a:gd name="T20" fmla="*/ 0 w 8"/>
                    <a:gd name="T21" fmla="*/ 67 h 71"/>
                    <a:gd name="T22" fmla="*/ 2 w 8"/>
                    <a:gd name="T23" fmla="*/ 69 h 71"/>
                    <a:gd name="T24" fmla="*/ 3 w 8"/>
                    <a:gd name="T25" fmla="*/ 70 h 71"/>
                    <a:gd name="T26" fmla="*/ 4 w 8"/>
                    <a:gd name="T27" fmla="*/ 71 h 71"/>
                    <a:gd name="T28" fmla="*/ 6 w 8"/>
                    <a:gd name="T29" fmla="*/ 71 h 71"/>
                    <a:gd name="T30" fmla="*/ 7 w 8"/>
                    <a:gd name="T31" fmla="*/ 70 h 71"/>
                    <a:gd name="T32" fmla="*/ 8 w 8"/>
                    <a:gd name="T33" fmla="*/ 69 h 71"/>
                    <a:gd name="T34" fmla="*/ 8 w 8"/>
                    <a:gd name="T35" fmla="*/ 67 h 71"/>
                    <a:gd name="T36" fmla="*/ 8 w 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1"/>
                    <a:gd name="T59" fmla="*/ 8 w 8"/>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1">
                      <a:moveTo>
                        <a:pt x="8" y="4"/>
                      </a:moveTo>
                      <a:lnTo>
                        <a:pt x="8" y="3"/>
                      </a:lnTo>
                      <a:lnTo>
                        <a:pt x="8" y="1"/>
                      </a:lnTo>
                      <a:lnTo>
                        <a:pt x="7" y="0"/>
                      </a:lnTo>
                      <a:lnTo>
                        <a:pt x="6" y="0"/>
                      </a:lnTo>
                      <a:lnTo>
                        <a:pt x="4" y="0"/>
                      </a:lnTo>
                      <a:lnTo>
                        <a:pt x="3" y="0"/>
                      </a:lnTo>
                      <a:lnTo>
                        <a:pt x="2" y="1"/>
                      </a:lnTo>
                      <a:lnTo>
                        <a:pt x="0" y="3"/>
                      </a:lnTo>
                      <a:lnTo>
                        <a:pt x="0" y="66"/>
                      </a:lnTo>
                      <a:lnTo>
                        <a:pt x="0" y="67"/>
                      </a:lnTo>
                      <a:lnTo>
                        <a:pt x="2" y="69"/>
                      </a:lnTo>
                      <a:lnTo>
                        <a:pt x="3" y="70"/>
                      </a:lnTo>
                      <a:lnTo>
                        <a:pt x="4" y="71"/>
                      </a:lnTo>
                      <a:lnTo>
                        <a:pt x="6" y="71"/>
                      </a:lnTo>
                      <a:lnTo>
                        <a:pt x="7" y="70"/>
                      </a:lnTo>
                      <a:lnTo>
                        <a:pt x="8" y="69"/>
                      </a:lnTo>
                      <a:lnTo>
                        <a:pt x="8" y="67"/>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69" name="Freeform 33">
                  <a:extLst>
                    <a:ext uri="{FF2B5EF4-FFF2-40B4-BE49-F238E27FC236}">
                      <a16:creationId xmlns="" xmlns:a16="http://schemas.microsoft.com/office/drawing/2014/main" id="{09319493-ED13-1FC9-2561-29133E156159}"/>
                    </a:ext>
                  </a:extLst>
                </p:cNvPr>
                <p:cNvSpPr>
                  <a:spLocks/>
                </p:cNvSpPr>
                <p:nvPr/>
              </p:nvSpPr>
              <p:spPr bwMode="auto">
                <a:xfrm>
                  <a:off x="3717" y="2191"/>
                  <a:ext cx="8" cy="72"/>
                </a:xfrm>
                <a:custGeom>
                  <a:avLst/>
                  <a:gdLst>
                    <a:gd name="T0" fmla="*/ 8 w 8"/>
                    <a:gd name="T1" fmla="*/ 4 h 72"/>
                    <a:gd name="T2" fmla="*/ 8 w 8"/>
                    <a:gd name="T3" fmla="*/ 3 h 72"/>
                    <a:gd name="T4" fmla="*/ 8 w 8"/>
                    <a:gd name="T5" fmla="*/ 2 h 72"/>
                    <a:gd name="T6" fmla="*/ 7 w 8"/>
                    <a:gd name="T7" fmla="*/ 0 h 72"/>
                    <a:gd name="T8" fmla="*/ 6 w 8"/>
                    <a:gd name="T9" fmla="*/ 0 h 72"/>
                    <a:gd name="T10" fmla="*/ 4 w 8"/>
                    <a:gd name="T11" fmla="*/ 0 h 72"/>
                    <a:gd name="T12" fmla="*/ 3 w 8"/>
                    <a:gd name="T13" fmla="*/ 0 h 72"/>
                    <a:gd name="T14" fmla="*/ 2 w 8"/>
                    <a:gd name="T15" fmla="*/ 2 h 72"/>
                    <a:gd name="T16" fmla="*/ 0 w 8"/>
                    <a:gd name="T17" fmla="*/ 3 h 72"/>
                    <a:gd name="T18" fmla="*/ 0 w 8"/>
                    <a:gd name="T19" fmla="*/ 66 h 72"/>
                    <a:gd name="T20" fmla="*/ 0 w 8"/>
                    <a:gd name="T21" fmla="*/ 68 h 72"/>
                    <a:gd name="T22" fmla="*/ 2 w 8"/>
                    <a:gd name="T23" fmla="*/ 69 h 72"/>
                    <a:gd name="T24" fmla="*/ 3 w 8"/>
                    <a:gd name="T25" fmla="*/ 70 h 72"/>
                    <a:gd name="T26" fmla="*/ 4 w 8"/>
                    <a:gd name="T27" fmla="*/ 72 h 72"/>
                    <a:gd name="T28" fmla="*/ 6 w 8"/>
                    <a:gd name="T29" fmla="*/ 72 h 72"/>
                    <a:gd name="T30" fmla="*/ 7 w 8"/>
                    <a:gd name="T31" fmla="*/ 70 h 72"/>
                    <a:gd name="T32" fmla="*/ 8 w 8"/>
                    <a:gd name="T33" fmla="*/ 69 h 72"/>
                    <a:gd name="T34" fmla="*/ 8 w 8"/>
                    <a:gd name="T35" fmla="*/ 68 h 72"/>
                    <a:gd name="T36" fmla="*/ 8 w 8"/>
                    <a:gd name="T37" fmla="*/ 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2"/>
                    <a:gd name="T59" fmla="*/ 8 w 8"/>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2">
                      <a:moveTo>
                        <a:pt x="8" y="4"/>
                      </a:moveTo>
                      <a:lnTo>
                        <a:pt x="8" y="3"/>
                      </a:lnTo>
                      <a:lnTo>
                        <a:pt x="8" y="2"/>
                      </a:lnTo>
                      <a:lnTo>
                        <a:pt x="7" y="0"/>
                      </a:lnTo>
                      <a:lnTo>
                        <a:pt x="6" y="0"/>
                      </a:lnTo>
                      <a:lnTo>
                        <a:pt x="4" y="0"/>
                      </a:lnTo>
                      <a:lnTo>
                        <a:pt x="3" y="0"/>
                      </a:lnTo>
                      <a:lnTo>
                        <a:pt x="2" y="2"/>
                      </a:lnTo>
                      <a:lnTo>
                        <a:pt x="0" y="3"/>
                      </a:lnTo>
                      <a:lnTo>
                        <a:pt x="0" y="66"/>
                      </a:lnTo>
                      <a:lnTo>
                        <a:pt x="0" y="68"/>
                      </a:lnTo>
                      <a:lnTo>
                        <a:pt x="2" y="69"/>
                      </a:lnTo>
                      <a:lnTo>
                        <a:pt x="3" y="70"/>
                      </a:lnTo>
                      <a:lnTo>
                        <a:pt x="4" y="72"/>
                      </a:lnTo>
                      <a:lnTo>
                        <a:pt x="6" y="72"/>
                      </a:lnTo>
                      <a:lnTo>
                        <a:pt x="7" y="70"/>
                      </a:lnTo>
                      <a:lnTo>
                        <a:pt x="8" y="69"/>
                      </a:lnTo>
                      <a:lnTo>
                        <a:pt x="8" y="68"/>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70" name="Freeform 34">
                  <a:extLst>
                    <a:ext uri="{FF2B5EF4-FFF2-40B4-BE49-F238E27FC236}">
                      <a16:creationId xmlns="" xmlns:a16="http://schemas.microsoft.com/office/drawing/2014/main" id="{B8348E0A-DAFD-38BA-D647-C003A159E3A3}"/>
                    </a:ext>
                  </a:extLst>
                </p:cNvPr>
                <p:cNvSpPr>
                  <a:spLocks/>
                </p:cNvSpPr>
                <p:nvPr/>
              </p:nvSpPr>
              <p:spPr bwMode="auto">
                <a:xfrm>
                  <a:off x="3717" y="2279"/>
                  <a:ext cx="8" cy="71"/>
                </a:xfrm>
                <a:custGeom>
                  <a:avLst/>
                  <a:gdLst>
                    <a:gd name="T0" fmla="*/ 8 w 8"/>
                    <a:gd name="T1" fmla="*/ 4 h 71"/>
                    <a:gd name="T2" fmla="*/ 8 w 8"/>
                    <a:gd name="T3" fmla="*/ 2 h 71"/>
                    <a:gd name="T4" fmla="*/ 8 w 8"/>
                    <a:gd name="T5" fmla="*/ 1 h 71"/>
                    <a:gd name="T6" fmla="*/ 7 w 8"/>
                    <a:gd name="T7" fmla="*/ 0 h 71"/>
                    <a:gd name="T8" fmla="*/ 6 w 8"/>
                    <a:gd name="T9" fmla="*/ 0 h 71"/>
                    <a:gd name="T10" fmla="*/ 4 w 8"/>
                    <a:gd name="T11" fmla="*/ 0 h 71"/>
                    <a:gd name="T12" fmla="*/ 3 w 8"/>
                    <a:gd name="T13" fmla="*/ 0 h 71"/>
                    <a:gd name="T14" fmla="*/ 2 w 8"/>
                    <a:gd name="T15" fmla="*/ 1 h 71"/>
                    <a:gd name="T16" fmla="*/ 0 w 8"/>
                    <a:gd name="T17" fmla="*/ 2 h 71"/>
                    <a:gd name="T18" fmla="*/ 0 w 8"/>
                    <a:gd name="T19" fmla="*/ 66 h 71"/>
                    <a:gd name="T20" fmla="*/ 0 w 8"/>
                    <a:gd name="T21" fmla="*/ 67 h 71"/>
                    <a:gd name="T22" fmla="*/ 2 w 8"/>
                    <a:gd name="T23" fmla="*/ 69 h 71"/>
                    <a:gd name="T24" fmla="*/ 3 w 8"/>
                    <a:gd name="T25" fmla="*/ 70 h 71"/>
                    <a:gd name="T26" fmla="*/ 4 w 8"/>
                    <a:gd name="T27" fmla="*/ 71 h 71"/>
                    <a:gd name="T28" fmla="*/ 6 w 8"/>
                    <a:gd name="T29" fmla="*/ 71 h 71"/>
                    <a:gd name="T30" fmla="*/ 7 w 8"/>
                    <a:gd name="T31" fmla="*/ 70 h 71"/>
                    <a:gd name="T32" fmla="*/ 8 w 8"/>
                    <a:gd name="T33" fmla="*/ 69 h 71"/>
                    <a:gd name="T34" fmla="*/ 8 w 8"/>
                    <a:gd name="T35" fmla="*/ 67 h 71"/>
                    <a:gd name="T36" fmla="*/ 8 w 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1"/>
                    <a:gd name="T59" fmla="*/ 8 w 8"/>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1">
                      <a:moveTo>
                        <a:pt x="8" y="4"/>
                      </a:moveTo>
                      <a:lnTo>
                        <a:pt x="8" y="2"/>
                      </a:lnTo>
                      <a:lnTo>
                        <a:pt x="8" y="1"/>
                      </a:lnTo>
                      <a:lnTo>
                        <a:pt x="7" y="0"/>
                      </a:lnTo>
                      <a:lnTo>
                        <a:pt x="6" y="0"/>
                      </a:lnTo>
                      <a:lnTo>
                        <a:pt x="4" y="0"/>
                      </a:lnTo>
                      <a:lnTo>
                        <a:pt x="3" y="0"/>
                      </a:lnTo>
                      <a:lnTo>
                        <a:pt x="2" y="1"/>
                      </a:lnTo>
                      <a:lnTo>
                        <a:pt x="0" y="2"/>
                      </a:lnTo>
                      <a:lnTo>
                        <a:pt x="0" y="66"/>
                      </a:lnTo>
                      <a:lnTo>
                        <a:pt x="0" y="67"/>
                      </a:lnTo>
                      <a:lnTo>
                        <a:pt x="2" y="69"/>
                      </a:lnTo>
                      <a:lnTo>
                        <a:pt x="3" y="70"/>
                      </a:lnTo>
                      <a:lnTo>
                        <a:pt x="4" y="71"/>
                      </a:lnTo>
                      <a:lnTo>
                        <a:pt x="6" y="71"/>
                      </a:lnTo>
                      <a:lnTo>
                        <a:pt x="7" y="70"/>
                      </a:lnTo>
                      <a:lnTo>
                        <a:pt x="8" y="69"/>
                      </a:lnTo>
                      <a:lnTo>
                        <a:pt x="8" y="67"/>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71" name="Freeform 35">
                  <a:extLst>
                    <a:ext uri="{FF2B5EF4-FFF2-40B4-BE49-F238E27FC236}">
                      <a16:creationId xmlns="" xmlns:a16="http://schemas.microsoft.com/office/drawing/2014/main" id="{DD77BBCD-796A-5B0E-C5CD-82AC64143C50}"/>
                    </a:ext>
                  </a:extLst>
                </p:cNvPr>
                <p:cNvSpPr>
                  <a:spLocks/>
                </p:cNvSpPr>
                <p:nvPr/>
              </p:nvSpPr>
              <p:spPr bwMode="auto">
                <a:xfrm>
                  <a:off x="3717" y="2366"/>
                  <a:ext cx="8" cy="72"/>
                </a:xfrm>
                <a:custGeom>
                  <a:avLst/>
                  <a:gdLst>
                    <a:gd name="T0" fmla="*/ 8 w 8"/>
                    <a:gd name="T1" fmla="*/ 4 h 72"/>
                    <a:gd name="T2" fmla="*/ 8 w 8"/>
                    <a:gd name="T3" fmla="*/ 3 h 72"/>
                    <a:gd name="T4" fmla="*/ 8 w 8"/>
                    <a:gd name="T5" fmla="*/ 1 h 72"/>
                    <a:gd name="T6" fmla="*/ 7 w 8"/>
                    <a:gd name="T7" fmla="*/ 0 h 72"/>
                    <a:gd name="T8" fmla="*/ 6 w 8"/>
                    <a:gd name="T9" fmla="*/ 0 h 72"/>
                    <a:gd name="T10" fmla="*/ 4 w 8"/>
                    <a:gd name="T11" fmla="*/ 0 h 72"/>
                    <a:gd name="T12" fmla="*/ 3 w 8"/>
                    <a:gd name="T13" fmla="*/ 0 h 72"/>
                    <a:gd name="T14" fmla="*/ 2 w 8"/>
                    <a:gd name="T15" fmla="*/ 1 h 72"/>
                    <a:gd name="T16" fmla="*/ 0 w 8"/>
                    <a:gd name="T17" fmla="*/ 3 h 72"/>
                    <a:gd name="T18" fmla="*/ 0 w 8"/>
                    <a:gd name="T19" fmla="*/ 66 h 72"/>
                    <a:gd name="T20" fmla="*/ 0 w 8"/>
                    <a:gd name="T21" fmla="*/ 68 h 72"/>
                    <a:gd name="T22" fmla="*/ 2 w 8"/>
                    <a:gd name="T23" fmla="*/ 69 h 72"/>
                    <a:gd name="T24" fmla="*/ 3 w 8"/>
                    <a:gd name="T25" fmla="*/ 70 h 72"/>
                    <a:gd name="T26" fmla="*/ 4 w 8"/>
                    <a:gd name="T27" fmla="*/ 72 h 72"/>
                    <a:gd name="T28" fmla="*/ 6 w 8"/>
                    <a:gd name="T29" fmla="*/ 72 h 72"/>
                    <a:gd name="T30" fmla="*/ 7 w 8"/>
                    <a:gd name="T31" fmla="*/ 70 h 72"/>
                    <a:gd name="T32" fmla="*/ 8 w 8"/>
                    <a:gd name="T33" fmla="*/ 69 h 72"/>
                    <a:gd name="T34" fmla="*/ 8 w 8"/>
                    <a:gd name="T35" fmla="*/ 68 h 72"/>
                    <a:gd name="T36" fmla="*/ 8 w 8"/>
                    <a:gd name="T37" fmla="*/ 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2"/>
                    <a:gd name="T59" fmla="*/ 8 w 8"/>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2">
                      <a:moveTo>
                        <a:pt x="8" y="4"/>
                      </a:moveTo>
                      <a:lnTo>
                        <a:pt x="8" y="3"/>
                      </a:lnTo>
                      <a:lnTo>
                        <a:pt x="8" y="1"/>
                      </a:lnTo>
                      <a:lnTo>
                        <a:pt x="7" y="0"/>
                      </a:lnTo>
                      <a:lnTo>
                        <a:pt x="6" y="0"/>
                      </a:lnTo>
                      <a:lnTo>
                        <a:pt x="4" y="0"/>
                      </a:lnTo>
                      <a:lnTo>
                        <a:pt x="3" y="0"/>
                      </a:lnTo>
                      <a:lnTo>
                        <a:pt x="2" y="1"/>
                      </a:lnTo>
                      <a:lnTo>
                        <a:pt x="0" y="3"/>
                      </a:lnTo>
                      <a:lnTo>
                        <a:pt x="0" y="66"/>
                      </a:lnTo>
                      <a:lnTo>
                        <a:pt x="0" y="68"/>
                      </a:lnTo>
                      <a:lnTo>
                        <a:pt x="2" y="69"/>
                      </a:lnTo>
                      <a:lnTo>
                        <a:pt x="3" y="70"/>
                      </a:lnTo>
                      <a:lnTo>
                        <a:pt x="4" y="72"/>
                      </a:lnTo>
                      <a:lnTo>
                        <a:pt x="6" y="72"/>
                      </a:lnTo>
                      <a:lnTo>
                        <a:pt x="7" y="70"/>
                      </a:lnTo>
                      <a:lnTo>
                        <a:pt x="8" y="69"/>
                      </a:lnTo>
                      <a:lnTo>
                        <a:pt x="8" y="68"/>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72" name="Freeform 36">
                  <a:extLst>
                    <a:ext uri="{FF2B5EF4-FFF2-40B4-BE49-F238E27FC236}">
                      <a16:creationId xmlns="" xmlns:a16="http://schemas.microsoft.com/office/drawing/2014/main" id="{3A073C42-3AD1-E00D-E187-D7C7B2BF4DE9}"/>
                    </a:ext>
                  </a:extLst>
                </p:cNvPr>
                <p:cNvSpPr>
                  <a:spLocks/>
                </p:cNvSpPr>
                <p:nvPr/>
              </p:nvSpPr>
              <p:spPr bwMode="auto">
                <a:xfrm>
                  <a:off x="3717" y="2453"/>
                  <a:ext cx="8" cy="72"/>
                </a:xfrm>
                <a:custGeom>
                  <a:avLst/>
                  <a:gdLst>
                    <a:gd name="T0" fmla="*/ 8 w 8"/>
                    <a:gd name="T1" fmla="*/ 4 h 72"/>
                    <a:gd name="T2" fmla="*/ 8 w 8"/>
                    <a:gd name="T3" fmla="*/ 3 h 72"/>
                    <a:gd name="T4" fmla="*/ 8 w 8"/>
                    <a:gd name="T5" fmla="*/ 2 h 72"/>
                    <a:gd name="T6" fmla="*/ 7 w 8"/>
                    <a:gd name="T7" fmla="*/ 0 h 72"/>
                    <a:gd name="T8" fmla="*/ 6 w 8"/>
                    <a:gd name="T9" fmla="*/ 0 h 72"/>
                    <a:gd name="T10" fmla="*/ 4 w 8"/>
                    <a:gd name="T11" fmla="*/ 0 h 72"/>
                    <a:gd name="T12" fmla="*/ 3 w 8"/>
                    <a:gd name="T13" fmla="*/ 0 h 72"/>
                    <a:gd name="T14" fmla="*/ 2 w 8"/>
                    <a:gd name="T15" fmla="*/ 2 h 72"/>
                    <a:gd name="T16" fmla="*/ 0 w 8"/>
                    <a:gd name="T17" fmla="*/ 3 h 72"/>
                    <a:gd name="T18" fmla="*/ 0 w 8"/>
                    <a:gd name="T19" fmla="*/ 67 h 72"/>
                    <a:gd name="T20" fmla="*/ 0 w 8"/>
                    <a:gd name="T21" fmla="*/ 68 h 72"/>
                    <a:gd name="T22" fmla="*/ 2 w 8"/>
                    <a:gd name="T23" fmla="*/ 69 h 72"/>
                    <a:gd name="T24" fmla="*/ 3 w 8"/>
                    <a:gd name="T25" fmla="*/ 71 h 72"/>
                    <a:gd name="T26" fmla="*/ 4 w 8"/>
                    <a:gd name="T27" fmla="*/ 72 h 72"/>
                    <a:gd name="T28" fmla="*/ 6 w 8"/>
                    <a:gd name="T29" fmla="*/ 72 h 72"/>
                    <a:gd name="T30" fmla="*/ 7 w 8"/>
                    <a:gd name="T31" fmla="*/ 71 h 72"/>
                    <a:gd name="T32" fmla="*/ 8 w 8"/>
                    <a:gd name="T33" fmla="*/ 69 h 72"/>
                    <a:gd name="T34" fmla="*/ 8 w 8"/>
                    <a:gd name="T35" fmla="*/ 68 h 72"/>
                    <a:gd name="T36" fmla="*/ 8 w 8"/>
                    <a:gd name="T37" fmla="*/ 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2"/>
                    <a:gd name="T59" fmla="*/ 8 w 8"/>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2">
                      <a:moveTo>
                        <a:pt x="8" y="4"/>
                      </a:moveTo>
                      <a:lnTo>
                        <a:pt x="8" y="3"/>
                      </a:lnTo>
                      <a:lnTo>
                        <a:pt x="8" y="2"/>
                      </a:lnTo>
                      <a:lnTo>
                        <a:pt x="7" y="0"/>
                      </a:lnTo>
                      <a:lnTo>
                        <a:pt x="6" y="0"/>
                      </a:lnTo>
                      <a:lnTo>
                        <a:pt x="4" y="0"/>
                      </a:lnTo>
                      <a:lnTo>
                        <a:pt x="3" y="0"/>
                      </a:lnTo>
                      <a:lnTo>
                        <a:pt x="2" y="2"/>
                      </a:lnTo>
                      <a:lnTo>
                        <a:pt x="0" y="3"/>
                      </a:lnTo>
                      <a:lnTo>
                        <a:pt x="0" y="67"/>
                      </a:lnTo>
                      <a:lnTo>
                        <a:pt x="0" y="68"/>
                      </a:lnTo>
                      <a:lnTo>
                        <a:pt x="2" y="69"/>
                      </a:lnTo>
                      <a:lnTo>
                        <a:pt x="3" y="71"/>
                      </a:lnTo>
                      <a:lnTo>
                        <a:pt x="4" y="72"/>
                      </a:lnTo>
                      <a:lnTo>
                        <a:pt x="6" y="72"/>
                      </a:lnTo>
                      <a:lnTo>
                        <a:pt x="7" y="71"/>
                      </a:lnTo>
                      <a:lnTo>
                        <a:pt x="8" y="69"/>
                      </a:lnTo>
                      <a:lnTo>
                        <a:pt x="8" y="68"/>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73" name="Freeform 37">
                  <a:extLst>
                    <a:ext uri="{FF2B5EF4-FFF2-40B4-BE49-F238E27FC236}">
                      <a16:creationId xmlns="" xmlns:a16="http://schemas.microsoft.com/office/drawing/2014/main" id="{369D67AF-2C90-244B-1A3B-A55633726939}"/>
                    </a:ext>
                  </a:extLst>
                </p:cNvPr>
                <p:cNvSpPr>
                  <a:spLocks/>
                </p:cNvSpPr>
                <p:nvPr/>
              </p:nvSpPr>
              <p:spPr bwMode="auto">
                <a:xfrm>
                  <a:off x="3717" y="2541"/>
                  <a:ext cx="8" cy="71"/>
                </a:xfrm>
                <a:custGeom>
                  <a:avLst/>
                  <a:gdLst>
                    <a:gd name="T0" fmla="*/ 8 w 8"/>
                    <a:gd name="T1" fmla="*/ 4 h 71"/>
                    <a:gd name="T2" fmla="*/ 8 w 8"/>
                    <a:gd name="T3" fmla="*/ 2 h 71"/>
                    <a:gd name="T4" fmla="*/ 8 w 8"/>
                    <a:gd name="T5" fmla="*/ 1 h 71"/>
                    <a:gd name="T6" fmla="*/ 7 w 8"/>
                    <a:gd name="T7" fmla="*/ 0 h 71"/>
                    <a:gd name="T8" fmla="*/ 6 w 8"/>
                    <a:gd name="T9" fmla="*/ 0 h 71"/>
                    <a:gd name="T10" fmla="*/ 4 w 8"/>
                    <a:gd name="T11" fmla="*/ 0 h 71"/>
                    <a:gd name="T12" fmla="*/ 3 w 8"/>
                    <a:gd name="T13" fmla="*/ 0 h 71"/>
                    <a:gd name="T14" fmla="*/ 2 w 8"/>
                    <a:gd name="T15" fmla="*/ 1 h 71"/>
                    <a:gd name="T16" fmla="*/ 0 w 8"/>
                    <a:gd name="T17" fmla="*/ 2 h 71"/>
                    <a:gd name="T18" fmla="*/ 0 w 8"/>
                    <a:gd name="T19" fmla="*/ 66 h 71"/>
                    <a:gd name="T20" fmla="*/ 0 w 8"/>
                    <a:gd name="T21" fmla="*/ 67 h 71"/>
                    <a:gd name="T22" fmla="*/ 2 w 8"/>
                    <a:gd name="T23" fmla="*/ 69 h 71"/>
                    <a:gd name="T24" fmla="*/ 3 w 8"/>
                    <a:gd name="T25" fmla="*/ 70 h 71"/>
                    <a:gd name="T26" fmla="*/ 4 w 8"/>
                    <a:gd name="T27" fmla="*/ 71 h 71"/>
                    <a:gd name="T28" fmla="*/ 6 w 8"/>
                    <a:gd name="T29" fmla="*/ 71 h 71"/>
                    <a:gd name="T30" fmla="*/ 7 w 8"/>
                    <a:gd name="T31" fmla="*/ 70 h 71"/>
                    <a:gd name="T32" fmla="*/ 8 w 8"/>
                    <a:gd name="T33" fmla="*/ 69 h 71"/>
                    <a:gd name="T34" fmla="*/ 8 w 8"/>
                    <a:gd name="T35" fmla="*/ 67 h 71"/>
                    <a:gd name="T36" fmla="*/ 8 w 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1"/>
                    <a:gd name="T59" fmla="*/ 8 w 8"/>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1">
                      <a:moveTo>
                        <a:pt x="8" y="4"/>
                      </a:moveTo>
                      <a:lnTo>
                        <a:pt x="8" y="2"/>
                      </a:lnTo>
                      <a:lnTo>
                        <a:pt x="8" y="1"/>
                      </a:lnTo>
                      <a:lnTo>
                        <a:pt x="7" y="0"/>
                      </a:lnTo>
                      <a:lnTo>
                        <a:pt x="6" y="0"/>
                      </a:lnTo>
                      <a:lnTo>
                        <a:pt x="4" y="0"/>
                      </a:lnTo>
                      <a:lnTo>
                        <a:pt x="3" y="0"/>
                      </a:lnTo>
                      <a:lnTo>
                        <a:pt x="2" y="1"/>
                      </a:lnTo>
                      <a:lnTo>
                        <a:pt x="0" y="2"/>
                      </a:lnTo>
                      <a:lnTo>
                        <a:pt x="0" y="66"/>
                      </a:lnTo>
                      <a:lnTo>
                        <a:pt x="0" y="67"/>
                      </a:lnTo>
                      <a:lnTo>
                        <a:pt x="2" y="69"/>
                      </a:lnTo>
                      <a:lnTo>
                        <a:pt x="3" y="70"/>
                      </a:lnTo>
                      <a:lnTo>
                        <a:pt x="4" y="71"/>
                      </a:lnTo>
                      <a:lnTo>
                        <a:pt x="6" y="71"/>
                      </a:lnTo>
                      <a:lnTo>
                        <a:pt x="7" y="70"/>
                      </a:lnTo>
                      <a:lnTo>
                        <a:pt x="8" y="69"/>
                      </a:lnTo>
                      <a:lnTo>
                        <a:pt x="8" y="67"/>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74" name="Freeform 38">
                  <a:extLst>
                    <a:ext uri="{FF2B5EF4-FFF2-40B4-BE49-F238E27FC236}">
                      <a16:creationId xmlns="" xmlns:a16="http://schemas.microsoft.com/office/drawing/2014/main" id="{35D59A51-06DF-BE62-7689-599EE1391D44}"/>
                    </a:ext>
                  </a:extLst>
                </p:cNvPr>
                <p:cNvSpPr>
                  <a:spLocks/>
                </p:cNvSpPr>
                <p:nvPr/>
              </p:nvSpPr>
              <p:spPr bwMode="auto">
                <a:xfrm>
                  <a:off x="3717" y="2628"/>
                  <a:ext cx="8" cy="72"/>
                </a:xfrm>
                <a:custGeom>
                  <a:avLst/>
                  <a:gdLst>
                    <a:gd name="T0" fmla="*/ 8 w 8"/>
                    <a:gd name="T1" fmla="*/ 4 h 72"/>
                    <a:gd name="T2" fmla="*/ 8 w 8"/>
                    <a:gd name="T3" fmla="*/ 3 h 72"/>
                    <a:gd name="T4" fmla="*/ 8 w 8"/>
                    <a:gd name="T5" fmla="*/ 2 h 72"/>
                    <a:gd name="T6" fmla="*/ 7 w 8"/>
                    <a:gd name="T7" fmla="*/ 0 h 72"/>
                    <a:gd name="T8" fmla="*/ 6 w 8"/>
                    <a:gd name="T9" fmla="*/ 0 h 72"/>
                    <a:gd name="T10" fmla="*/ 4 w 8"/>
                    <a:gd name="T11" fmla="*/ 0 h 72"/>
                    <a:gd name="T12" fmla="*/ 3 w 8"/>
                    <a:gd name="T13" fmla="*/ 0 h 72"/>
                    <a:gd name="T14" fmla="*/ 2 w 8"/>
                    <a:gd name="T15" fmla="*/ 2 h 72"/>
                    <a:gd name="T16" fmla="*/ 0 w 8"/>
                    <a:gd name="T17" fmla="*/ 3 h 72"/>
                    <a:gd name="T18" fmla="*/ 0 w 8"/>
                    <a:gd name="T19" fmla="*/ 66 h 72"/>
                    <a:gd name="T20" fmla="*/ 0 w 8"/>
                    <a:gd name="T21" fmla="*/ 68 h 72"/>
                    <a:gd name="T22" fmla="*/ 2 w 8"/>
                    <a:gd name="T23" fmla="*/ 69 h 72"/>
                    <a:gd name="T24" fmla="*/ 3 w 8"/>
                    <a:gd name="T25" fmla="*/ 70 h 72"/>
                    <a:gd name="T26" fmla="*/ 4 w 8"/>
                    <a:gd name="T27" fmla="*/ 72 h 72"/>
                    <a:gd name="T28" fmla="*/ 6 w 8"/>
                    <a:gd name="T29" fmla="*/ 72 h 72"/>
                    <a:gd name="T30" fmla="*/ 7 w 8"/>
                    <a:gd name="T31" fmla="*/ 70 h 72"/>
                    <a:gd name="T32" fmla="*/ 8 w 8"/>
                    <a:gd name="T33" fmla="*/ 69 h 72"/>
                    <a:gd name="T34" fmla="*/ 8 w 8"/>
                    <a:gd name="T35" fmla="*/ 68 h 72"/>
                    <a:gd name="T36" fmla="*/ 8 w 8"/>
                    <a:gd name="T37" fmla="*/ 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2"/>
                    <a:gd name="T59" fmla="*/ 8 w 8"/>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2">
                      <a:moveTo>
                        <a:pt x="8" y="4"/>
                      </a:moveTo>
                      <a:lnTo>
                        <a:pt x="8" y="3"/>
                      </a:lnTo>
                      <a:lnTo>
                        <a:pt x="8" y="2"/>
                      </a:lnTo>
                      <a:lnTo>
                        <a:pt x="7" y="0"/>
                      </a:lnTo>
                      <a:lnTo>
                        <a:pt x="6" y="0"/>
                      </a:lnTo>
                      <a:lnTo>
                        <a:pt x="4" y="0"/>
                      </a:lnTo>
                      <a:lnTo>
                        <a:pt x="3" y="0"/>
                      </a:lnTo>
                      <a:lnTo>
                        <a:pt x="2" y="2"/>
                      </a:lnTo>
                      <a:lnTo>
                        <a:pt x="0" y="3"/>
                      </a:lnTo>
                      <a:lnTo>
                        <a:pt x="0" y="66"/>
                      </a:lnTo>
                      <a:lnTo>
                        <a:pt x="0" y="68"/>
                      </a:lnTo>
                      <a:lnTo>
                        <a:pt x="2" y="69"/>
                      </a:lnTo>
                      <a:lnTo>
                        <a:pt x="3" y="70"/>
                      </a:lnTo>
                      <a:lnTo>
                        <a:pt x="4" y="72"/>
                      </a:lnTo>
                      <a:lnTo>
                        <a:pt x="6" y="72"/>
                      </a:lnTo>
                      <a:lnTo>
                        <a:pt x="7" y="70"/>
                      </a:lnTo>
                      <a:lnTo>
                        <a:pt x="8" y="69"/>
                      </a:lnTo>
                      <a:lnTo>
                        <a:pt x="8" y="68"/>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75" name="Freeform 39">
                  <a:extLst>
                    <a:ext uri="{FF2B5EF4-FFF2-40B4-BE49-F238E27FC236}">
                      <a16:creationId xmlns="" xmlns:a16="http://schemas.microsoft.com/office/drawing/2014/main" id="{4692C5F5-217C-F83D-F4AB-61630540BC0C}"/>
                    </a:ext>
                  </a:extLst>
                </p:cNvPr>
                <p:cNvSpPr>
                  <a:spLocks/>
                </p:cNvSpPr>
                <p:nvPr/>
              </p:nvSpPr>
              <p:spPr bwMode="auto">
                <a:xfrm>
                  <a:off x="3717" y="2716"/>
                  <a:ext cx="8" cy="71"/>
                </a:xfrm>
                <a:custGeom>
                  <a:avLst/>
                  <a:gdLst>
                    <a:gd name="T0" fmla="*/ 8 w 8"/>
                    <a:gd name="T1" fmla="*/ 4 h 71"/>
                    <a:gd name="T2" fmla="*/ 8 w 8"/>
                    <a:gd name="T3" fmla="*/ 2 h 71"/>
                    <a:gd name="T4" fmla="*/ 8 w 8"/>
                    <a:gd name="T5" fmla="*/ 1 h 71"/>
                    <a:gd name="T6" fmla="*/ 7 w 8"/>
                    <a:gd name="T7" fmla="*/ 0 h 71"/>
                    <a:gd name="T8" fmla="*/ 6 w 8"/>
                    <a:gd name="T9" fmla="*/ 0 h 71"/>
                    <a:gd name="T10" fmla="*/ 4 w 8"/>
                    <a:gd name="T11" fmla="*/ 0 h 71"/>
                    <a:gd name="T12" fmla="*/ 3 w 8"/>
                    <a:gd name="T13" fmla="*/ 0 h 71"/>
                    <a:gd name="T14" fmla="*/ 2 w 8"/>
                    <a:gd name="T15" fmla="*/ 1 h 71"/>
                    <a:gd name="T16" fmla="*/ 0 w 8"/>
                    <a:gd name="T17" fmla="*/ 2 h 71"/>
                    <a:gd name="T18" fmla="*/ 0 w 8"/>
                    <a:gd name="T19" fmla="*/ 66 h 71"/>
                    <a:gd name="T20" fmla="*/ 0 w 8"/>
                    <a:gd name="T21" fmla="*/ 67 h 71"/>
                    <a:gd name="T22" fmla="*/ 2 w 8"/>
                    <a:gd name="T23" fmla="*/ 68 h 71"/>
                    <a:gd name="T24" fmla="*/ 3 w 8"/>
                    <a:gd name="T25" fmla="*/ 70 h 71"/>
                    <a:gd name="T26" fmla="*/ 4 w 8"/>
                    <a:gd name="T27" fmla="*/ 71 h 71"/>
                    <a:gd name="T28" fmla="*/ 6 w 8"/>
                    <a:gd name="T29" fmla="*/ 71 h 71"/>
                    <a:gd name="T30" fmla="*/ 7 w 8"/>
                    <a:gd name="T31" fmla="*/ 70 h 71"/>
                    <a:gd name="T32" fmla="*/ 8 w 8"/>
                    <a:gd name="T33" fmla="*/ 68 h 71"/>
                    <a:gd name="T34" fmla="*/ 8 w 8"/>
                    <a:gd name="T35" fmla="*/ 67 h 71"/>
                    <a:gd name="T36" fmla="*/ 8 w 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1"/>
                    <a:gd name="T59" fmla="*/ 8 w 8"/>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1">
                      <a:moveTo>
                        <a:pt x="8" y="4"/>
                      </a:moveTo>
                      <a:lnTo>
                        <a:pt x="8" y="2"/>
                      </a:lnTo>
                      <a:lnTo>
                        <a:pt x="8" y="1"/>
                      </a:lnTo>
                      <a:lnTo>
                        <a:pt x="7" y="0"/>
                      </a:lnTo>
                      <a:lnTo>
                        <a:pt x="6" y="0"/>
                      </a:lnTo>
                      <a:lnTo>
                        <a:pt x="4" y="0"/>
                      </a:lnTo>
                      <a:lnTo>
                        <a:pt x="3" y="0"/>
                      </a:lnTo>
                      <a:lnTo>
                        <a:pt x="2" y="1"/>
                      </a:lnTo>
                      <a:lnTo>
                        <a:pt x="0" y="2"/>
                      </a:lnTo>
                      <a:lnTo>
                        <a:pt x="0" y="66"/>
                      </a:lnTo>
                      <a:lnTo>
                        <a:pt x="0" y="67"/>
                      </a:lnTo>
                      <a:lnTo>
                        <a:pt x="2" y="68"/>
                      </a:lnTo>
                      <a:lnTo>
                        <a:pt x="3" y="70"/>
                      </a:lnTo>
                      <a:lnTo>
                        <a:pt x="4" y="71"/>
                      </a:lnTo>
                      <a:lnTo>
                        <a:pt x="6" y="71"/>
                      </a:lnTo>
                      <a:lnTo>
                        <a:pt x="7" y="70"/>
                      </a:lnTo>
                      <a:lnTo>
                        <a:pt x="8" y="68"/>
                      </a:lnTo>
                      <a:lnTo>
                        <a:pt x="8" y="67"/>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76" name="Freeform 40">
                  <a:extLst>
                    <a:ext uri="{FF2B5EF4-FFF2-40B4-BE49-F238E27FC236}">
                      <a16:creationId xmlns="" xmlns:a16="http://schemas.microsoft.com/office/drawing/2014/main" id="{F3E82BA1-740C-1A9F-FCC8-FDA3BD560E84}"/>
                    </a:ext>
                  </a:extLst>
                </p:cNvPr>
                <p:cNvSpPr>
                  <a:spLocks/>
                </p:cNvSpPr>
                <p:nvPr/>
              </p:nvSpPr>
              <p:spPr bwMode="auto">
                <a:xfrm>
                  <a:off x="3717" y="2803"/>
                  <a:ext cx="8" cy="71"/>
                </a:xfrm>
                <a:custGeom>
                  <a:avLst/>
                  <a:gdLst>
                    <a:gd name="T0" fmla="*/ 8 w 8"/>
                    <a:gd name="T1" fmla="*/ 4 h 71"/>
                    <a:gd name="T2" fmla="*/ 8 w 8"/>
                    <a:gd name="T3" fmla="*/ 3 h 71"/>
                    <a:gd name="T4" fmla="*/ 8 w 8"/>
                    <a:gd name="T5" fmla="*/ 1 h 71"/>
                    <a:gd name="T6" fmla="*/ 7 w 8"/>
                    <a:gd name="T7" fmla="*/ 0 h 71"/>
                    <a:gd name="T8" fmla="*/ 6 w 8"/>
                    <a:gd name="T9" fmla="*/ 0 h 71"/>
                    <a:gd name="T10" fmla="*/ 4 w 8"/>
                    <a:gd name="T11" fmla="*/ 0 h 71"/>
                    <a:gd name="T12" fmla="*/ 3 w 8"/>
                    <a:gd name="T13" fmla="*/ 0 h 71"/>
                    <a:gd name="T14" fmla="*/ 2 w 8"/>
                    <a:gd name="T15" fmla="*/ 1 h 71"/>
                    <a:gd name="T16" fmla="*/ 0 w 8"/>
                    <a:gd name="T17" fmla="*/ 3 h 71"/>
                    <a:gd name="T18" fmla="*/ 0 w 8"/>
                    <a:gd name="T19" fmla="*/ 66 h 71"/>
                    <a:gd name="T20" fmla="*/ 0 w 8"/>
                    <a:gd name="T21" fmla="*/ 68 h 71"/>
                    <a:gd name="T22" fmla="*/ 2 w 8"/>
                    <a:gd name="T23" fmla="*/ 69 h 71"/>
                    <a:gd name="T24" fmla="*/ 3 w 8"/>
                    <a:gd name="T25" fmla="*/ 70 h 71"/>
                    <a:gd name="T26" fmla="*/ 4 w 8"/>
                    <a:gd name="T27" fmla="*/ 71 h 71"/>
                    <a:gd name="T28" fmla="*/ 6 w 8"/>
                    <a:gd name="T29" fmla="*/ 71 h 71"/>
                    <a:gd name="T30" fmla="*/ 7 w 8"/>
                    <a:gd name="T31" fmla="*/ 70 h 71"/>
                    <a:gd name="T32" fmla="*/ 8 w 8"/>
                    <a:gd name="T33" fmla="*/ 69 h 71"/>
                    <a:gd name="T34" fmla="*/ 8 w 8"/>
                    <a:gd name="T35" fmla="*/ 68 h 71"/>
                    <a:gd name="T36" fmla="*/ 8 w 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1"/>
                    <a:gd name="T59" fmla="*/ 8 w 8"/>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1">
                      <a:moveTo>
                        <a:pt x="8" y="4"/>
                      </a:moveTo>
                      <a:lnTo>
                        <a:pt x="8" y="3"/>
                      </a:lnTo>
                      <a:lnTo>
                        <a:pt x="8" y="1"/>
                      </a:lnTo>
                      <a:lnTo>
                        <a:pt x="7" y="0"/>
                      </a:lnTo>
                      <a:lnTo>
                        <a:pt x="6" y="0"/>
                      </a:lnTo>
                      <a:lnTo>
                        <a:pt x="4" y="0"/>
                      </a:lnTo>
                      <a:lnTo>
                        <a:pt x="3" y="0"/>
                      </a:lnTo>
                      <a:lnTo>
                        <a:pt x="2" y="1"/>
                      </a:lnTo>
                      <a:lnTo>
                        <a:pt x="0" y="3"/>
                      </a:lnTo>
                      <a:lnTo>
                        <a:pt x="0" y="66"/>
                      </a:lnTo>
                      <a:lnTo>
                        <a:pt x="0" y="68"/>
                      </a:lnTo>
                      <a:lnTo>
                        <a:pt x="2" y="69"/>
                      </a:lnTo>
                      <a:lnTo>
                        <a:pt x="3" y="70"/>
                      </a:lnTo>
                      <a:lnTo>
                        <a:pt x="4" y="71"/>
                      </a:lnTo>
                      <a:lnTo>
                        <a:pt x="6" y="71"/>
                      </a:lnTo>
                      <a:lnTo>
                        <a:pt x="7" y="70"/>
                      </a:lnTo>
                      <a:lnTo>
                        <a:pt x="8" y="69"/>
                      </a:lnTo>
                      <a:lnTo>
                        <a:pt x="8" y="68"/>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77" name="Freeform 41">
                  <a:extLst>
                    <a:ext uri="{FF2B5EF4-FFF2-40B4-BE49-F238E27FC236}">
                      <a16:creationId xmlns="" xmlns:a16="http://schemas.microsoft.com/office/drawing/2014/main" id="{4CB0CE3B-5E9B-CD23-F4C6-3600F49D6EBB}"/>
                    </a:ext>
                  </a:extLst>
                </p:cNvPr>
                <p:cNvSpPr>
                  <a:spLocks/>
                </p:cNvSpPr>
                <p:nvPr/>
              </p:nvSpPr>
              <p:spPr bwMode="auto">
                <a:xfrm>
                  <a:off x="3717" y="2890"/>
                  <a:ext cx="8" cy="72"/>
                </a:xfrm>
                <a:custGeom>
                  <a:avLst/>
                  <a:gdLst>
                    <a:gd name="T0" fmla="*/ 8 w 8"/>
                    <a:gd name="T1" fmla="*/ 4 h 72"/>
                    <a:gd name="T2" fmla="*/ 8 w 8"/>
                    <a:gd name="T3" fmla="*/ 3 h 72"/>
                    <a:gd name="T4" fmla="*/ 8 w 8"/>
                    <a:gd name="T5" fmla="*/ 2 h 72"/>
                    <a:gd name="T6" fmla="*/ 7 w 8"/>
                    <a:gd name="T7" fmla="*/ 0 h 72"/>
                    <a:gd name="T8" fmla="*/ 6 w 8"/>
                    <a:gd name="T9" fmla="*/ 0 h 72"/>
                    <a:gd name="T10" fmla="*/ 4 w 8"/>
                    <a:gd name="T11" fmla="*/ 0 h 72"/>
                    <a:gd name="T12" fmla="*/ 3 w 8"/>
                    <a:gd name="T13" fmla="*/ 0 h 72"/>
                    <a:gd name="T14" fmla="*/ 2 w 8"/>
                    <a:gd name="T15" fmla="*/ 2 h 72"/>
                    <a:gd name="T16" fmla="*/ 0 w 8"/>
                    <a:gd name="T17" fmla="*/ 3 h 72"/>
                    <a:gd name="T18" fmla="*/ 0 w 8"/>
                    <a:gd name="T19" fmla="*/ 67 h 72"/>
                    <a:gd name="T20" fmla="*/ 0 w 8"/>
                    <a:gd name="T21" fmla="*/ 68 h 72"/>
                    <a:gd name="T22" fmla="*/ 2 w 8"/>
                    <a:gd name="T23" fmla="*/ 69 h 72"/>
                    <a:gd name="T24" fmla="*/ 3 w 8"/>
                    <a:gd name="T25" fmla="*/ 71 h 72"/>
                    <a:gd name="T26" fmla="*/ 4 w 8"/>
                    <a:gd name="T27" fmla="*/ 72 h 72"/>
                    <a:gd name="T28" fmla="*/ 6 w 8"/>
                    <a:gd name="T29" fmla="*/ 72 h 72"/>
                    <a:gd name="T30" fmla="*/ 7 w 8"/>
                    <a:gd name="T31" fmla="*/ 71 h 72"/>
                    <a:gd name="T32" fmla="*/ 8 w 8"/>
                    <a:gd name="T33" fmla="*/ 69 h 72"/>
                    <a:gd name="T34" fmla="*/ 8 w 8"/>
                    <a:gd name="T35" fmla="*/ 68 h 72"/>
                    <a:gd name="T36" fmla="*/ 8 w 8"/>
                    <a:gd name="T37" fmla="*/ 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2"/>
                    <a:gd name="T59" fmla="*/ 8 w 8"/>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2">
                      <a:moveTo>
                        <a:pt x="8" y="4"/>
                      </a:moveTo>
                      <a:lnTo>
                        <a:pt x="8" y="3"/>
                      </a:lnTo>
                      <a:lnTo>
                        <a:pt x="8" y="2"/>
                      </a:lnTo>
                      <a:lnTo>
                        <a:pt x="7" y="0"/>
                      </a:lnTo>
                      <a:lnTo>
                        <a:pt x="6" y="0"/>
                      </a:lnTo>
                      <a:lnTo>
                        <a:pt x="4" y="0"/>
                      </a:lnTo>
                      <a:lnTo>
                        <a:pt x="3" y="0"/>
                      </a:lnTo>
                      <a:lnTo>
                        <a:pt x="2" y="2"/>
                      </a:lnTo>
                      <a:lnTo>
                        <a:pt x="0" y="3"/>
                      </a:lnTo>
                      <a:lnTo>
                        <a:pt x="0" y="67"/>
                      </a:lnTo>
                      <a:lnTo>
                        <a:pt x="0" y="68"/>
                      </a:lnTo>
                      <a:lnTo>
                        <a:pt x="2" y="69"/>
                      </a:lnTo>
                      <a:lnTo>
                        <a:pt x="3" y="71"/>
                      </a:lnTo>
                      <a:lnTo>
                        <a:pt x="4" y="72"/>
                      </a:lnTo>
                      <a:lnTo>
                        <a:pt x="6" y="72"/>
                      </a:lnTo>
                      <a:lnTo>
                        <a:pt x="7" y="71"/>
                      </a:lnTo>
                      <a:lnTo>
                        <a:pt x="8" y="69"/>
                      </a:lnTo>
                      <a:lnTo>
                        <a:pt x="8" y="68"/>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78" name="Freeform 42">
                  <a:extLst>
                    <a:ext uri="{FF2B5EF4-FFF2-40B4-BE49-F238E27FC236}">
                      <a16:creationId xmlns="" xmlns:a16="http://schemas.microsoft.com/office/drawing/2014/main" id="{9233C919-DE16-001B-30EA-31D2F7BFFF15}"/>
                    </a:ext>
                  </a:extLst>
                </p:cNvPr>
                <p:cNvSpPr>
                  <a:spLocks/>
                </p:cNvSpPr>
                <p:nvPr/>
              </p:nvSpPr>
              <p:spPr bwMode="auto">
                <a:xfrm>
                  <a:off x="3717" y="2978"/>
                  <a:ext cx="8" cy="71"/>
                </a:xfrm>
                <a:custGeom>
                  <a:avLst/>
                  <a:gdLst>
                    <a:gd name="T0" fmla="*/ 8 w 8"/>
                    <a:gd name="T1" fmla="*/ 4 h 71"/>
                    <a:gd name="T2" fmla="*/ 8 w 8"/>
                    <a:gd name="T3" fmla="*/ 2 h 71"/>
                    <a:gd name="T4" fmla="*/ 8 w 8"/>
                    <a:gd name="T5" fmla="*/ 1 h 71"/>
                    <a:gd name="T6" fmla="*/ 7 w 8"/>
                    <a:gd name="T7" fmla="*/ 0 h 71"/>
                    <a:gd name="T8" fmla="*/ 6 w 8"/>
                    <a:gd name="T9" fmla="*/ 0 h 71"/>
                    <a:gd name="T10" fmla="*/ 4 w 8"/>
                    <a:gd name="T11" fmla="*/ 0 h 71"/>
                    <a:gd name="T12" fmla="*/ 3 w 8"/>
                    <a:gd name="T13" fmla="*/ 0 h 71"/>
                    <a:gd name="T14" fmla="*/ 2 w 8"/>
                    <a:gd name="T15" fmla="*/ 1 h 71"/>
                    <a:gd name="T16" fmla="*/ 0 w 8"/>
                    <a:gd name="T17" fmla="*/ 2 h 71"/>
                    <a:gd name="T18" fmla="*/ 0 w 8"/>
                    <a:gd name="T19" fmla="*/ 66 h 71"/>
                    <a:gd name="T20" fmla="*/ 0 w 8"/>
                    <a:gd name="T21" fmla="*/ 67 h 71"/>
                    <a:gd name="T22" fmla="*/ 2 w 8"/>
                    <a:gd name="T23" fmla="*/ 69 h 71"/>
                    <a:gd name="T24" fmla="*/ 3 w 8"/>
                    <a:gd name="T25" fmla="*/ 70 h 71"/>
                    <a:gd name="T26" fmla="*/ 4 w 8"/>
                    <a:gd name="T27" fmla="*/ 71 h 71"/>
                    <a:gd name="T28" fmla="*/ 6 w 8"/>
                    <a:gd name="T29" fmla="*/ 71 h 71"/>
                    <a:gd name="T30" fmla="*/ 7 w 8"/>
                    <a:gd name="T31" fmla="*/ 70 h 71"/>
                    <a:gd name="T32" fmla="*/ 8 w 8"/>
                    <a:gd name="T33" fmla="*/ 69 h 71"/>
                    <a:gd name="T34" fmla="*/ 8 w 8"/>
                    <a:gd name="T35" fmla="*/ 67 h 71"/>
                    <a:gd name="T36" fmla="*/ 8 w 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1"/>
                    <a:gd name="T59" fmla="*/ 8 w 8"/>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1">
                      <a:moveTo>
                        <a:pt x="8" y="4"/>
                      </a:moveTo>
                      <a:lnTo>
                        <a:pt x="8" y="2"/>
                      </a:lnTo>
                      <a:lnTo>
                        <a:pt x="8" y="1"/>
                      </a:lnTo>
                      <a:lnTo>
                        <a:pt x="7" y="0"/>
                      </a:lnTo>
                      <a:lnTo>
                        <a:pt x="6" y="0"/>
                      </a:lnTo>
                      <a:lnTo>
                        <a:pt x="4" y="0"/>
                      </a:lnTo>
                      <a:lnTo>
                        <a:pt x="3" y="0"/>
                      </a:lnTo>
                      <a:lnTo>
                        <a:pt x="2" y="1"/>
                      </a:lnTo>
                      <a:lnTo>
                        <a:pt x="0" y="2"/>
                      </a:lnTo>
                      <a:lnTo>
                        <a:pt x="0" y="66"/>
                      </a:lnTo>
                      <a:lnTo>
                        <a:pt x="0" y="67"/>
                      </a:lnTo>
                      <a:lnTo>
                        <a:pt x="2" y="69"/>
                      </a:lnTo>
                      <a:lnTo>
                        <a:pt x="3" y="70"/>
                      </a:lnTo>
                      <a:lnTo>
                        <a:pt x="4" y="71"/>
                      </a:lnTo>
                      <a:lnTo>
                        <a:pt x="6" y="71"/>
                      </a:lnTo>
                      <a:lnTo>
                        <a:pt x="7" y="70"/>
                      </a:lnTo>
                      <a:lnTo>
                        <a:pt x="8" y="69"/>
                      </a:lnTo>
                      <a:lnTo>
                        <a:pt x="8" y="67"/>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79" name="Freeform 43">
                  <a:extLst>
                    <a:ext uri="{FF2B5EF4-FFF2-40B4-BE49-F238E27FC236}">
                      <a16:creationId xmlns="" xmlns:a16="http://schemas.microsoft.com/office/drawing/2014/main" id="{72F11D33-13E0-0127-F34F-02100B7581D3}"/>
                    </a:ext>
                  </a:extLst>
                </p:cNvPr>
                <p:cNvSpPr>
                  <a:spLocks/>
                </p:cNvSpPr>
                <p:nvPr/>
              </p:nvSpPr>
              <p:spPr bwMode="auto">
                <a:xfrm>
                  <a:off x="3717" y="3065"/>
                  <a:ext cx="8" cy="72"/>
                </a:xfrm>
                <a:custGeom>
                  <a:avLst/>
                  <a:gdLst>
                    <a:gd name="T0" fmla="*/ 8 w 8"/>
                    <a:gd name="T1" fmla="*/ 4 h 72"/>
                    <a:gd name="T2" fmla="*/ 8 w 8"/>
                    <a:gd name="T3" fmla="*/ 3 h 72"/>
                    <a:gd name="T4" fmla="*/ 8 w 8"/>
                    <a:gd name="T5" fmla="*/ 1 h 72"/>
                    <a:gd name="T6" fmla="*/ 7 w 8"/>
                    <a:gd name="T7" fmla="*/ 0 h 72"/>
                    <a:gd name="T8" fmla="*/ 6 w 8"/>
                    <a:gd name="T9" fmla="*/ 0 h 72"/>
                    <a:gd name="T10" fmla="*/ 4 w 8"/>
                    <a:gd name="T11" fmla="*/ 0 h 72"/>
                    <a:gd name="T12" fmla="*/ 3 w 8"/>
                    <a:gd name="T13" fmla="*/ 0 h 72"/>
                    <a:gd name="T14" fmla="*/ 2 w 8"/>
                    <a:gd name="T15" fmla="*/ 1 h 72"/>
                    <a:gd name="T16" fmla="*/ 0 w 8"/>
                    <a:gd name="T17" fmla="*/ 3 h 72"/>
                    <a:gd name="T18" fmla="*/ 0 w 8"/>
                    <a:gd name="T19" fmla="*/ 66 h 72"/>
                    <a:gd name="T20" fmla="*/ 0 w 8"/>
                    <a:gd name="T21" fmla="*/ 68 h 72"/>
                    <a:gd name="T22" fmla="*/ 2 w 8"/>
                    <a:gd name="T23" fmla="*/ 69 h 72"/>
                    <a:gd name="T24" fmla="*/ 3 w 8"/>
                    <a:gd name="T25" fmla="*/ 70 h 72"/>
                    <a:gd name="T26" fmla="*/ 4 w 8"/>
                    <a:gd name="T27" fmla="*/ 72 h 72"/>
                    <a:gd name="T28" fmla="*/ 6 w 8"/>
                    <a:gd name="T29" fmla="*/ 72 h 72"/>
                    <a:gd name="T30" fmla="*/ 7 w 8"/>
                    <a:gd name="T31" fmla="*/ 70 h 72"/>
                    <a:gd name="T32" fmla="*/ 8 w 8"/>
                    <a:gd name="T33" fmla="*/ 69 h 72"/>
                    <a:gd name="T34" fmla="*/ 8 w 8"/>
                    <a:gd name="T35" fmla="*/ 68 h 72"/>
                    <a:gd name="T36" fmla="*/ 8 w 8"/>
                    <a:gd name="T37" fmla="*/ 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2"/>
                    <a:gd name="T59" fmla="*/ 8 w 8"/>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2">
                      <a:moveTo>
                        <a:pt x="8" y="4"/>
                      </a:moveTo>
                      <a:lnTo>
                        <a:pt x="8" y="3"/>
                      </a:lnTo>
                      <a:lnTo>
                        <a:pt x="8" y="1"/>
                      </a:lnTo>
                      <a:lnTo>
                        <a:pt x="7" y="0"/>
                      </a:lnTo>
                      <a:lnTo>
                        <a:pt x="6" y="0"/>
                      </a:lnTo>
                      <a:lnTo>
                        <a:pt x="4" y="0"/>
                      </a:lnTo>
                      <a:lnTo>
                        <a:pt x="3" y="0"/>
                      </a:lnTo>
                      <a:lnTo>
                        <a:pt x="2" y="1"/>
                      </a:lnTo>
                      <a:lnTo>
                        <a:pt x="0" y="3"/>
                      </a:lnTo>
                      <a:lnTo>
                        <a:pt x="0" y="66"/>
                      </a:lnTo>
                      <a:lnTo>
                        <a:pt x="0" y="68"/>
                      </a:lnTo>
                      <a:lnTo>
                        <a:pt x="2" y="69"/>
                      </a:lnTo>
                      <a:lnTo>
                        <a:pt x="3" y="70"/>
                      </a:lnTo>
                      <a:lnTo>
                        <a:pt x="4" y="72"/>
                      </a:lnTo>
                      <a:lnTo>
                        <a:pt x="6" y="72"/>
                      </a:lnTo>
                      <a:lnTo>
                        <a:pt x="7" y="70"/>
                      </a:lnTo>
                      <a:lnTo>
                        <a:pt x="8" y="69"/>
                      </a:lnTo>
                      <a:lnTo>
                        <a:pt x="8" y="68"/>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80" name="Freeform 44">
                  <a:extLst>
                    <a:ext uri="{FF2B5EF4-FFF2-40B4-BE49-F238E27FC236}">
                      <a16:creationId xmlns="" xmlns:a16="http://schemas.microsoft.com/office/drawing/2014/main" id="{032C7F07-92F7-F352-6F56-DF548D12931E}"/>
                    </a:ext>
                  </a:extLst>
                </p:cNvPr>
                <p:cNvSpPr>
                  <a:spLocks/>
                </p:cNvSpPr>
                <p:nvPr/>
              </p:nvSpPr>
              <p:spPr bwMode="auto">
                <a:xfrm>
                  <a:off x="3717" y="3153"/>
                  <a:ext cx="8" cy="71"/>
                </a:xfrm>
                <a:custGeom>
                  <a:avLst/>
                  <a:gdLst>
                    <a:gd name="T0" fmla="*/ 8 w 8"/>
                    <a:gd name="T1" fmla="*/ 4 h 71"/>
                    <a:gd name="T2" fmla="*/ 8 w 8"/>
                    <a:gd name="T3" fmla="*/ 2 h 71"/>
                    <a:gd name="T4" fmla="*/ 8 w 8"/>
                    <a:gd name="T5" fmla="*/ 1 h 71"/>
                    <a:gd name="T6" fmla="*/ 7 w 8"/>
                    <a:gd name="T7" fmla="*/ 0 h 71"/>
                    <a:gd name="T8" fmla="*/ 6 w 8"/>
                    <a:gd name="T9" fmla="*/ 0 h 71"/>
                    <a:gd name="T10" fmla="*/ 4 w 8"/>
                    <a:gd name="T11" fmla="*/ 0 h 71"/>
                    <a:gd name="T12" fmla="*/ 3 w 8"/>
                    <a:gd name="T13" fmla="*/ 0 h 71"/>
                    <a:gd name="T14" fmla="*/ 2 w 8"/>
                    <a:gd name="T15" fmla="*/ 1 h 71"/>
                    <a:gd name="T16" fmla="*/ 0 w 8"/>
                    <a:gd name="T17" fmla="*/ 2 h 71"/>
                    <a:gd name="T18" fmla="*/ 0 w 8"/>
                    <a:gd name="T19" fmla="*/ 66 h 71"/>
                    <a:gd name="T20" fmla="*/ 0 w 8"/>
                    <a:gd name="T21" fmla="*/ 67 h 71"/>
                    <a:gd name="T22" fmla="*/ 2 w 8"/>
                    <a:gd name="T23" fmla="*/ 68 h 71"/>
                    <a:gd name="T24" fmla="*/ 3 w 8"/>
                    <a:gd name="T25" fmla="*/ 70 h 71"/>
                    <a:gd name="T26" fmla="*/ 4 w 8"/>
                    <a:gd name="T27" fmla="*/ 71 h 71"/>
                    <a:gd name="T28" fmla="*/ 6 w 8"/>
                    <a:gd name="T29" fmla="*/ 71 h 71"/>
                    <a:gd name="T30" fmla="*/ 7 w 8"/>
                    <a:gd name="T31" fmla="*/ 70 h 71"/>
                    <a:gd name="T32" fmla="*/ 8 w 8"/>
                    <a:gd name="T33" fmla="*/ 68 h 71"/>
                    <a:gd name="T34" fmla="*/ 8 w 8"/>
                    <a:gd name="T35" fmla="*/ 67 h 71"/>
                    <a:gd name="T36" fmla="*/ 8 w 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1"/>
                    <a:gd name="T59" fmla="*/ 8 w 8"/>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1">
                      <a:moveTo>
                        <a:pt x="8" y="4"/>
                      </a:moveTo>
                      <a:lnTo>
                        <a:pt x="8" y="2"/>
                      </a:lnTo>
                      <a:lnTo>
                        <a:pt x="8" y="1"/>
                      </a:lnTo>
                      <a:lnTo>
                        <a:pt x="7" y="0"/>
                      </a:lnTo>
                      <a:lnTo>
                        <a:pt x="6" y="0"/>
                      </a:lnTo>
                      <a:lnTo>
                        <a:pt x="4" y="0"/>
                      </a:lnTo>
                      <a:lnTo>
                        <a:pt x="3" y="0"/>
                      </a:lnTo>
                      <a:lnTo>
                        <a:pt x="2" y="1"/>
                      </a:lnTo>
                      <a:lnTo>
                        <a:pt x="0" y="2"/>
                      </a:lnTo>
                      <a:lnTo>
                        <a:pt x="0" y="66"/>
                      </a:lnTo>
                      <a:lnTo>
                        <a:pt x="0" y="67"/>
                      </a:lnTo>
                      <a:lnTo>
                        <a:pt x="2" y="68"/>
                      </a:lnTo>
                      <a:lnTo>
                        <a:pt x="3" y="70"/>
                      </a:lnTo>
                      <a:lnTo>
                        <a:pt x="4" y="71"/>
                      </a:lnTo>
                      <a:lnTo>
                        <a:pt x="6" y="71"/>
                      </a:lnTo>
                      <a:lnTo>
                        <a:pt x="7" y="70"/>
                      </a:lnTo>
                      <a:lnTo>
                        <a:pt x="8" y="68"/>
                      </a:lnTo>
                      <a:lnTo>
                        <a:pt x="8" y="67"/>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81" name="Freeform 45">
                  <a:extLst>
                    <a:ext uri="{FF2B5EF4-FFF2-40B4-BE49-F238E27FC236}">
                      <a16:creationId xmlns="" xmlns:a16="http://schemas.microsoft.com/office/drawing/2014/main" id="{68C56F22-50DD-F958-7EC0-8E797E43359A}"/>
                    </a:ext>
                  </a:extLst>
                </p:cNvPr>
                <p:cNvSpPr>
                  <a:spLocks/>
                </p:cNvSpPr>
                <p:nvPr/>
              </p:nvSpPr>
              <p:spPr bwMode="auto">
                <a:xfrm>
                  <a:off x="3717" y="3240"/>
                  <a:ext cx="8" cy="71"/>
                </a:xfrm>
                <a:custGeom>
                  <a:avLst/>
                  <a:gdLst>
                    <a:gd name="T0" fmla="*/ 8 w 8"/>
                    <a:gd name="T1" fmla="*/ 4 h 71"/>
                    <a:gd name="T2" fmla="*/ 8 w 8"/>
                    <a:gd name="T3" fmla="*/ 3 h 71"/>
                    <a:gd name="T4" fmla="*/ 8 w 8"/>
                    <a:gd name="T5" fmla="*/ 1 h 71"/>
                    <a:gd name="T6" fmla="*/ 7 w 8"/>
                    <a:gd name="T7" fmla="*/ 0 h 71"/>
                    <a:gd name="T8" fmla="*/ 6 w 8"/>
                    <a:gd name="T9" fmla="*/ 0 h 71"/>
                    <a:gd name="T10" fmla="*/ 4 w 8"/>
                    <a:gd name="T11" fmla="*/ 0 h 71"/>
                    <a:gd name="T12" fmla="*/ 3 w 8"/>
                    <a:gd name="T13" fmla="*/ 0 h 71"/>
                    <a:gd name="T14" fmla="*/ 2 w 8"/>
                    <a:gd name="T15" fmla="*/ 1 h 71"/>
                    <a:gd name="T16" fmla="*/ 0 w 8"/>
                    <a:gd name="T17" fmla="*/ 3 h 71"/>
                    <a:gd name="T18" fmla="*/ 0 w 8"/>
                    <a:gd name="T19" fmla="*/ 66 h 71"/>
                    <a:gd name="T20" fmla="*/ 0 w 8"/>
                    <a:gd name="T21" fmla="*/ 67 h 71"/>
                    <a:gd name="T22" fmla="*/ 2 w 8"/>
                    <a:gd name="T23" fmla="*/ 69 h 71"/>
                    <a:gd name="T24" fmla="*/ 3 w 8"/>
                    <a:gd name="T25" fmla="*/ 70 h 71"/>
                    <a:gd name="T26" fmla="*/ 4 w 8"/>
                    <a:gd name="T27" fmla="*/ 71 h 71"/>
                    <a:gd name="T28" fmla="*/ 6 w 8"/>
                    <a:gd name="T29" fmla="*/ 71 h 71"/>
                    <a:gd name="T30" fmla="*/ 7 w 8"/>
                    <a:gd name="T31" fmla="*/ 70 h 71"/>
                    <a:gd name="T32" fmla="*/ 8 w 8"/>
                    <a:gd name="T33" fmla="*/ 69 h 71"/>
                    <a:gd name="T34" fmla="*/ 8 w 8"/>
                    <a:gd name="T35" fmla="*/ 67 h 71"/>
                    <a:gd name="T36" fmla="*/ 8 w 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71"/>
                    <a:gd name="T59" fmla="*/ 8 w 8"/>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71">
                      <a:moveTo>
                        <a:pt x="8" y="4"/>
                      </a:moveTo>
                      <a:lnTo>
                        <a:pt x="8" y="3"/>
                      </a:lnTo>
                      <a:lnTo>
                        <a:pt x="8" y="1"/>
                      </a:lnTo>
                      <a:lnTo>
                        <a:pt x="7" y="0"/>
                      </a:lnTo>
                      <a:lnTo>
                        <a:pt x="6" y="0"/>
                      </a:lnTo>
                      <a:lnTo>
                        <a:pt x="4" y="0"/>
                      </a:lnTo>
                      <a:lnTo>
                        <a:pt x="3" y="0"/>
                      </a:lnTo>
                      <a:lnTo>
                        <a:pt x="2" y="1"/>
                      </a:lnTo>
                      <a:lnTo>
                        <a:pt x="0" y="3"/>
                      </a:lnTo>
                      <a:lnTo>
                        <a:pt x="0" y="66"/>
                      </a:lnTo>
                      <a:lnTo>
                        <a:pt x="0" y="67"/>
                      </a:lnTo>
                      <a:lnTo>
                        <a:pt x="2" y="69"/>
                      </a:lnTo>
                      <a:lnTo>
                        <a:pt x="3" y="70"/>
                      </a:lnTo>
                      <a:lnTo>
                        <a:pt x="4" y="71"/>
                      </a:lnTo>
                      <a:lnTo>
                        <a:pt x="6" y="71"/>
                      </a:lnTo>
                      <a:lnTo>
                        <a:pt x="7" y="70"/>
                      </a:lnTo>
                      <a:lnTo>
                        <a:pt x="8" y="69"/>
                      </a:lnTo>
                      <a:lnTo>
                        <a:pt x="8" y="67"/>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grpSp>
        <p:grpSp>
          <p:nvGrpSpPr>
            <p:cNvPr id="26636" name="Group 46">
              <a:extLst>
                <a:ext uri="{FF2B5EF4-FFF2-40B4-BE49-F238E27FC236}">
                  <a16:creationId xmlns="" xmlns:a16="http://schemas.microsoft.com/office/drawing/2014/main" id="{2E19DD93-728F-BEBF-1F2F-59115CB729B9}"/>
                </a:ext>
              </a:extLst>
            </p:cNvPr>
            <p:cNvGrpSpPr>
              <a:grpSpLocks/>
            </p:cNvGrpSpPr>
            <p:nvPr/>
          </p:nvGrpSpPr>
          <p:grpSpPr bwMode="auto">
            <a:xfrm>
              <a:off x="1008" y="286"/>
              <a:ext cx="2357" cy="2308"/>
              <a:chOff x="1008" y="96"/>
              <a:chExt cx="2357" cy="2308"/>
            </a:xfrm>
          </p:grpSpPr>
          <p:sp>
            <p:nvSpPr>
              <p:cNvPr id="26706" name="Rectangle 47">
                <a:extLst>
                  <a:ext uri="{FF2B5EF4-FFF2-40B4-BE49-F238E27FC236}">
                    <a16:creationId xmlns="" xmlns:a16="http://schemas.microsoft.com/office/drawing/2014/main" id="{6FE9CAE2-A7E9-E459-6D3A-3BCC591CE907}"/>
                  </a:ext>
                </a:extLst>
              </p:cNvPr>
              <p:cNvSpPr>
                <a:spLocks noChangeArrowheads="1"/>
              </p:cNvSpPr>
              <p:nvPr/>
            </p:nvSpPr>
            <p:spPr bwMode="auto">
              <a:xfrm>
                <a:off x="2156" y="96"/>
                <a:ext cx="1209"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grpSp>
            <p:nvGrpSpPr>
              <p:cNvPr id="26707" name="Group 48">
                <a:extLst>
                  <a:ext uri="{FF2B5EF4-FFF2-40B4-BE49-F238E27FC236}">
                    <a16:creationId xmlns="" xmlns:a16="http://schemas.microsoft.com/office/drawing/2014/main" id="{C465AEE0-1A86-2F22-8C19-56DB1891FF74}"/>
                  </a:ext>
                </a:extLst>
              </p:cNvPr>
              <p:cNvGrpSpPr>
                <a:grpSpLocks/>
              </p:cNvGrpSpPr>
              <p:nvPr/>
            </p:nvGrpSpPr>
            <p:grpSpPr bwMode="auto">
              <a:xfrm>
                <a:off x="1008" y="133"/>
                <a:ext cx="2216" cy="2271"/>
                <a:chOff x="1008" y="133"/>
                <a:chExt cx="2216" cy="2271"/>
              </a:xfrm>
            </p:grpSpPr>
            <p:grpSp>
              <p:nvGrpSpPr>
                <p:cNvPr id="26708" name="Group 49">
                  <a:extLst>
                    <a:ext uri="{FF2B5EF4-FFF2-40B4-BE49-F238E27FC236}">
                      <a16:creationId xmlns="" xmlns:a16="http://schemas.microsoft.com/office/drawing/2014/main" id="{EF7DA164-8BD2-B77D-451C-0E92DF1E584B}"/>
                    </a:ext>
                  </a:extLst>
                </p:cNvPr>
                <p:cNvGrpSpPr>
                  <a:grpSpLocks/>
                </p:cNvGrpSpPr>
                <p:nvPr/>
              </p:nvGrpSpPr>
              <p:grpSpPr bwMode="auto">
                <a:xfrm>
                  <a:off x="2018" y="2273"/>
                  <a:ext cx="636" cy="131"/>
                  <a:chOff x="2450" y="2561"/>
                  <a:chExt cx="636" cy="131"/>
                </a:xfrm>
              </p:grpSpPr>
              <p:sp>
                <p:nvSpPr>
                  <p:cNvPr id="26748" name="Freeform 50">
                    <a:extLst>
                      <a:ext uri="{FF2B5EF4-FFF2-40B4-BE49-F238E27FC236}">
                        <a16:creationId xmlns="" xmlns:a16="http://schemas.microsoft.com/office/drawing/2014/main" id="{A646161A-7E05-AEF1-93A1-EBA208EB8AB1}"/>
                      </a:ext>
                    </a:extLst>
                  </p:cNvPr>
                  <p:cNvSpPr>
                    <a:spLocks/>
                  </p:cNvSpPr>
                  <p:nvPr/>
                </p:nvSpPr>
                <p:spPr bwMode="auto">
                  <a:xfrm>
                    <a:off x="2450" y="2561"/>
                    <a:ext cx="568" cy="131"/>
                  </a:xfrm>
                  <a:custGeom>
                    <a:avLst/>
                    <a:gdLst>
                      <a:gd name="T0" fmla="*/ 0 w 568"/>
                      <a:gd name="T1" fmla="*/ 131 h 131"/>
                      <a:gd name="T2" fmla="*/ 36 w 568"/>
                      <a:gd name="T3" fmla="*/ 104 h 131"/>
                      <a:gd name="T4" fmla="*/ 73 w 568"/>
                      <a:gd name="T5" fmla="*/ 82 h 131"/>
                      <a:gd name="T6" fmla="*/ 110 w 568"/>
                      <a:gd name="T7" fmla="*/ 62 h 131"/>
                      <a:gd name="T8" fmla="*/ 149 w 568"/>
                      <a:gd name="T9" fmla="*/ 45 h 131"/>
                      <a:gd name="T10" fmla="*/ 187 w 568"/>
                      <a:gd name="T11" fmla="*/ 30 h 131"/>
                      <a:gd name="T12" fmla="*/ 225 w 568"/>
                      <a:gd name="T13" fmla="*/ 18 h 131"/>
                      <a:gd name="T14" fmla="*/ 264 w 568"/>
                      <a:gd name="T15" fmla="*/ 9 h 131"/>
                      <a:gd name="T16" fmla="*/ 301 w 568"/>
                      <a:gd name="T17" fmla="*/ 4 h 131"/>
                      <a:gd name="T18" fmla="*/ 338 w 568"/>
                      <a:gd name="T19" fmla="*/ 0 h 131"/>
                      <a:gd name="T20" fmla="*/ 375 w 568"/>
                      <a:gd name="T21" fmla="*/ 0 h 131"/>
                      <a:gd name="T22" fmla="*/ 411 w 568"/>
                      <a:gd name="T23" fmla="*/ 2 h 131"/>
                      <a:gd name="T24" fmla="*/ 445 w 568"/>
                      <a:gd name="T25" fmla="*/ 8 h 131"/>
                      <a:gd name="T26" fmla="*/ 478 w 568"/>
                      <a:gd name="T27" fmla="*/ 17 h 131"/>
                      <a:gd name="T28" fmla="*/ 510 w 568"/>
                      <a:gd name="T29" fmla="*/ 27 h 131"/>
                      <a:gd name="T30" fmla="*/ 540 w 568"/>
                      <a:gd name="T31" fmla="*/ 42 h 131"/>
                      <a:gd name="T32" fmla="*/ 568 w 568"/>
                      <a:gd name="T33" fmla="*/ 59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8"/>
                      <a:gd name="T52" fmla="*/ 0 h 131"/>
                      <a:gd name="T53" fmla="*/ 568 w 568"/>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8" h="131">
                        <a:moveTo>
                          <a:pt x="0" y="131"/>
                        </a:moveTo>
                        <a:lnTo>
                          <a:pt x="36" y="104"/>
                        </a:lnTo>
                        <a:lnTo>
                          <a:pt x="73" y="82"/>
                        </a:lnTo>
                        <a:lnTo>
                          <a:pt x="110" y="62"/>
                        </a:lnTo>
                        <a:lnTo>
                          <a:pt x="149" y="45"/>
                        </a:lnTo>
                        <a:lnTo>
                          <a:pt x="187" y="30"/>
                        </a:lnTo>
                        <a:lnTo>
                          <a:pt x="225" y="18"/>
                        </a:lnTo>
                        <a:lnTo>
                          <a:pt x="264" y="9"/>
                        </a:lnTo>
                        <a:lnTo>
                          <a:pt x="301" y="4"/>
                        </a:lnTo>
                        <a:lnTo>
                          <a:pt x="338" y="0"/>
                        </a:lnTo>
                        <a:lnTo>
                          <a:pt x="375" y="0"/>
                        </a:lnTo>
                        <a:lnTo>
                          <a:pt x="411" y="2"/>
                        </a:lnTo>
                        <a:lnTo>
                          <a:pt x="445" y="8"/>
                        </a:lnTo>
                        <a:lnTo>
                          <a:pt x="478" y="17"/>
                        </a:lnTo>
                        <a:lnTo>
                          <a:pt x="510" y="27"/>
                        </a:lnTo>
                        <a:lnTo>
                          <a:pt x="540" y="42"/>
                        </a:lnTo>
                        <a:lnTo>
                          <a:pt x="568" y="59"/>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749" name="Freeform 51">
                    <a:extLst>
                      <a:ext uri="{FF2B5EF4-FFF2-40B4-BE49-F238E27FC236}">
                        <a16:creationId xmlns="" xmlns:a16="http://schemas.microsoft.com/office/drawing/2014/main" id="{7B4BC28B-23CA-1FFF-5DC9-A33D9C19B9D3}"/>
                      </a:ext>
                    </a:extLst>
                  </p:cNvPr>
                  <p:cNvSpPr>
                    <a:spLocks/>
                  </p:cNvSpPr>
                  <p:nvPr/>
                </p:nvSpPr>
                <p:spPr bwMode="auto">
                  <a:xfrm>
                    <a:off x="2960" y="2561"/>
                    <a:ext cx="126" cy="124"/>
                  </a:xfrm>
                  <a:custGeom>
                    <a:avLst/>
                    <a:gdLst>
                      <a:gd name="T0" fmla="*/ 0 w 126"/>
                      <a:gd name="T1" fmla="*/ 65 h 124"/>
                      <a:gd name="T2" fmla="*/ 126 w 126"/>
                      <a:gd name="T3" fmla="*/ 124 h 124"/>
                      <a:gd name="T4" fmla="*/ 62 w 126"/>
                      <a:gd name="T5" fmla="*/ 0 h 124"/>
                      <a:gd name="T6" fmla="*/ 61 w 126"/>
                      <a:gd name="T7" fmla="*/ 61 h 124"/>
                      <a:gd name="T8" fmla="*/ 0 w 126"/>
                      <a:gd name="T9" fmla="*/ 65 h 124"/>
                      <a:gd name="T10" fmla="*/ 0 60000 65536"/>
                      <a:gd name="T11" fmla="*/ 0 60000 65536"/>
                      <a:gd name="T12" fmla="*/ 0 60000 65536"/>
                      <a:gd name="T13" fmla="*/ 0 60000 65536"/>
                      <a:gd name="T14" fmla="*/ 0 60000 65536"/>
                      <a:gd name="T15" fmla="*/ 0 w 126"/>
                      <a:gd name="T16" fmla="*/ 0 h 124"/>
                      <a:gd name="T17" fmla="*/ 126 w 126"/>
                      <a:gd name="T18" fmla="*/ 124 h 124"/>
                    </a:gdLst>
                    <a:ahLst/>
                    <a:cxnLst>
                      <a:cxn ang="T10">
                        <a:pos x="T0" y="T1"/>
                      </a:cxn>
                      <a:cxn ang="T11">
                        <a:pos x="T2" y="T3"/>
                      </a:cxn>
                      <a:cxn ang="T12">
                        <a:pos x="T4" y="T5"/>
                      </a:cxn>
                      <a:cxn ang="T13">
                        <a:pos x="T6" y="T7"/>
                      </a:cxn>
                      <a:cxn ang="T14">
                        <a:pos x="T8" y="T9"/>
                      </a:cxn>
                    </a:cxnLst>
                    <a:rect l="T15" t="T16" r="T17" b="T18"/>
                    <a:pathLst>
                      <a:path w="126" h="124">
                        <a:moveTo>
                          <a:pt x="0" y="65"/>
                        </a:moveTo>
                        <a:lnTo>
                          <a:pt x="126" y="124"/>
                        </a:lnTo>
                        <a:lnTo>
                          <a:pt x="62" y="0"/>
                        </a:lnTo>
                        <a:lnTo>
                          <a:pt x="61" y="61"/>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grpSp>
              <p:nvGrpSpPr>
                <p:cNvPr id="26709" name="Group 52">
                  <a:extLst>
                    <a:ext uri="{FF2B5EF4-FFF2-40B4-BE49-F238E27FC236}">
                      <a16:creationId xmlns="" xmlns:a16="http://schemas.microsoft.com/office/drawing/2014/main" id="{D9DABEDC-4966-7699-DDC3-C056BEF958C9}"/>
                    </a:ext>
                  </a:extLst>
                </p:cNvPr>
                <p:cNvGrpSpPr>
                  <a:grpSpLocks/>
                </p:cNvGrpSpPr>
                <p:nvPr/>
              </p:nvGrpSpPr>
              <p:grpSpPr bwMode="auto">
                <a:xfrm>
                  <a:off x="2715" y="1939"/>
                  <a:ext cx="102" cy="381"/>
                  <a:chOff x="3147" y="2227"/>
                  <a:chExt cx="102" cy="381"/>
                </a:xfrm>
              </p:grpSpPr>
              <p:sp>
                <p:nvSpPr>
                  <p:cNvPr id="26746" name="Rectangle 53">
                    <a:extLst>
                      <a:ext uri="{FF2B5EF4-FFF2-40B4-BE49-F238E27FC236}">
                        <a16:creationId xmlns="" xmlns:a16="http://schemas.microsoft.com/office/drawing/2014/main" id="{EA9E492B-00B9-61D5-1380-BD7ABEC9758A}"/>
                      </a:ext>
                    </a:extLst>
                  </p:cNvPr>
                  <p:cNvSpPr>
                    <a:spLocks noChangeArrowheads="1"/>
                  </p:cNvSpPr>
                  <p:nvPr/>
                </p:nvSpPr>
                <p:spPr bwMode="auto">
                  <a:xfrm>
                    <a:off x="3189" y="2227"/>
                    <a:ext cx="16" cy="2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747" name="Freeform 54">
                    <a:extLst>
                      <a:ext uri="{FF2B5EF4-FFF2-40B4-BE49-F238E27FC236}">
                        <a16:creationId xmlns="" xmlns:a16="http://schemas.microsoft.com/office/drawing/2014/main" id="{E5312F04-A6B4-82FB-455F-2AE0892F4A02}"/>
                      </a:ext>
                    </a:extLst>
                  </p:cNvPr>
                  <p:cNvSpPr>
                    <a:spLocks/>
                  </p:cNvSpPr>
                  <p:nvPr/>
                </p:nvSpPr>
                <p:spPr bwMode="auto">
                  <a:xfrm>
                    <a:off x="3147" y="2453"/>
                    <a:ext cx="102" cy="155"/>
                  </a:xfrm>
                  <a:custGeom>
                    <a:avLst/>
                    <a:gdLst>
                      <a:gd name="T0" fmla="*/ 0 w 102"/>
                      <a:gd name="T1" fmla="*/ 0 h 155"/>
                      <a:gd name="T2" fmla="*/ 50 w 102"/>
                      <a:gd name="T3" fmla="*/ 155 h 155"/>
                      <a:gd name="T4" fmla="*/ 102 w 102"/>
                      <a:gd name="T5" fmla="*/ 0 h 155"/>
                      <a:gd name="T6" fmla="*/ 50 w 102"/>
                      <a:gd name="T7" fmla="*/ 49 h 155"/>
                      <a:gd name="T8" fmla="*/ 0 w 102"/>
                      <a:gd name="T9" fmla="*/ 0 h 155"/>
                      <a:gd name="T10" fmla="*/ 0 60000 65536"/>
                      <a:gd name="T11" fmla="*/ 0 60000 65536"/>
                      <a:gd name="T12" fmla="*/ 0 60000 65536"/>
                      <a:gd name="T13" fmla="*/ 0 60000 65536"/>
                      <a:gd name="T14" fmla="*/ 0 60000 65536"/>
                      <a:gd name="T15" fmla="*/ 0 w 102"/>
                      <a:gd name="T16" fmla="*/ 0 h 155"/>
                      <a:gd name="T17" fmla="*/ 102 w 102"/>
                      <a:gd name="T18" fmla="*/ 155 h 155"/>
                    </a:gdLst>
                    <a:ahLst/>
                    <a:cxnLst>
                      <a:cxn ang="T10">
                        <a:pos x="T0" y="T1"/>
                      </a:cxn>
                      <a:cxn ang="T11">
                        <a:pos x="T2" y="T3"/>
                      </a:cxn>
                      <a:cxn ang="T12">
                        <a:pos x="T4" y="T5"/>
                      </a:cxn>
                      <a:cxn ang="T13">
                        <a:pos x="T6" y="T7"/>
                      </a:cxn>
                      <a:cxn ang="T14">
                        <a:pos x="T8" y="T9"/>
                      </a:cxn>
                    </a:cxnLst>
                    <a:rect l="T15" t="T16" r="T17" b="T18"/>
                    <a:pathLst>
                      <a:path w="102" h="155">
                        <a:moveTo>
                          <a:pt x="0" y="0"/>
                        </a:moveTo>
                        <a:lnTo>
                          <a:pt x="50" y="155"/>
                        </a:lnTo>
                        <a:lnTo>
                          <a:pt x="102" y="0"/>
                        </a:lnTo>
                        <a:lnTo>
                          <a:pt x="50" y="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sp>
              <p:nvSpPr>
                <p:cNvPr id="26710" name="Rectangle 55">
                  <a:extLst>
                    <a:ext uri="{FF2B5EF4-FFF2-40B4-BE49-F238E27FC236}">
                      <a16:creationId xmlns="" xmlns:a16="http://schemas.microsoft.com/office/drawing/2014/main" id="{58F079B6-6B78-4139-F902-56AD60699DBE}"/>
                    </a:ext>
                  </a:extLst>
                </p:cNvPr>
                <p:cNvSpPr>
                  <a:spLocks noChangeArrowheads="1"/>
                </p:cNvSpPr>
                <p:nvPr/>
              </p:nvSpPr>
              <p:spPr bwMode="auto">
                <a:xfrm>
                  <a:off x="2468" y="1772"/>
                  <a:ext cx="68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0000"/>
                      </a:solidFill>
                      <a:latin typeface="Tahoma" panose="020B0604030504040204" pitchFamily="34" charset="0"/>
                    </a:rPr>
                    <a:t>coagulazione</a:t>
                  </a:r>
                  <a:endParaRPr lang="it-IT" altLang="it-IT" sz="2800">
                    <a:latin typeface="Times New Roman" panose="02020603050405020304" pitchFamily="18" charset="0"/>
                  </a:endParaRPr>
                </a:p>
              </p:txBody>
            </p:sp>
            <p:sp>
              <p:nvSpPr>
                <p:cNvPr id="26711" name="Rectangle 56">
                  <a:extLst>
                    <a:ext uri="{FF2B5EF4-FFF2-40B4-BE49-F238E27FC236}">
                      <a16:creationId xmlns="" xmlns:a16="http://schemas.microsoft.com/office/drawing/2014/main" id="{C88E478F-D5EB-DABA-983A-290567AFA325}"/>
                    </a:ext>
                  </a:extLst>
                </p:cNvPr>
                <p:cNvSpPr>
                  <a:spLocks noChangeArrowheads="1"/>
                </p:cNvSpPr>
                <p:nvPr/>
              </p:nvSpPr>
              <p:spPr bwMode="auto">
                <a:xfrm>
                  <a:off x="1955" y="2114"/>
                  <a:ext cx="76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712" name="Rectangle 57">
                  <a:extLst>
                    <a:ext uri="{FF2B5EF4-FFF2-40B4-BE49-F238E27FC236}">
                      <a16:creationId xmlns="" xmlns:a16="http://schemas.microsoft.com/office/drawing/2014/main" id="{A3660A28-F08D-017A-4621-F00CC8F35AEB}"/>
                    </a:ext>
                  </a:extLst>
                </p:cNvPr>
                <p:cNvSpPr>
                  <a:spLocks noChangeArrowheads="1"/>
                </p:cNvSpPr>
                <p:nvPr/>
              </p:nvSpPr>
              <p:spPr bwMode="auto">
                <a:xfrm>
                  <a:off x="2034" y="2151"/>
                  <a:ext cx="59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300">
                      <a:solidFill>
                        <a:srgbClr val="000000"/>
                      </a:solidFill>
                      <a:latin typeface="Tahoma" panose="020B0604030504040204" pitchFamily="34" charset="0"/>
                    </a:rPr>
                    <a:t>coagulazione</a:t>
                  </a:r>
                  <a:endParaRPr lang="it-IT" altLang="it-IT" sz="2400">
                    <a:latin typeface="Times New Roman" panose="02020603050405020304" pitchFamily="18" charset="0"/>
                  </a:endParaRPr>
                </a:p>
              </p:txBody>
            </p:sp>
            <p:sp>
              <p:nvSpPr>
                <p:cNvPr id="26713" name="Rectangle 58">
                  <a:extLst>
                    <a:ext uri="{FF2B5EF4-FFF2-40B4-BE49-F238E27FC236}">
                      <a16:creationId xmlns="" xmlns:a16="http://schemas.microsoft.com/office/drawing/2014/main" id="{00C85142-24AC-EB27-531E-A27DE28B5261}"/>
                    </a:ext>
                  </a:extLst>
                </p:cNvPr>
                <p:cNvSpPr>
                  <a:spLocks noChangeArrowheads="1"/>
                </p:cNvSpPr>
                <p:nvPr/>
              </p:nvSpPr>
              <p:spPr bwMode="auto">
                <a:xfrm>
                  <a:off x="2423" y="133"/>
                  <a:ext cx="8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0000"/>
                      </a:solidFill>
                      <a:latin typeface="Tahoma" panose="020B0604030504040204" pitchFamily="34" charset="0"/>
                    </a:rPr>
                    <a:t>vapori a bassa </a:t>
                  </a:r>
                  <a:endParaRPr lang="it-IT" altLang="it-IT" sz="2800">
                    <a:latin typeface="Times New Roman" panose="02020603050405020304" pitchFamily="18" charset="0"/>
                  </a:endParaRPr>
                </a:p>
              </p:txBody>
            </p:sp>
            <p:sp>
              <p:nvSpPr>
                <p:cNvPr id="26714" name="Rectangle 59">
                  <a:extLst>
                    <a:ext uri="{FF2B5EF4-FFF2-40B4-BE49-F238E27FC236}">
                      <a16:creationId xmlns="" xmlns:a16="http://schemas.microsoft.com/office/drawing/2014/main" id="{6EF3C2C9-4270-F380-8B68-4F02A2484057}"/>
                    </a:ext>
                  </a:extLst>
                </p:cNvPr>
                <p:cNvSpPr>
                  <a:spLocks noChangeArrowheads="1"/>
                </p:cNvSpPr>
                <p:nvPr/>
              </p:nvSpPr>
              <p:spPr bwMode="auto">
                <a:xfrm>
                  <a:off x="2565" y="260"/>
                  <a:ext cx="43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0000"/>
                      </a:solidFill>
                      <a:latin typeface="Tahoma" panose="020B0604030504040204" pitchFamily="34" charset="0"/>
                    </a:rPr>
                    <a:t>volatilità</a:t>
                  </a:r>
                  <a:endParaRPr lang="it-IT" altLang="it-IT" sz="2800">
                    <a:latin typeface="Times New Roman" panose="02020603050405020304" pitchFamily="18" charset="0"/>
                  </a:endParaRPr>
                </a:p>
              </p:txBody>
            </p:sp>
            <p:sp>
              <p:nvSpPr>
                <p:cNvPr id="26715" name="Rectangle 60">
                  <a:extLst>
                    <a:ext uri="{FF2B5EF4-FFF2-40B4-BE49-F238E27FC236}">
                      <a16:creationId xmlns="" xmlns:a16="http://schemas.microsoft.com/office/drawing/2014/main" id="{8CB78168-72DE-A96C-8CA3-03BD2CD60ED2}"/>
                    </a:ext>
                  </a:extLst>
                </p:cNvPr>
                <p:cNvSpPr>
                  <a:spLocks noChangeArrowheads="1"/>
                </p:cNvSpPr>
                <p:nvPr/>
              </p:nvSpPr>
              <p:spPr bwMode="auto">
                <a:xfrm>
                  <a:off x="1008" y="464"/>
                  <a:ext cx="1209"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716" name="Rectangle 61">
                  <a:extLst>
                    <a:ext uri="{FF2B5EF4-FFF2-40B4-BE49-F238E27FC236}">
                      <a16:creationId xmlns="" xmlns:a16="http://schemas.microsoft.com/office/drawing/2014/main" id="{D271183D-4DE3-B8DE-DAC6-77D46704E36B}"/>
                    </a:ext>
                  </a:extLst>
                </p:cNvPr>
                <p:cNvSpPr>
                  <a:spLocks noChangeArrowheads="1"/>
                </p:cNvSpPr>
                <p:nvPr/>
              </p:nvSpPr>
              <p:spPr bwMode="auto">
                <a:xfrm>
                  <a:off x="1244" y="501"/>
                  <a:ext cx="8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0000"/>
                      </a:solidFill>
                      <a:latin typeface="Tahoma" panose="020B0604030504040204" pitchFamily="34" charset="0"/>
                    </a:rPr>
                    <a:t>composti di alta </a:t>
                  </a:r>
                  <a:endParaRPr lang="it-IT" altLang="it-IT" sz="2800">
                    <a:latin typeface="Times New Roman" panose="02020603050405020304" pitchFamily="18" charset="0"/>
                  </a:endParaRPr>
                </a:p>
              </p:txBody>
            </p:sp>
            <p:sp>
              <p:nvSpPr>
                <p:cNvPr id="26717" name="Rectangle 62">
                  <a:extLst>
                    <a:ext uri="{FF2B5EF4-FFF2-40B4-BE49-F238E27FC236}">
                      <a16:creationId xmlns="" xmlns:a16="http://schemas.microsoft.com/office/drawing/2014/main" id="{394FADFF-E831-1916-0C00-B8956E91A40A}"/>
                    </a:ext>
                  </a:extLst>
                </p:cNvPr>
                <p:cNvSpPr>
                  <a:spLocks noChangeArrowheads="1"/>
                </p:cNvSpPr>
                <p:nvPr/>
              </p:nvSpPr>
              <p:spPr bwMode="auto">
                <a:xfrm>
                  <a:off x="1195" y="628"/>
                  <a:ext cx="94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0000"/>
                      </a:solidFill>
                      <a:latin typeface="Tahoma" panose="020B0604030504040204" pitchFamily="34" charset="0"/>
                    </a:rPr>
                    <a:t>massa molecolare</a:t>
                  </a:r>
                  <a:endParaRPr lang="it-IT" altLang="it-IT" sz="2800">
                    <a:latin typeface="Times New Roman" panose="02020603050405020304" pitchFamily="18" charset="0"/>
                  </a:endParaRPr>
                </a:p>
              </p:txBody>
            </p:sp>
            <p:sp>
              <p:nvSpPr>
                <p:cNvPr id="26718" name="Rectangle 63">
                  <a:extLst>
                    <a:ext uri="{FF2B5EF4-FFF2-40B4-BE49-F238E27FC236}">
                      <a16:creationId xmlns="" xmlns:a16="http://schemas.microsoft.com/office/drawing/2014/main" id="{01648128-B3BE-FE88-B4FC-856C8662C733}"/>
                    </a:ext>
                  </a:extLst>
                </p:cNvPr>
                <p:cNvSpPr>
                  <a:spLocks noChangeArrowheads="1"/>
                </p:cNvSpPr>
                <p:nvPr/>
              </p:nvSpPr>
              <p:spPr bwMode="auto">
                <a:xfrm>
                  <a:off x="2483" y="882"/>
                  <a:ext cx="65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0000"/>
                      </a:solidFill>
                      <a:latin typeface="Tahoma" panose="020B0604030504040204" pitchFamily="34" charset="0"/>
                    </a:rPr>
                    <a:t>nucleazione </a:t>
                  </a:r>
                  <a:endParaRPr lang="it-IT" altLang="it-IT" sz="2800">
                    <a:latin typeface="Times New Roman" panose="02020603050405020304" pitchFamily="18" charset="0"/>
                  </a:endParaRPr>
                </a:p>
              </p:txBody>
            </p:sp>
            <p:sp>
              <p:nvSpPr>
                <p:cNvPr id="26719" name="Rectangle 64">
                  <a:extLst>
                    <a:ext uri="{FF2B5EF4-FFF2-40B4-BE49-F238E27FC236}">
                      <a16:creationId xmlns="" xmlns:a16="http://schemas.microsoft.com/office/drawing/2014/main" id="{36273374-8449-771E-6285-052AB1A6B68A}"/>
                    </a:ext>
                  </a:extLst>
                </p:cNvPr>
                <p:cNvSpPr>
                  <a:spLocks noChangeArrowheads="1"/>
                </p:cNvSpPr>
                <p:nvPr/>
              </p:nvSpPr>
              <p:spPr bwMode="auto">
                <a:xfrm>
                  <a:off x="2494" y="1009"/>
                  <a:ext cx="59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0000"/>
                      </a:solidFill>
                      <a:latin typeface="Tahoma" panose="020B0604030504040204" pitchFamily="34" charset="0"/>
                    </a:rPr>
                    <a:t>eterogenea</a:t>
                  </a:r>
                  <a:endParaRPr lang="it-IT" altLang="it-IT" sz="2800">
                    <a:latin typeface="Times New Roman" panose="02020603050405020304" pitchFamily="18" charset="0"/>
                  </a:endParaRPr>
                </a:p>
              </p:txBody>
            </p:sp>
            <p:grpSp>
              <p:nvGrpSpPr>
                <p:cNvPr id="26720" name="Group 65">
                  <a:extLst>
                    <a:ext uri="{FF2B5EF4-FFF2-40B4-BE49-F238E27FC236}">
                      <a16:creationId xmlns="" xmlns:a16="http://schemas.microsoft.com/office/drawing/2014/main" id="{B81D8299-0721-5BEF-DDBC-1F5AFD24EF3F}"/>
                    </a:ext>
                  </a:extLst>
                </p:cNvPr>
                <p:cNvGrpSpPr>
                  <a:grpSpLocks/>
                </p:cNvGrpSpPr>
                <p:nvPr/>
              </p:nvGrpSpPr>
              <p:grpSpPr bwMode="auto">
                <a:xfrm>
                  <a:off x="2715" y="1288"/>
                  <a:ext cx="102" cy="381"/>
                  <a:chOff x="3147" y="1576"/>
                  <a:chExt cx="102" cy="381"/>
                </a:xfrm>
              </p:grpSpPr>
              <p:sp>
                <p:nvSpPr>
                  <p:cNvPr id="26744" name="Rectangle 66">
                    <a:extLst>
                      <a:ext uri="{FF2B5EF4-FFF2-40B4-BE49-F238E27FC236}">
                        <a16:creationId xmlns="" xmlns:a16="http://schemas.microsoft.com/office/drawing/2014/main" id="{EB1B1A96-63A4-AF7E-BBD0-B4650FDAFFD6}"/>
                      </a:ext>
                    </a:extLst>
                  </p:cNvPr>
                  <p:cNvSpPr>
                    <a:spLocks noChangeArrowheads="1"/>
                  </p:cNvSpPr>
                  <p:nvPr/>
                </p:nvSpPr>
                <p:spPr bwMode="auto">
                  <a:xfrm>
                    <a:off x="3189" y="1576"/>
                    <a:ext cx="16" cy="2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745" name="Freeform 67">
                    <a:extLst>
                      <a:ext uri="{FF2B5EF4-FFF2-40B4-BE49-F238E27FC236}">
                        <a16:creationId xmlns="" xmlns:a16="http://schemas.microsoft.com/office/drawing/2014/main" id="{9478EA68-A935-5F4F-A431-72442FB2C0FB}"/>
                      </a:ext>
                    </a:extLst>
                  </p:cNvPr>
                  <p:cNvSpPr>
                    <a:spLocks/>
                  </p:cNvSpPr>
                  <p:nvPr/>
                </p:nvSpPr>
                <p:spPr bwMode="auto">
                  <a:xfrm>
                    <a:off x="3147" y="1802"/>
                    <a:ext cx="102" cy="155"/>
                  </a:xfrm>
                  <a:custGeom>
                    <a:avLst/>
                    <a:gdLst>
                      <a:gd name="T0" fmla="*/ 0 w 102"/>
                      <a:gd name="T1" fmla="*/ 0 h 155"/>
                      <a:gd name="T2" fmla="*/ 50 w 102"/>
                      <a:gd name="T3" fmla="*/ 155 h 155"/>
                      <a:gd name="T4" fmla="*/ 102 w 102"/>
                      <a:gd name="T5" fmla="*/ 0 h 155"/>
                      <a:gd name="T6" fmla="*/ 50 w 102"/>
                      <a:gd name="T7" fmla="*/ 49 h 155"/>
                      <a:gd name="T8" fmla="*/ 0 w 102"/>
                      <a:gd name="T9" fmla="*/ 0 h 155"/>
                      <a:gd name="T10" fmla="*/ 0 60000 65536"/>
                      <a:gd name="T11" fmla="*/ 0 60000 65536"/>
                      <a:gd name="T12" fmla="*/ 0 60000 65536"/>
                      <a:gd name="T13" fmla="*/ 0 60000 65536"/>
                      <a:gd name="T14" fmla="*/ 0 60000 65536"/>
                      <a:gd name="T15" fmla="*/ 0 w 102"/>
                      <a:gd name="T16" fmla="*/ 0 h 155"/>
                      <a:gd name="T17" fmla="*/ 102 w 102"/>
                      <a:gd name="T18" fmla="*/ 155 h 155"/>
                    </a:gdLst>
                    <a:ahLst/>
                    <a:cxnLst>
                      <a:cxn ang="T10">
                        <a:pos x="T0" y="T1"/>
                      </a:cxn>
                      <a:cxn ang="T11">
                        <a:pos x="T2" y="T3"/>
                      </a:cxn>
                      <a:cxn ang="T12">
                        <a:pos x="T4" y="T5"/>
                      </a:cxn>
                      <a:cxn ang="T13">
                        <a:pos x="T6" y="T7"/>
                      </a:cxn>
                      <a:cxn ang="T14">
                        <a:pos x="T8" y="T9"/>
                      </a:cxn>
                    </a:cxnLst>
                    <a:rect l="T15" t="T16" r="T17" b="T18"/>
                    <a:pathLst>
                      <a:path w="102" h="155">
                        <a:moveTo>
                          <a:pt x="0" y="0"/>
                        </a:moveTo>
                        <a:lnTo>
                          <a:pt x="50" y="155"/>
                        </a:lnTo>
                        <a:lnTo>
                          <a:pt x="102" y="0"/>
                        </a:lnTo>
                        <a:lnTo>
                          <a:pt x="50" y="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grpSp>
              <p:nvGrpSpPr>
                <p:cNvPr id="26721" name="Group 68">
                  <a:extLst>
                    <a:ext uri="{FF2B5EF4-FFF2-40B4-BE49-F238E27FC236}">
                      <a16:creationId xmlns="" xmlns:a16="http://schemas.microsoft.com/office/drawing/2014/main" id="{55B9BDF6-D5F9-30A8-2489-299ADE342D19}"/>
                    </a:ext>
                  </a:extLst>
                </p:cNvPr>
                <p:cNvGrpSpPr>
                  <a:grpSpLocks/>
                </p:cNvGrpSpPr>
                <p:nvPr/>
              </p:nvGrpSpPr>
              <p:grpSpPr bwMode="auto">
                <a:xfrm>
                  <a:off x="2715" y="453"/>
                  <a:ext cx="102" cy="382"/>
                  <a:chOff x="3147" y="741"/>
                  <a:chExt cx="102" cy="382"/>
                </a:xfrm>
              </p:grpSpPr>
              <p:sp>
                <p:nvSpPr>
                  <p:cNvPr id="26742" name="Rectangle 69">
                    <a:extLst>
                      <a:ext uri="{FF2B5EF4-FFF2-40B4-BE49-F238E27FC236}">
                        <a16:creationId xmlns="" xmlns:a16="http://schemas.microsoft.com/office/drawing/2014/main" id="{CB3E5D9F-2963-4118-440E-B71F11D0609A}"/>
                      </a:ext>
                    </a:extLst>
                  </p:cNvPr>
                  <p:cNvSpPr>
                    <a:spLocks noChangeArrowheads="1"/>
                  </p:cNvSpPr>
                  <p:nvPr/>
                </p:nvSpPr>
                <p:spPr bwMode="auto">
                  <a:xfrm>
                    <a:off x="3189" y="741"/>
                    <a:ext cx="16" cy="2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743" name="Freeform 70">
                    <a:extLst>
                      <a:ext uri="{FF2B5EF4-FFF2-40B4-BE49-F238E27FC236}">
                        <a16:creationId xmlns="" xmlns:a16="http://schemas.microsoft.com/office/drawing/2014/main" id="{FE428426-C1C0-31BF-2268-D0B095B7B4A0}"/>
                      </a:ext>
                    </a:extLst>
                  </p:cNvPr>
                  <p:cNvSpPr>
                    <a:spLocks/>
                  </p:cNvSpPr>
                  <p:nvPr/>
                </p:nvSpPr>
                <p:spPr bwMode="auto">
                  <a:xfrm>
                    <a:off x="3147" y="968"/>
                    <a:ext cx="102" cy="155"/>
                  </a:xfrm>
                  <a:custGeom>
                    <a:avLst/>
                    <a:gdLst>
                      <a:gd name="T0" fmla="*/ 0 w 102"/>
                      <a:gd name="T1" fmla="*/ 0 h 155"/>
                      <a:gd name="T2" fmla="*/ 50 w 102"/>
                      <a:gd name="T3" fmla="*/ 155 h 155"/>
                      <a:gd name="T4" fmla="*/ 102 w 102"/>
                      <a:gd name="T5" fmla="*/ 0 h 155"/>
                      <a:gd name="T6" fmla="*/ 50 w 102"/>
                      <a:gd name="T7" fmla="*/ 49 h 155"/>
                      <a:gd name="T8" fmla="*/ 0 w 102"/>
                      <a:gd name="T9" fmla="*/ 0 h 155"/>
                      <a:gd name="T10" fmla="*/ 0 60000 65536"/>
                      <a:gd name="T11" fmla="*/ 0 60000 65536"/>
                      <a:gd name="T12" fmla="*/ 0 60000 65536"/>
                      <a:gd name="T13" fmla="*/ 0 60000 65536"/>
                      <a:gd name="T14" fmla="*/ 0 60000 65536"/>
                      <a:gd name="T15" fmla="*/ 0 w 102"/>
                      <a:gd name="T16" fmla="*/ 0 h 155"/>
                      <a:gd name="T17" fmla="*/ 102 w 102"/>
                      <a:gd name="T18" fmla="*/ 155 h 155"/>
                    </a:gdLst>
                    <a:ahLst/>
                    <a:cxnLst>
                      <a:cxn ang="T10">
                        <a:pos x="T0" y="T1"/>
                      </a:cxn>
                      <a:cxn ang="T11">
                        <a:pos x="T2" y="T3"/>
                      </a:cxn>
                      <a:cxn ang="T12">
                        <a:pos x="T4" y="T5"/>
                      </a:cxn>
                      <a:cxn ang="T13">
                        <a:pos x="T6" y="T7"/>
                      </a:cxn>
                      <a:cxn ang="T14">
                        <a:pos x="T8" y="T9"/>
                      </a:cxn>
                    </a:cxnLst>
                    <a:rect l="T15" t="T16" r="T17" b="T18"/>
                    <a:pathLst>
                      <a:path w="102" h="155">
                        <a:moveTo>
                          <a:pt x="0" y="0"/>
                        </a:moveTo>
                        <a:lnTo>
                          <a:pt x="50" y="155"/>
                        </a:lnTo>
                        <a:lnTo>
                          <a:pt x="102" y="0"/>
                        </a:lnTo>
                        <a:lnTo>
                          <a:pt x="50" y="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grpSp>
              <p:nvGrpSpPr>
                <p:cNvPr id="26722" name="Group 71">
                  <a:extLst>
                    <a:ext uri="{FF2B5EF4-FFF2-40B4-BE49-F238E27FC236}">
                      <a16:creationId xmlns="" xmlns:a16="http://schemas.microsoft.com/office/drawing/2014/main" id="{8E12591F-23D2-0231-C696-0B6584C9A8A5}"/>
                    </a:ext>
                  </a:extLst>
                </p:cNvPr>
                <p:cNvGrpSpPr>
                  <a:grpSpLocks/>
                </p:cNvGrpSpPr>
                <p:nvPr/>
              </p:nvGrpSpPr>
              <p:grpSpPr bwMode="auto">
                <a:xfrm>
                  <a:off x="2059" y="943"/>
                  <a:ext cx="367" cy="1250"/>
                  <a:chOff x="2491" y="1231"/>
                  <a:chExt cx="367" cy="1250"/>
                </a:xfrm>
              </p:grpSpPr>
              <p:sp>
                <p:nvSpPr>
                  <p:cNvPr id="26740" name="Freeform 72">
                    <a:extLst>
                      <a:ext uri="{FF2B5EF4-FFF2-40B4-BE49-F238E27FC236}">
                        <a16:creationId xmlns="" xmlns:a16="http://schemas.microsoft.com/office/drawing/2014/main" id="{BA373D80-A4A5-9B09-9E33-D533951B236D}"/>
                      </a:ext>
                    </a:extLst>
                  </p:cNvPr>
                  <p:cNvSpPr>
                    <a:spLocks/>
                  </p:cNvSpPr>
                  <p:nvPr/>
                </p:nvSpPr>
                <p:spPr bwMode="auto">
                  <a:xfrm>
                    <a:off x="2526" y="1231"/>
                    <a:ext cx="332" cy="1150"/>
                  </a:xfrm>
                  <a:custGeom>
                    <a:avLst/>
                    <a:gdLst>
                      <a:gd name="T0" fmla="*/ 327 w 332"/>
                      <a:gd name="T1" fmla="*/ 28 h 1150"/>
                      <a:gd name="T2" fmla="*/ 332 w 332"/>
                      <a:gd name="T3" fmla="*/ 14 h 1150"/>
                      <a:gd name="T4" fmla="*/ 323 w 332"/>
                      <a:gd name="T5" fmla="*/ 10 h 1150"/>
                      <a:gd name="T6" fmla="*/ 316 w 332"/>
                      <a:gd name="T7" fmla="*/ 7 h 1150"/>
                      <a:gd name="T8" fmla="*/ 310 w 332"/>
                      <a:gd name="T9" fmla="*/ 4 h 1150"/>
                      <a:gd name="T10" fmla="*/ 304 w 332"/>
                      <a:gd name="T11" fmla="*/ 3 h 1150"/>
                      <a:gd name="T12" fmla="*/ 296 w 332"/>
                      <a:gd name="T13" fmla="*/ 2 h 1150"/>
                      <a:gd name="T14" fmla="*/ 294 w 332"/>
                      <a:gd name="T15" fmla="*/ 0 h 1150"/>
                      <a:gd name="T16" fmla="*/ 286 w 332"/>
                      <a:gd name="T17" fmla="*/ 0 h 1150"/>
                      <a:gd name="T18" fmla="*/ 282 w 332"/>
                      <a:gd name="T19" fmla="*/ 0 h 1150"/>
                      <a:gd name="T20" fmla="*/ 277 w 332"/>
                      <a:gd name="T21" fmla="*/ 0 h 1150"/>
                      <a:gd name="T22" fmla="*/ 270 w 332"/>
                      <a:gd name="T23" fmla="*/ 2 h 1150"/>
                      <a:gd name="T24" fmla="*/ 261 w 332"/>
                      <a:gd name="T25" fmla="*/ 2 h 1150"/>
                      <a:gd name="T26" fmla="*/ 250 w 332"/>
                      <a:gd name="T27" fmla="*/ 2 h 1150"/>
                      <a:gd name="T28" fmla="*/ 238 w 332"/>
                      <a:gd name="T29" fmla="*/ 3 h 1150"/>
                      <a:gd name="T30" fmla="*/ 221 w 332"/>
                      <a:gd name="T31" fmla="*/ 3 h 1150"/>
                      <a:gd name="T32" fmla="*/ 202 w 332"/>
                      <a:gd name="T33" fmla="*/ 3 h 1150"/>
                      <a:gd name="T34" fmla="*/ 202 w 332"/>
                      <a:gd name="T35" fmla="*/ 3 h 1150"/>
                      <a:gd name="T36" fmla="*/ 200 w 332"/>
                      <a:gd name="T37" fmla="*/ 4 h 1150"/>
                      <a:gd name="T38" fmla="*/ 197 w 332"/>
                      <a:gd name="T39" fmla="*/ 6 h 1150"/>
                      <a:gd name="T40" fmla="*/ 196 w 332"/>
                      <a:gd name="T41" fmla="*/ 10 h 1150"/>
                      <a:gd name="T42" fmla="*/ 0 w 332"/>
                      <a:gd name="T43" fmla="*/ 1147 h 1150"/>
                      <a:gd name="T44" fmla="*/ 14 w 332"/>
                      <a:gd name="T45" fmla="*/ 1150 h 1150"/>
                      <a:gd name="T46" fmla="*/ 210 w 332"/>
                      <a:gd name="T47" fmla="*/ 12 h 1150"/>
                      <a:gd name="T48" fmla="*/ 202 w 332"/>
                      <a:gd name="T49" fmla="*/ 19 h 1150"/>
                      <a:gd name="T50" fmla="*/ 205 w 332"/>
                      <a:gd name="T51" fmla="*/ 18 h 1150"/>
                      <a:gd name="T52" fmla="*/ 208 w 332"/>
                      <a:gd name="T53" fmla="*/ 16 h 1150"/>
                      <a:gd name="T54" fmla="*/ 210 w 332"/>
                      <a:gd name="T55" fmla="*/ 11 h 1150"/>
                      <a:gd name="T56" fmla="*/ 202 w 332"/>
                      <a:gd name="T57" fmla="*/ 11 h 1150"/>
                      <a:gd name="T58" fmla="*/ 202 w 332"/>
                      <a:gd name="T59" fmla="*/ 19 h 1150"/>
                      <a:gd name="T60" fmla="*/ 221 w 332"/>
                      <a:gd name="T61" fmla="*/ 19 h 1150"/>
                      <a:gd name="T62" fmla="*/ 238 w 332"/>
                      <a:gd name="T63" fmla="*/ 19 h 1150"/>
                      <a:gd name="T64" fmla="*/ 250 w 332"/>
                      <a:gd name="T65" fmla="*/ 18 h 1150"/>
                      <a:gd name="T66" fmla="*/ 261 w 332"/>
                      <a:gd name="T67" fmla="*/ 18 h 1150"/>
                      <a:gd name="T68" fmla="*/ 270 w 332"/>
                      <a:gd name="T69" fmla="*/ 18 h 1150"/>
                      <a:gd name="T70" fmla="*/ 277 w 332"/>
                      <a:gd name="T71" fmla="*/ 16 h 1150"/>
                      <a:gd name="T72" fmla="*/ 282 w 332"/>
                      <a:gd name="T73" fmla="*/ 16 h 1150"/>
                      <a:gd name="T74" fmla="*/ 286 w 332"/>
                      <a:gd name="T75" fmla="*/ 16 h 1150"/>
                      <a:gd name="T76" fmla="*/ 294 w 332"/>
                      <a:gd name="T77" fmla="*/ 16 h 1150"/>
                      <a:gd name="T78" fmla="*/ 294 w 332"/>
                      <a:gd name="T79" fmla="*/ 8 h 1150"/>
                      <a:gd name="T80" fmla="*/ 290 w 332"/>
                      <a:gd name="T81" fmla="*/ 16 h 1150"/>
                      <a:gd name="T82" fmla="*/ 298 w 332"/>
                      <a:gd name="T83" fmla="*/ 18 h 1150"/>
                      <a:gd name="T84" fmla="*/ 303 w 332"/>
                      <a:gd name="T85" fmla="*/ 19 h 1150"/>
                      <a:gd name="T86" fmla="*/ 310 w 332"/>
                      <a:gd name="T87" fmla="*/ 22 h 1150"/>
                      <a:gd name="T88" fmla="*/ 316 w 332"/>
                      <a:gd name="T89" fmla="*/ 24 h 1150"/>
                      <a:gd name="T90" fmla="*/ 327 w 332"/>
                      <a:gd name="T91" fmla="*/ 28 h 11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2"/>
                      <a:gd name="T139" fmla="*/ 0 h 1150"/>
                      <a:gd name="T140" fmla="*/ 332 w 332"/>
                      <a:gd name="T141" fmla="*/ 1150 h 11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2" h="1150">
                        <a:moveTo>
                          <a:pt x="327" y="28"/>
                        </a:moveTo>
                        <a:lnTo>
                          <a:pt x="332" y="14"/>
                        </a:lnTo>
                        <a:lnTo>
                          <a:pt x="323" y="10"/>
                        </a:lnTo>
                        <a:lnTo>
                          <a:pt x="316" y="7"/>
                        </a:lnTo>
                        <a:lnTo>
                          <a:pt x="310" y="4"/>
                        </a:lnTo>
                        <a:lnTo>
                          <a:pt x="304" y="3"/>
                        </a:lnTo>
                        <a:lnTo>
                          <a:pt x="296" y="2"/>
                        </a:lnTo>
                        <a:lnTo>
                          <a:pt x="294" y="0"/>
                        </a:lnTo>
                        <a:lnTo>
                          <a:pt x="286" y="0"/>
                        </a:lnTo>
                        <a:lnTo>
                          <a:pt x="282" y="0"/>
                        </a:lnTo>
                        <a:lnTo>
                          <a:pt x="277" y="0"/>
                        </a:lnTo>
                        <a:lnTo>
                          <a:pt x="270" y="2"/>
                        </a:lnTo>
                        <a:lnTo>
                          <a:pt x="261" y="2"/>
                        </a:lnTo>
                        <a:lnTo>
                          <a:pt x="250" y="2"/>
                        </a:lnTo>
                        <a:lnTo>
                          <a:pt x="238" y="3"/>
                        </a:lnTo>
                        <a:lnTo>
                          <a:pt x="221" y="3"/>
                        </a:lnTo>
                        <a:lnTo>
                          <a:pt x="202" y="3"/>
                        </a:lnTo>
                        <a:lnTo>
                          <a:pt x="200" y="4"/>
                        </a:lnTo>
                        <a:lnTo>
                          <a:pt x="197" y="6"/>
                        </a:lnTo>
                        <a:lnTo>
                          <a:pt x="196" y="10"/>
                        </a:lnTo>
                        <a:lnTo>
                          <a:pt x="0" y="1147"/>
                        </a:lnTo>
                        <a:lnTo>
                          <a:pt x="14" y="1150"/>
                        </a:lnTo>
                        <a:lnTo>
                          <a:pt x="210" y="12"/>
                        </a:lnTo>
                        <a:lnTo>
                          <a:pt x="202" y="19"/>
                        </a:lnTo>
                        <a:lnTo>
                          <a:pt x="205" y="18"/>
                        </a:lnTo>
                        <a:lnTo>
                          <a:pt x="208" y="16"/>
                        </a:lnTo>
                        <a:lnTo>
                          <a:pt x="210" y="11"/>
                        </a:lnTo>
                        <a:lnTo>
                          <a:pt x="202" y="11"/>
                        </a:lnTo>
                        <a:lnTo>
                          <a:pt x="202" y="19"/>
                        </a:lnTo>
                        <a:lnTo>
                          <a:pt x="221" y="19"/>
                        </a:lnTo>
                        <a:lnTo>
                          <a:pt x="238" y="19"/>
                        </a:lnTo>
                        <a:lnTo>
                          <a:pt x="250" y="18"/>
                        </a:lnTo>
                        <a:lnTo>
                          <a:pt x="261" y="18"/>
                        </a:lnTo>
                        <a:lnTo>
                          <a:pt x="270" y="18"/>
                        </a:lnTo>
                        <a:lnTo>
                          <a:pt x="277" y="16"/>
                        </a:lnTo>
                        <a:lnTo>
                          <a:pt x="282" y="16"/>
                        </a:lnTo>
                        <a:lnTo>
                          <a:pt x="286" y="16"/>
                        </a:lnTo>
                        <a:lnTo>
                          <a:pt x="294" y="16"/>
                        </a:lnTo>
                        <a:lnTo>
                          <a:pt x="294" y="8"/>
                        </a:lnTo>
                        <a:lnTo>
                          <a:pt x="290" y="16"/>
                        </a:lnTo>
                        <a:lnTo>
                          <a:pt x="298" y="18"/>
                        </a:lnTo>
                        <a:lnTo>
                          <a:pt x="303" y="19"/>
                        </a:lnTo>
                        <a:lnTo>
                          <a:pt x="310" y="22"/>
                        </a:lnTo>
                        <a:lnTo>
                          <a:pt x="316" y="24"/>
                        </a:lnTo>
                        <a:lnTo>
                          <a:pt x="327" y="28"/>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41" name="Freeform 73">
                    <a:extLst>
                      <a:ext uri="{FF2B5EF4-FFF2-40B4-BE49-F238E27FC236}">
                        <a16:creationId xmlns="" xmlns:a16="http://schemas.microsoft.com/office/drawing/2014/main" id="{FF036879-8EBE-9E0D-6800-CC6A9A758660}"/>
                      </a:ext>
                    </a:extLst>
                  </p:cNvPr>
                  <p:cNvSpPr>
                    <a:spLocks/>
                  </p:cNvSpPr>
                  <p:nvPr/>
                </p:nvSpPr>
                <p:spPr bwMode="auto">
                  <a:xfrm>
                    <a:off x="2491" y="2320"/>
                    <a:ext cx="101" cy="161"/>
                  </a:xfrm>
                  <a:custGeom>
                    <a:avLst/>
                    <a:gdLst>
                      <a:gd name="T0" fmla="*/ 0 w 101"/>
                      <a:gd name="T1" fmla="*/ 0 h 161"/>
                      <a:gd name="T2" fmla="*/ 23 w 101"/>
                      <a:gd name="T3" fmla="*/ 161 h 161"/>
                      <a:gd name="T4" fmla="*/ 101 w 101"/>
                      <a:gd name="T5" fmla="*/ 17 h 161"/>
                      <a:gd name="T6" fmla="*/ 43 w 101"/>
                      <a:gd name="T7" fmla="*/ 57 h 161"/>
                      <a:gd name="T8" fmla="*/ 0 w 101"/>
                      <a:gd name="T9" fmla="*/ 0 h 161"/>
                      <a:gd name="T10" fmla="*/ 0 60000 65536"/>
                      <a:gd name="T11" fmla="*/ 0 60000 65536"/>
                      <a:gd name="T12" fmla="*/ 0 60000 65536"/>
                      <a:gd name="T13" fmla="*/ 0 60000 65536"/>
                      <a:gd name="T14" fmla="*/ 0 60000 65536"/>
                      <a:gd name="T15" fmla="*/ 0 w 101"/>
                      <a:gd name="T16" fmla="*/ 0 h 161"/>
                      <a:gd name="T17" fmla="*/ 101 w 101"/>
                      <a:gd name="T18" fmla="*/ 161 h 161"/>
                    </a:gdLst>
                    <a:ahLst/>
                    <a:cxnLst>
                      <a:cxn ang="T10">
                        <a:pos x="T0" y="T1"/>
                      </a:cxn>
                      <a:cxn ang="T11">
                        <a:pos x="T2" y="T3"/>
                      </a:cxn>
                      <a:cxn ang="T12">
                        <a:pos x="T4" y="T5"/>
                      </a:cxn>
                      <a:cxn ang="T13">
                        <a:pos x="T6" y="T7"/>
                      </a:cxn>
                      <a:cxn ang="T14">
                        <a:pos x="T8" y="T9"/>
                      </a:cxn>
                    </a:cxnLst>
                    <a:rect l="T15" t="T16" r="T17" b="T18"/>
                    <a:pathLst>
                      <a:path w="101" h="161">
                        <a:moveTo>
                          <a:pt x="0" y="0"/>
                        </a:moveTo>
                        <a:lnTo>
                          <a:pt x="23" y="161"/>
                        </a:lnTo>
                        <a:lnTo>
                          <a:pt x="101" y="17"/>
                        </a:lnTo>
                        <a:lnTo>
                          <a:pt x="43"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grpSp>
              <p:nvGrpSpPr>
                <p:cNvPr id="26723" name="Group 74">
                  <a:extLst>
                    <a:ext uri="{FF2B5EF4-FFF2-40B4-BE49-F238E27FC236}">
                      <a16:creationId xmlns="" xmlns:a16="http://schemas.microsoft.com/office/drawing/2014/main" id="{2F8F3588-A943-37D5-D017-FFC8450A6D6B}"/>
                    </a:ext>
                  </a:extLst>
                </p:cNvPr>
                <p:cNvGrpSpPr>
                  <a:grpSpLocks/>
                </p:cNvGrpSpPr>
                <p:nvPr/>
              </p:nvGrpSpPr>
              <p:grpSpPr bwMode="auto">
                <a:xfrm>
                  <a:off x="1008" y="1392"/>
                  <a:ext cx="1209" cy="469"/>
                  <a:chOff x="1440" y="1680"/>
                  <a:chExt cx="1209" cy="469"/>
                </a:xfrm>
              </p:grpSpPr>
              <p:sp>
                <p:nvSpPr>
                  <p:cNvPr id="26736" name="Rectangle 75">
                    <a:extLst>
                      <a:ext uri="{FF2B5EF4-FFF2-40B4-BE49-F238E27FC236}">
                        <a16:creationId xmlns="" xmlns:a16="http://schemas.microsoft.com/office/drawing/2014/main" id="{27AC2C41-6C06-62BC-5B6B-40FB9180E5EA}"/>
                      </a:ext>
                    </a:extLst>
                  </p:cNvPr>
                  <p:cNvSpPr>
                    <a:spLocks noChangeArrowheads="1"/>
                  </p:cNvSpPr>
                  <p:nvPr/>
                </p:nvSpPr>
                <p:spPr bwMode="auto">
                  <a:xfrm>
                    <a:off x="1440" y="1689"/>
                    <a:ext cx="1209"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737" name="Rectangle 76">
                    <a:extLst>
                      <a:ext uri="{FF2B5EF4-FFF2-40B4-BE49-F238E27FC236}">
                        <a16:creationId xmlns="" xmlns:a16="http://schemas.microsoft.com/office/drawing/2014/main" id="{6EE2A2BA-CFAE-B174-08DF-5EA73B7A6741}"/>
                      </a:ext>
                    </a:extLst>
                  </p:cNvPr>
                  <p:cNvSpPr>
                    <a:spLocks noChangeArrowheads="1"/>
                  </p:cNvSpPr>
                  <p:nvPr/>
                </p:nvSpPr>
                <p:spPr bwMode="auto">
                  <a:xfrm>
                    <a:off x="1681" y="1680"/>
                    <a:ext cx="7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b="1">
                        <a:solidFill>
                          <a:schemeClr val="accent2"/>
                        </a:solidFill>
                        <a:latin typeface="Tahoma" panose="020B0604030504040204" pitchFamily="34" charset="0"/>
                      </a:rPr>
                      <a:t>nucleazione</a:t>
                    </a:r>
                    <a:r>
                      <a:rPr lang="it-IT" altLang="it-IT" sz="1500" b="1">
                        <a:solidFill>
                          <a:srgbClr val="000000"/>
                        </a:solidFill>
                        <a:latin typeface="Tahoma" panose="020B0604030504040204" pitchFamily="34" charset="0"/>
                      </a:rPr>
                      <a:t> </a:t>
                    </a:r>
                    <a:endParaRPr lang="it-IT" altLang="it-IT" sz="2800" b="1">
                      <a:latin typeface="Times New Roman" panose="02020603050405020304" pitchFamily="18" charset="0"/>
                    </a:endParaRPr>
                  </a:p>
                </p:txBody>
              </p:sp>
              <p:sp>
                <p:nvSpPr>
                  <p:cNvPr id="26738" name="Rectangle 77">
                    <a:extLst>
                      <a:ext uri="{FF2B5EF4-FFF2-40B4-BE49-F238E27FC236}">
                        <a16:creationId xmlns="" xmlns:a16="http://schemas.microsoft.com/office/drawing/2014/main" id="{52EA1C1C-FD25-7620-0413-42B1EC421B7B}"/>
                      </a:ext>
                    </a:extLst>
                  </p:cNvPr>
                  <p:cNvSpPr>
                    <a:spLocks noChangeArrowheads="1"/>
                  </p:cNvSpPr>
                  <p:nvPr/>
                </p:nvSpPr>
                <p:spPr bwMode="auto">
                  <a:xfrm>
                    <a:off x="1535" y="1808"/>
                    <a:ext cx="111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b="1">
                        <a:solidFill>
                          <a:schemeClr val="accent2"/>
                        </a:solidFill>
                        <a:latin typeface="Tahoma" panose="020B0604030504040204" pitchFamily="34" charset="0"/>
                      </a:rPr>
                      <a:t>omogenea ad alta</a:t>
                    </a:r>
                    <a:r>
                      <a:rPr lang="it-IT" altLang="it-IT" sz="1500" b="1">
                        <a:solidFill>
                          <a:srgbClr val="000000"/>
                        </a:solidFill>
                        <a:latin typeface="Tahoma" panose="020B0604030504040204" pitchFamily="34" charset="0"/>
                      </a:rPr>
                      <a:t> </a:t>
                    </a:r>
                    <a:endParaRPr lang="it-IT" altLang="it-IT" sz="2800" b="1">
                      <a:latin typeface="Times New Roman" panose="02020603050405020304" pitchFamily="18" charset="0"/>
                    </a:endParaRPr>
                  </a:p>
                </p:txBody>
              </p:sp>
              <p:sp>
                <p:nvSpPr>
                  <p:cNvPr id="26739" name="Rectangle 78">
                    <a:extLst>
                      <a:ext uri="{FF2B5EF4-FFF2-40B4-BE49-F238E27FC236}">
                        <a16:creationId xmlns="" xmlns:a16="http://schemas.microsoft.com/office/drawing/2014/main" id="{63E7CE7B-825E-A9E2-7058-8724680AC215}"/>
                      </a:ext>
                    </a:extLst>
                  </p:cNvPr>
                  <p:cNvSpPr>
                    <a:spLocks noChangeArrowheads="1"/>
                  </p:cNvSpPr>
                  <p:nvPr/>
                </p:nvSpPr>
                <p:spPr bwMode="auto">
                  <a:xfrm>
                    <a:off x="1666" y="1935"/>
                    <a:ext cx="75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b="1">
                        <a:solidFill>
                          <a:schemeClr val="accent2"/>
                        </a:solidFill>
                        <a:latin typeface="Tahoma" panose="020B0604030504040204" pitchFamily="34" charset="0"/>
                      </a:rPr>
                      <a:t>temperatura</a:t>
                    </a:r>
                    <a:endParaRPr lang="it-IT" altLang="it-IT" sz="2800" b="1">
                      <a:solidFill>
                        <a:schemeClr val="accent2"/>
                      </a:solidFill>
                      <a:latin typeface="Times New Roman" panose="02020603050405020304" pitchFamily="18" charset="0"/>
                    </a:endParaRPr>
                  </a:p>
                </p:txBody>
              </p:sp>
            </p:grpSp>
            <p:grpSp>
              <p:nvGrpSpPr>
                <p:cNvPr id="26724" name="Group 79">
                  <a:extLst>
                    <a:ext uri="{FF2B5EF4-FFF2-40B4-BE49-F238E27FC236}">
                      <a16:creationId xmlns="" xmlns:a16="http://schemas.microsoft.com/office/drawing/2014/main" id="{451B8FAE-12A3-E210-6F20-D9045FBFC28C}"/>
                    </a:ext>
                  </a:extLst>
                </p:cNvPr>
                <p:cNvGrpSpPr>
                  <a:grpSpLocks/>
                </p:cNvGrpSpPr>
                <p:nvPr/>
              </p:nvGrpSpPr>
              <p:grpSpPr bwMode="auto">
                <a:xfrm>
                  <a:off x="1666" y="1875"/>
                  <a:ext cx="102" cy="382"/>
                  <a:chOff x="2098" y="2163"/>
                  <a:chExt cx="102" cy="382"/>
                </a:xfrm>
              </p:grpSpPr>
              <p:sp>
                <p:nvSpPr>
                  <p:cNvPr id="26734" name="Rectangle 80">
                    <a:extLst>
                      <a:ext uri="{FF2B5EF4-FFF2-40B4-BE49-F238E27FC236}">
                        <a16:creationId xmlns="" xmlns:a16="http://schemas.microsoft.com/office/drawing/2014/main" id="{C23E29DD-3740-4992-9A0E-96C0D1D095F6}"/>
                      </a:ext>
                    </a:extLst>
                  </p:cNvPr>
                  <p:cNvSpPr>
                    <a:spLocks noChangeArrowheads="1"/>
                  </p:cNvSpPr>
                  <p:nvPr/>
                </p:nvSpPr>
                <p:spPr bwMode="auto">
                  <a:xfrm>
                    <a:off x="2141" y="2163"/>
                    <a:ext cx="16" cy="2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735" name="Freeform 81">
                    <a:extLst>
                      <a:ext uri="{FF2B5EF4-FFF2-40B4-BE49-F238E27FC236}">
                        <a16:creationId xmlns="" xmlns:a16="http://schemas.microsoft.com/office/drawing/2014/main" id="{850BA282-061F-7836-F560-8629201593B9}"/>
                      </a:ext>
                    </a:extLst>
                  </p:cNvPr>
                  <p:cNvSpPr>
                    <a:spLocks/>
                  </p:cNvSpPr>
                  <p:nvPr/>
                </p:nvSpPr>
                <p:spPr bwMode="auto">
                  <a:xfrm>
                    <a:off x="2098" y="2390"/>
                    <a:ext cx="102" cy="155"/>
                  </a:xfrm>
                  <a:custGeom>
                    <a:avLst/>
                    <a:gdLst>
                      <a:gd name="T0" fmla="*/ 0 w 102"/>
                      <a:gd name="T1" fmla="*/ 0 h 155"/>
                      <a:gd name="T2" fmla="*/ 51 w 102"/>
                      <a:gd name="T3" fmla="*/ 155 h 155"/>
                      <a:gd name="T4" fmla="*/ 102 w 102"/>
                      <a:gd name="T5" fmla="*/ 0 h 155"/>
                      <a:gd name="T6" fmla="*/ 51 w 102"/>
                      <a:gd name="T7" fmla="*/ 49 h 155"/>
                      <a:gd name="T8" fmla="*/ 0 w 102"/>
                      <a:gd name="T9" fmla="*/ 0 h 155"/>
                      <a:gd name="T10" fmla="*/ 0 60000 65536"/>
                      <a:gd name="T11" fmla="*/ 0 60000 65536"/>
                      <a:gd name="T12" fmla="*/ 0 60000 65536"/>
                      <a:gd name="T13" fmla="*/ 0 60000 65536"/>
                      <a:gd name="T14" fmla="*/ 0 60000 65536"/>
                      <a:gd name="T15" fmla="*/ 0 w 102"/>
                      <a:gd name="T16" fmla="*/ 0 h 155"/>
                      <a:gd name="T17" fmla="*/ 102 w 102"/>
                      <a:gd name="T18" fmla="*/ 155 h 155"/>
                    </a:gdLst>
                    <a:ahLst/>
                    <a:cxnLst>
                      <a:cxn ang="T10">
                        <a:pos x="T0" y="T1"/>
                      </a:cxn>
                      <a:cxn ang="T11">
                        <a:pos x="T2" y="T3"/>
                      </a:cxn>
                      <a:cxn ang="T12">
                        <a:pos x="T4" y="T5"/>
                      </a:cxn>
                      <a:cxn ang="T13">
                        <a:pos x="T6" y="T7"/>
                      </a:cxn>
                      <a:cxn ang="T14">
                        <a:pos x="T8" y="T9"/>
                      </a:cxn>
                    </a:cxnLst>
                    <a:rect l="T15" t="T16" r="T17" b="T18"/>
                    <a:pathLst>
                      <a:path w="102" h="155">
                        <a:moveTo>
                          <a:pt x="0" y="0"/>
                        </a:moveTo>
                        <a:lnTo>
                          <a:pt x="51" y="155"/>
                        </a:lnTo>
                        <a:lnTo>
                          <a:pt x="102" y="0"/>
                        </a:lnTo>
                        <a:lnTo>
                          <a:pt x="51" y="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grpSp>
              <p:nvGrpSpPr>
                <p:cNvPr id="26725" name="Group 82">
                  <a:extLst>
                    <a:ext uri="{FF2B5EF4-FFF2-40B4-BE49-F238E27FC236}">
                      <a16:creationId xmlns="" xmlns:a16="http://schemas.microsoft.com/office/drawing/2014/main" id="{80451879-3BE7-5120-D43D-B061690E04D1}"/>
                    </a:ext>
                  </a:extLst>
                </p:cNvPr>
                <p:cNvGrpSpPr>
                  <a:grpSpLocks/>
                </p:cNvGrpSpPr>
                <p:nvPr/>
              </p:nvGrpSpPr>
              <p:grpSpPr bwMode="auto">
                <a:xfrm>
                  <a:off x="1666" y="922"/>
                  <a:ext cx="102" cy="382"/>
                  <a:chOff x="2098" y="1210"/>
                  <a:chExt cx="102" cy="382"/>
                </a:xfrm>
              </p:grpSpPr>
              <p:sp>
                <p:nvSpPr>
                  <p:cNvPr id="26732" name="Rectangle 83">
                    <a:extLst>
                      <a:ext uri="{FF2B5EF4-FFF2-40B4-BE49-F238E27FC236}">
                        <a16:creationId xmlns="" xmlns:a16="http://schemas.microsoft.com/office/drawing/2014/main" id="{4AEE6634-F110-B2FC-28AC-13AEDB5A20FD}"/>
                      </a:ext>
                    </a:extLst>
                  </p:cNvPr>
                  <p:cNvSpPr>
                    <a:spLocks noChangeArrowheads="1"/>
                  </p:cNvSpPr>
                  <p:nvPr/>
                </p:nvSpPr>
                <p:spPr bwMode="auto">
                  <a:xfrm>
                    <a:off x="2141" y="1210"/>
                    <a:ext cx="16" cy="2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733" name="Freeform 84">
                    <a:extLst>
                      <a:ext uri="{FF2B5EF4-FFF2-40B4-BE49-F238E27FC236}">
                        <a16:creationId xmlns="" xmlns:a16="http://schemas.microsoft.com/office/drawing/2014/main" id="{382C82AF-6A4D-69E4-208F-43DA20E7BCC5}"/>
                      </a:ext>
                    </a:extLst>
                  </p:cNvPr>
                  <p:cNvSpPr>
                    <a:spLocks/>
                  </p:cNvSpPr>
                  <p:nvPr/>
                </p:nvSpPr>
                <p:spPr bwMode="auto">
                  <a:xfrm>
                    <a:off x="2098" y="1437"/>
                    <a:ext cx="102" cy="155"/>
                  </a:xfrm>
                  <a:custGeom>
                    <a:avLst/>
                    <a:gdLst>
                      <a:gd name="T0" fmla="*/ 0 w 102"/>
                      <a:gd name="T1" fmla="*/ 0 h 155"/>
                      <a:gd name="T2" fmla="*/ 51 w 102"/>
                      <a:gd name="T3" fmla="*/ 155 h 155"/>
                      <a:gd name="T4" fmla="*/ 102 w 102"/>
                      <a:gd name="T5" fmla="*/ 0 h 155"/>
                      <a:gd name="T6" fmla="*/ 51 w 102"/>
                      <a:gd name="T7" fmla="*/ 49 h 155"/>
                      <a:gd name="T8" fmla="*/ 0 w 102"/>
                      <a:gd name="T9" fmla="*/ 0 h 155"/>
                      <a:gd name="T10" fmla="*/ 0 60000 65536"/>
                      <a:gd name="T11" fmla="*/ 0 60000 65536"/>
                      <a:gd name="T12" fmla="*/ 0 60000 65536"/>
                      <a:gd name="T13" fmla="*/ 0 60000 65536"/>
                      <a:gd name="T14" fmla="*/ 0 60000 65536"/>
                      <a:gd name="T15" fmla="*/ 0 w 102"/>
                      <a:gd name="T16" fmla="*/ 0 h 155"/>
                      <a:gd name="T17" fmla="*/ 102 w 102"/>
                      <a:gd name="T18" fmla="*/ 155 h 155"/>
                    </a:gdLst>
                    <a:ahLst/>
                    <a:cxnLst>
                      <a:cxn ang="T10">
                        <a:pos x="T0" y="T1"/>
                      </a:cxn>
                      <a:cxn ang="T11">
                        <a:pos x="T2" y="T3"/>
                      </a:cxn>
                      <a:cxn ang="T12">
                        <a:pos x="T4" y="T5"/>
                      </a:cxn>
                      <a:cxn ang="T13">
                        <a:pos x="T6" y="T7"/>
                      </a:cxn>
                      <a:cxn ang="T14">
                        <a:pos x="T8" y="T9"/>
                      </a:cxn>
                    </a:cxnLst>
                    <a:rect l="T15" t="T16" r="T17" b="T18"/>
                    <a:pathLst>
                      <a:path w="102" h="155">
                        <a:moveTo>
                          <a:pt x="0" y="0"/>
                        </a:moveTo>
                        <a:lnTo>
                          <a:pt x="51" y="155"/>
                        </a:lnTo>
                        <a:lnTo>
                          <a:pt x="102" y="0"/>
                        </a:lnTo>
                        <a:lnTo>
                          <a:pt x="51" y="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grpSp>
              <p:nvGrpSpPr>
                <p:cNvPr id="26726" name="Group 85">
                  <a:extLst>
                    <a:ext uri="{FF2B5EF4-FFF2-40B4-BE49-F238E27FC236}">
                      <a16:creationId xmlns="" xmlns:a16="http://schemas.microsoft.com/office/drawing/2014/main" id="{A420D311-C9F2-E4B7-D32C-4DAF1A2D020D}"/>
                    </a:ext>
                  </a:extLst>
                </p:cNvPr>
                <p:cNvGrpSpPr>
                  <a:grpSpLocks/>
                </p:cNvGrpSpPr>
                <p:nvPr/>
              </p:nvGrpSpPr>
              <p:grpSpPr bwMode="auto">
                <a:xfrm>
                  <a:off x="1821" y="1873"/>
                  <a:ext cx="197" cy="511"/>
                  <a:chOff x="2253" y="2161"/>
                  <a:chExt cx="197" cy="511"/>
                </a:xfrm>
              </p:grpSpPr>
              <p:sp>
                <p:nvSpPr>
                  <p:cNvPr id="26730" name="Freeform 86">
                    <a:extLst>
                      <a:ext uri="{FF2B5EF4-FFF2-40B4-BE49-F238E27FC236}">
                        <a16:creationId xmlns="" xmlns:a16="http://schemas.microsoft.com/office/drawing/2014/main" id="{A11E1319-95EA-6AB1-B66F-996D91E74664}"/>
                      </a:ext>
                    </a:extLst>
                  </p:cNvPr>
                  <p:cNvSpPr>
                    <a:spLocks/>
                  </p:cNvSpPr>
                  <p:nvPr/>
                </p:nvSpPr>
                <p:spPr bwMode="auto">
                  <a:xfrm>
                    <a:off x="2253" y="2161"/>
                    <a:ext cx="167" cy="417"/>
                  </a:xfrm>
                  <a:custGeom>
                    <a:avLst/>
                    <a:gdLst>
                      <a:gd name="T0" fmla="*/ 13 w 167"/>
                      <a:gd name="T1" fmla="*/ 0 h 417"/>
                      <a:gd name="T2" fmla="*/ 0 w 167"/>
                      <a:gd name="T3" fmla="*/ 5 h 417"/>
                      <a:gd name="T4" fmla="*/ 154 w 167"/>
                      <a:gd name="T5" fmla="*/ 417 h 417"/>
                      <a:gd name="T6" fmla="*/ 167 w 167"/>
                      <a:gd name="T7" fmla="*/ 412 h 417"/>
                      <a:gd name="T8" fmla="*/ 13 w 167"/>
                      <a:gd name="T9" fmla="*/ 0 h 417"/>
                      <a:gd name="T10" fmla="*/ 0 60000 65536"/>
                      <a:gd name="T11" fmla="*/ 0 60000 65536"/>
                      <a:gd name="T12" fmla="*/ 0 60000 65536"/>
                      <a:gd name="T13" fmla="*/ 0 60000 65536"/>
                      <a:gd name="T14" fmla="*/ 0 60000 65536"/>
                      <a:gd name="T15" fmla="*/ 0 w 167"/>
                      <a:gd name="T16" fmla="*/ 0 h 417"/>
                      <a:gd name="T17" fmla="*/ 167 w 167"/>
                      <a:gd name="T18" fmla="*/ 417 h 417"/>
                    </a:gdLst>
                    <a:ahLst/>
                    <a:cxnLst>
                      <a:cxn ang="T10">
                        <a:pos x="T0" y="T1"/>
                      </a:cxn>
                      <a:cxn ang="T11">
                        <a:pos x="T2" y="T3"/>
                      </a:cxn>
                      <a:cxn ang="T12">
                        <a:pos x="T4" y="T5"/>
                      </a:cxn>
                      <a:cxn ang="T13">
                        <a:pos x="T6" y="T7"/>
                      </a:cxn>
                      <a:cxn ang="T14">
                        <a:pos x="T8" y="T9"/>
                      </a:cxn>
                    </a:cxnLst>
                    <a:rect l="T15" t="T16" r="T17" b="T18"/>
                    <a:pathLst>
                      <a:path w="167" h="417">
                        <a:moveTo>
                          <a:pt x="13" y="0"/>
                        </a:moveTo>
                        <a:lnTo>
                          <a:pt x="0" y="5"/>
                        </a:lnTo>
                        <a:lnTo>
                          <a:pt x="154" y="417"/>
                        </a:lnTo>
                        <a:lnTo>
                          <a:pt x="167" y="41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731" name="Freeform 87">
                    <a:extLst>
                      <a:ext uri="{FF2B5EF4-FFF2-40B4-BE49-F238E27FC236}">
                        <a16:creationId xmlns="" xmlns:a16="http://schemas.microsoft.com/office/drawing/2014/main" id="{727A6522-AF45-6DAF-9A8D-FD4AB51A3E58}"/>
                      </a:ext>
                    </a:extLst>
                  </p:cNvPr>
                  <p:cNvSpPr>
                    <a:spLocks/>
                  </p:cNvSpPr>
                  <p:nvPr/>
                </p:nvSpPr>
                <p:spPr bwMode="auto">
                  <a:xfrm>
                    <a:off x="2348" y="2508"/>
                    <a:ext cx="102" cy="164"/>
                  </a:xfrm>
                  <a:custGeom>
                    <a:avLst/>
                    <a:gdLst>
                      <a:gd name="T0" fmla="*/ 0 w 102"/>
                      <a:gd name="T1" fmla="*/ 37 h 164"/>
                      <a:gd name="T2" fmla="*/ 102 w 102"/>
                      <a:gd name="T3" fmla="*/ 164 h 164"/>
                      <a:gd name="T4" fmla="*/ 97 w 102"/>
                      <a:gd name="T5" fmla="*/ 0 h 164"/>
                      <a:gd name="T6" fmla="*/ 65 w 102"/>
                      <a:gd name="T7" fmla="*/ 65 h 164"/>
                      <a:gd name="T8" fmla="*/ 0 w 102"/>
                      <a:gd name="T9" fmla="*/ 37 h 164"/>
                      <a:gd name="T10" fmla="*/ 0 60000 65536"/>
                      <a:gd name="T11" fmla="*/ 0 60000 65536"/>
                      <a:gd name="T12" fmla="*/ 0 60000 65536"/>
                      <a:gd name="T13" fmla="*/ 0 60000 65536"/>
                      <a:gd name="T14" fmla="*/ 0 60000 65536"/>
                      <a:gd name="T15" fmla="*/ 0 w 102"/>
                      <a:gd name="T16" fmla="*/ 0 h 164"/>
                      <a:gd name="T17" fmla="*/ 102 w 102"/>
                      <a:gd name="T18" fmla="*/ 164 h 164"/>
                    </a:gdLst>
                    <a:ahLst/>
                    <a:cxnLst>
                      <a:cxn ang="T10">
                        <a:pos x="T0" y="T1"/>
                      </a:cxn>
                      <a:cxn ang="T11">
                        <a:pos x="T2" y="T3"/>
                      </a:cxn>
                      <a:cxn ang="T12">
                        <a:pos x="T4" y="T5"/>
                      </a:cxn>
                      <a:cxn ang="T13">
                        <a:pos x="T6" y="T7"/>
                      </a:cxn>
                      <a:cxn ang="T14">
                        <a:pos x="T8" y="T9"/>
                      </a:cxn>
                    </a:cxnLst>
                    <a:rect l="T15" t="T16" r="T17" b="T18"/>
                    <a:pathLst>
                      <a:path w="102" h="164">
                        <a:moveTo>
                          <a:pt x="0" y="37"/>
                        </a:moveTo>
                        <a:lnTo>
                          <a:pt x="102" y="164"/>
                        </a:lnTo>
                        <a:lnTo>
                          <a:pt x="97" y="0"/>
                        </a:lnTo>
                        <a:lnTo>
                          <a:pt x="65" y="65"/>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grpSp>
              <p:nvGrpSpPr>
                <p:cNvPr id="26727" name="Group 88">
                  <a:extLst>
                    <a:ext uri="{FF2B5EF4-FFF2-40B4-BE49-F238E27FC236}">
                      <a16:creationId xmlns="" xmlns:a16="http://schemas.microsoft.com/office/drawing/2014/main" id="{5A99A2C9-3334-41B2-D1AC-E5FA0571C342}"/>
                    </a:ext>
                  </a:extLst>
                </p:cNvPr>
                <p:cNvGrpSpPr>
                  <a:grpSpLocks/>
                </p:cNvGrpSpPr>
                <p:nvPr/>
              </p:nvGrpSpPr>
              <p:grpSpPr bwMode="auto">
                <a:xfrm>
                  <a:off x="2018" y="2273"/>
                  <a:ext cx="636" cy="131"/>
                  <a:chOff x="2450" y="2561"/>
                  <a:chExt cx="636" cy="131"/>
                </a:xfrm>
              </p:grpSpPr>
              <p:sp>
                <p:nvSpPr>
                  <p:cNvPr id="26728" name="Freeform 89">
                    <a:extLst>
                      <a:ext uri="{FF2B5EF4-FFF2-40B4-BE49-F238E27FC236}">
                        <a16:creationId xmlns="" xmlns:a16="http://schemas.microsoft.com/office/drawing/2014/main" id="{7743A5D7-AE53-D054-48AB-EC3CEC694DC7}"/>
                      </a:ext>
                    </a:extLst>
                  </p:cNvPr>
                  <p:cNvSpPr>
                    <a:spLocks/>
                  </p:cNvSpPr>
                  <p:nvPr/>
                </p:nvSpPr>
                <p:spPr bwMode="auto">
                  <a:xfrm>
                    <a:off x="2450" y="2561"/>
                    <a:ext cx="568" cy="131"/>
                  </a:xfrm>
                  <a:custGeom>
                    <a:avLst/>
                    <a:gdLst>
                      <a:gd name="T0" fmla="*/ 0 w 568"/>
                      <a:gd name="T1" fmla="*/ 131 h 131"/>
                      <a:gd name="T2" fmla="*/ 36 w 568"/>
                      <a:gd name="T3" fmla="*/ 104 h 131"/>
                      <a:gd name="T4" fmla="*/ 73 w 568"/>
                      <a:gd name="T5" fmla="*/ 82 h 131"/>
                      <a:gd name="T6" fmla="*/ 110 w 568"/>
                      <a:gd name="T7" fmla="*/ 62 h 131"/>
                      <a:gd name="T8" fmla="*/ 149 w 568"/>
                      <a:gd name="T9" fmla="*/ 45 h 131"/>
                      <a:gd name="T10" fmla="*/ 187 w 568"/>
                      <a:gd name="T11" fmla="*/ 30 h 131"/>
                      <a:gd name="T12" fmla="*/ 225 w 568"/>
                      <a:gd name="T13" fmla="*/ 18 h 131"/>
                      <a:gd name="T14" fmla="*/ 264 w 568"/>
                      <a:gd name="T15" fmla="*/ 9 h 131"/>
                      <a:gd name="T16" fmla="*/ 301 w 568"/>
                      <a:gd name="T17" fmla="*/ 4 h 131"/>
                      <a:gd name="T18" fmla="*/ 338 w 568"/>
                      <a:gd name="T19" fmla="*/ 0 h 131"/>
                      <a:gd name="T20" fmla="*/ 375 w 568"/>
                      <a:gd name="T21" fmla="*/ 0 h 131"/>
                      <a:gd name="T22" fmla="*/ 411 w 568"/>
                      <a:gd name="T23" fmla="*/ 2 h 131"/>
                      <a:gd name="T24" fmla="*/ 445 w 568"/>
                      <a:gd name="T25" fmla="*/ 8 h 131"/>
                      <a:gd name="T26" fmla="*/ 478 w 568"/>
                      <a:gd name="T27" fmla="*/ 17 h 131"/>
                      <a:gd name="T28" fmla="*/ 510 w 568"/>
                      <a:gd name="T29" fmla="*/ 27 h 131"/>
                      <a:gd name="T30" fmla="*/ 540 w 568"/>
                      <a:gd name="T31" fmla="*/ 42 h 131"/>
                      <a:gd name="T32" fmla="*/ 568 w 568"/>
                      <a:gd name="T33" fmla="*/ 59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8"/>
                      <a:gd name="T52" fmla="*/ 0 h 131"/>
                      <a:gd name="T53" fmla="*/ 568 w 568"/>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8" h="131">
                        <a:moveTo>
                          <a:pt x="0" y="131"/>
                        </a:moveTo>
                        <a:lnTo>
                          <a:pt x="36" y="104"/>
                        </a:lnTo>
                        <a:lnTo>
                          <a:pt x="73" y="82"/>
                        </a:lnTo>
                        <a:lnTo>
                          <a:pt x="110" y="62"/>
                        </a:lnTo>
                        <a:lnTo>
                          <a:pt x="149" y="45"/>
                        </a:lnTo>
                        <a:lnTo>
                          <a:pt x="187" y="30"/>
                        </a:lnTo>
                        <a:lnTo>
                          <a:pt x="225" y="18"/>
                        </a:lnTo>
                        <a:lnTo>
                          <a:pt x="264" y="9"/>
                        </a:lnTo>
                        <a:lnTo>
                          <a:pt x="301" y="4"/>
                        </a:lnTo>
                        <a:lnTo>
                          <a:pt x="338" y="0"/>
                        </a:lnTo>
                        <a:lnTo>
                          <a:pt x="375" y="0"/>
                        </a:lnTo>
                        <a:lnTo>
                          <a:pt x="411" y="2"/>
                        </a:lnTo>
                        <a:lnTo>
                          <a:pt x="445" y="8"/>
                        </a:lnTo>
                        <a:lnTo>
                          <a:pt x="478" y="17"/>
                        </a:lnTo>
                        <a:lnTo>
                          <a:pt x="510" y="27"/>
                        </a:lnTo>
                        <a:lnTo>
                          <a:pt x="540" y="42"/>
                        </a:lnTo>
                        <a:lnTo>
                          <a:pt x="568" y="59"/>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729" name="Freeform 90">
                    <a:extLst>
                      <a:ext uri="{FF2B5EF4-FFF2-40B4-BE49-F238E27FC236}">
                        <a16:creationId xmlns="" xmlns:a16="http://schemas.microsoft.com/office/drawing/2014/main" id="{5066A6BD-5DB8-7110-B7B6-0C8285D08FE2}"/>
                      </a:ext>
                    </a:extLst>
                  </p:cNvPr>
                  <p:cNvSpPr>
                    <a:spLocks/>
                  </p:cNvSpPr>
                  <p:nvPr/>
                </p:nvSpPr>
                <p:spPr bwMode="auto">
                  <a:xfrm>
                    <a:off x="2960" y="2561"/>
                    <a:ext cx="126" cy="124"/>
                  </a:xfrm>
                  <a:custGeom>
                    <a:avLst/>
                    <a:gdLst>
                      <a:gd name="T0" fmla="*/ 0 w 126"/>
                      <a:gd name="T1" fmla="*/ 65 h 124"/>
                      <a:gd name="T2" fmla="*/ 126 w 126"/>
                      <a:gd name="T3" fmla="*/ 124 h 124"/>
                      <a:gd name="T4" fmla="*/ 62 w 126"/>
                      <a:gd name="T5" fmla="*/ 0 h 124"/>
                      <a:gd name="T6" fmla="*/ 61 w 126"/>
                      <a:gd name="T7" fmla="*/ 61 h 124"/>
                      <a:gd name="T8" fmla="*/ 0 w 126"/>
                      <a:gd name="T9" fmla="*/ 65 h 124"/>
                      <a:gd name="T10" fmla="*/ 0 60000 65536"/>
                      <a:gd name="T11" fmla="*/ 0 60000 65536"/>
                      <a:gd name="T12" fmla="*/ 0 60000 65536"/>
                      <a:gd name="T13" fmla="*/ 0 60000 65536"/>
                      <a:gd name="T14" fmla="*/ 0 60000 65536"/>
                      <a:gd name="T15" fmla="*/ 0 w 126"/>
                      <a:gd name="T16" fmla="*/ 0 h 124"/>
                      <a:gd name="T17" fmla="*/ 126 w 126"/>
                      <a:gd name="T18" fmla="*/ 124 h 124"/>
                    </a:gdLst>
                    <a:ahLst/>
                    <a:cxnLst>
                      <a:cxn ang="T10">
                        <a:pos x="T0" y="T1"/>
                      </a:cxn>
                      <a:cxn ang="T11">
                        <a:pos x="T2" y="T3"/>
                      </a:cxn>
                      <a:cxn ang="T12">
                        <a:pos x="T4" y="T5"/>
                      </a:cxn>
                      <a:cxn ang="T13">
                        <a:pos x="T6" y="T7"/>
                      </a:cxn>
                      <a:cxn ang="T14">
                        <a:pos x="T8" y="T9"/>
                      </a:cxn>
                    </a:cxnLst>
                    <a:rect l="T15" t="T16" r="T17" b="T18"/>
                    <a:pathLst>
                      <a:path w="126" h="124">
                        <a:moveTo>
                          <a:pt x="0" y="65"/>
                        </a:moveTo>
                        <a:lnTo>
                          <a:pt x="126" y="124"/>
                        </a:lnTo>
                        <a:lnTo>
                          <a:pt x="62" y="0"/>
                        </a:lnTo>
                        <a:lnTo>
                          <a:pt x="61" y="61"/>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grpSp>
        </p:grpSp>
        <p:grpSp>
          <p:nvGrpSpPr>
            <p:cNvPr id="26637" name="Group 91">
              <a:extLst>
                <a:ext uri="{FF2B5EF4-FFF2-40B4-BE49-F238E27FC236}">
                  <a16:creationId xmlns="" xmlns:a16="http://schemas.microsoft.com/office/drawing/2014/main" id="{11981793-5409-61DF-2B6C-3709EF4566E2}"/>
                </a:ext>
              </a:extLst>
            </p:cNvPr>
            <p:cNvGrpSpPr>
              <a:grpSpLocks/>
            </p:cNvGrpSpPr>
            <p:nvPr/>
          </p:nvGrpSpPr>
          <p:grpSpPr bwMode="auto">
            <a:xfrm>
              <a:off x="1202" y="2523"/>
              <a:ext cx="3359" cy="1276"/>
              <a:chOff x="1192" y="2326"/>
              <a:chExt cx="3359" cy="1276"/>
            </a:xfrm>
          </p:grpSpPr>
          <p:grpSp>
            <p:nvGrpSpPr>
              <p:cNvPr id="26638" name="Group 92">
                <a:extLst>
                  <a:ext uri="{FF2B5EF4-FFF2-40B4-BE49-F238E27FC236}">
                    <a16:creationId xmlns="" xmlns:a16="http://schemas.microsoft.com/office/drawing/2014/main" id="{F12429C8-D3E8-AA19-26AD-685242B47F50}"/>
                  </a:ext>
                </a:extLst>
              </p:cNvPr>
              <p:cNvGrpSpPr>
                <a:grpSpLocks/>
              </p:cNvGrpSpPr>
              <p:nvPr/>
            </p:nvGrpSpPr>
            <p:grpSpPr bwMode="auto">
              <a:xfrm>
                <a:off x="1192" y="2951"/>
                <a:ext cx="3359" cy="414"/>
                <a:chOff x="1624" y="3239"/>
                <a:chExt cx="3359" cy="414"/>
              </a:xfrm>
            </p:grpSpPr>
            <p:grpSp>
              <p:nvGrpSpPr>
                <p:cNvPr id="26681" name="Group 93">
                  <a:extLst>
                    <a:ext uri="{FF2B5EF4-FFF2-40B4-BE49-F238E27FC236}">
                      <a16:creationId xmlns="" xmlns:a16="http://schemas.microsoft.com/office/drawing/2014/main" id="{5B7C9915-3CCC-CF7E-9612-2C58CEC9581A}"/>
                    </a:ext>
                  </a:extLst>
                </p:cNvPr>
                <p:cNvGrpSpPr>
                  <a:grpSpLocks/>
                </p:cNvGrpSpPr>
                <p:nvPr/>
              </p:nvGrpSpPr>
              <p:grpSpPr bwMode="auto">
                <a:xfrm>
                  <a:off x="1624" y="3239"/>
                  <a:ext cx="3359" cy="231"/>
                  <a:chOff x="1624" y="3239"/>
                  <a:chExt cx="3359" cy="231"/>
                </a:xfrm>
              </p:grpSpPr>
              <p:grpSp>
                <p:nvGrpSpPr>
                  <p:cNvPr id="26686" name="Group 94">
                    <a:extLst>
                      <a:ext uri="{FF2B5EF4-FFF2-40B4-BE49-F238E27FC236}">
                        <a16:creationId xmlns="" xmlns:a16="http://schemas.microsoft.com/office/drawing/2014/main" id="{9D83BE57-A284-1571-5D80-8D0B24EC002D}"/>
                      </a:ext>
                    </a:extLst>
                  </p:cNvPr>
                  <p:cNvGrpSpPr>
                    <a:grpSpLocks/>
                  </p:cNvGrpSpPr>
                  <p:nvPr/>
                </p:nvGrpSpPr>
                <p:grpSpPr bwMode="auto">
                  <a:xfrm>
                    <a:off x="1624" y="3239"/>
                    <a:ext cx="3304" cy="76"/>
                    <a:chOff x="1624" y="3239"/>
                    <a:chExt cx="3304" cy="76"/>
                  </a:xfrm>
                </p:grpSpPr>
                <p:sp>
                  <p:nvSpPr>
                    <p:cNvPr id="26699" name="Rectangle 95">
                      <a:extLst>
                        <a:ext uri="{FF2B5EF4-FFF2-40B4-BE49-F238E27FC236}">
                          <a16:creationId xmlns="" xmlns:a16="http://schemas.microsoft.com/office/drawing/2014/main" id="{9FABDAB3-03A3-1988-E462-2D7522DDDAE9}"/>
                        </a:ext>
                      </a:extLst>
                    </p:cNvPr>
                    <p:cNvSpPr>
                      <a:spLocks noChangeArrowheads="1"/>
                    </p:cNvSpPr>
                    <p:nvPr/>
                  </p:nvSpPr>
                  <p:spPr bwMode="auto">
                    <a:xfrm>
                      <a:off x="1624" y="3299"/>
                      <a:ext cx="330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700" name="Rectangle 96">
                      <a:extLst>
                        <a:ext uri="{FF2B5EF4-FFF2-40B4-BE49-F238E27FC236}">
                          <a16:creationId xmlns="" xmlns:a16="http://schemas.microsoft.com/office/drawing/2014/main" id="{6A3D194E-F698-3C8A-6F67-7295261265EB}"/>
                        </a:ext>
                      </a:extLst>
                    </p:cNvPr>
                    <p:cNvSpPr>
                      <a:spLocks noChangeArrowheads="1"/>
                    </p:cNvSpPr>
                    <p:nvPr/>
                  </p:nvSpPr>
                  <p:spPr bwMode="auto">
                    <a:xfrm>
                      <a:off x="1897" y="3239"/>
                      <a:ext cx="16" cy="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701" name="Rectangle 97">
                      <a:extLst>
                        <a:ext uri="{FF2B5EF4-FFF2-40B4-BE49-F238E27FC236}">
                          <a16:creationId xmlns="" xmlns:a16="http://schemas.microsoft.com/office/drawing/2014/main" id="{41425282-9FE1-1CCB-23EB-78DDA0DA32A6}"/>
                        </a:ext>
                      </a:extLst>
                    </p:cNvPr>
                    <p:cNvSpPr>
                      <a:spLocks noChangeArrowheads="1"/>
                    </p:cNvSpPr>
                    <p:nvPr/>
                  </p:nvSpPr>
                  <p:spPr bwMode="auto">
                    <a:xfrm>
                      <a:off x="2337" y="3239"/>
                      <a:ext cx="15" cy="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702" name="Rectangle 98">
                      <a:extLst>
                        <a:ext uri="{FF2B5EF4-FFF2-40B4-BE49-F238E27FC236}">
                          <a16:creationId xmlns="" xmlns:a16="http://schemas.microsoft.com/office/drawing/2014/main" id="{B15391EF-BA39-44AC-5411-F5AB2EA81F8B}"/>
                        </a:ext>
                      </a:extLst>
                    </p:cNvPr>
                    <p:cNvSpPr>
                      <a:spLocks noChangeArrowheads="1"/>
                    </p:cNvSpPr>
                    <p:nvPr/>
                  </p:nvSpPr>
                  <p:spPr bwMode="auto">
                    <a:xfrm>
                      <a:off x="2914" y="3239"/>
                      <a:ext cx="16" cy="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703" name="Rectangle 99">
                      <a:extLst>
                        <a:ext uri="{FF2B5EF4-FFF2-40B4-BE49-F238E27FC236}">
                          <a16:creationId xmlns="" xmlns:a16="http://schemas.microsoft.com/office/drawing/2014/main" id="{91AD5C7F-A508-AF43-C7B2-F5720D94155D}"/>
                        </a:ext>
                      </a:extLst>
                    </p:cNvPr>
                    <p:cNvSpPr>
                      <a:spLocks noChangeArrowheads="1"/>
                    </p:cNvSpPr>
                    <p:nvPr/>
                  </p:nvSpPr>
                  <p:spPr bwMode="auto">
                    <a:xfrm>
                      <a:off x="3539" y="3239"/>
                      <a:ext cx="15" cy="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704" name="Rectangle 100">
                      <a:extLst>
                        <a:ext uri="{FF2B5EF4-FFF2-40B4-BE49-F238E27FC236}">
                          <a16:creationId xmlns="" xmlns:a16="http://schemas.microsoft.com/office/drawing/2014/main" id="{B2857910-B5BF-BF03-3AC6-347EBFDFC398}"/>
                        </a:ext>
                      </a:extLst>
                    </p:cNvPr>
                    <p:cNvSpPr>
                      <a:spLocks noChangeArrowheads="1"/>
                    </p:cNvSpPr>
                    <p:nvPr/>
                  </p:nvSpPr>
                  <p:spPr bwMode="auto">
                    <a:xfrm>
                      <a:off x="4158" y="3239"/>
                      <a:ext cx="16" cy="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705" name="Rectangle 101">
                      <a:extLst>
                        <a:ext uri="{FF2B5EF4-FFF2-40B4-BE49-F238E27FC236}">
                          <a16:creationId xmlns="" xmlns:a16="http://schemas.microsoft.com/office/drawing/2014/main" id="{90D8BA1D-7D68-BD54-577A-3B4376ED92B1}"/>
                        </a:ext>
                      </a:extLst>
                    </p:cNvPr>
                    <p:cNvSpPr>
                      <a:spLocks noChangeArrowheads="1"/>
                    </p:cNvSpPr>
                    <p:nvPr/>
                  </p:nvSpPr>
                  <p:spPr bwMode="auto">
                    <a:xfrm>
                      <a:off x="4793" y="3239"/>
                      <a:ext cx="16" cy="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grpSp>
              <p:sp>
                <p:nvSpPr>
                  <p:cNvPr id="26687" name="Rectangle 102">
                    <a:extLst>
                      <a:ext uri="{FF2B5EF4-FFF2-40B4-BE49-F238E27FC236}">
                        <a16:creationId xmlns="" xmlns:a16="http://schemas.microsoft.com/office/drawing/2014/main" id="{52732EF2-3C12-2F34-029C-B895DAF0FFF7}"/>
                      </a:ext>
                    </a:extLst>
                  </p:cNvPr>
                  <p:cNvSpPr>
                    <a:spLocks noChangeArrowheads="1"/>
                  </p:cNvSpPr>
                  <p:nvPr/>
                </p:nvSpPr>
                <p:spPr bwMode="auto">
                  <a:xfrm>
                    <a:off x="1698" y="3265"/>
                    <a:ext cx="42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88" name="Rectangle 103">
                    <a:extLst>
                      <a:ext uri="{FF2B5EF4-FFF2-40B4-BE49-F238E27FC236}">
                        <a16:creationId xmlns="" xmlns:a16="http://schemas.microsoft.com/office/drawing/2014/main" id="{63020090-A655-C491-2E0D-8E9670189040}"/>
                      </a:ext>
                    </a:extLst>
                  </p:cNvPr>
                  <p:cNvSpPr>
                    <a:spLocks noChangeArrowheads="1"/>
                  </p:cNvSpPr>
                  <p:nvPr/>
                </p:nvSpPr>
                <p:spPr bwMode="auto">
                  <a:xfrm>
                    <a:off x="1775" y="3302"/>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300">
                        <a:solidFill>
                          <a:srgbClr val="000000"/>
                        </a:solidFill>
                        <a:latin typeface="Tahoma" panose="020B0604030504040204" pitchFamily="34" charset="0"/>
                      </a:rPr>
                      <a:t>0.001</a:t>
                    </a:r>
                    <a:endParaRPr lang="it-IT" altLang="it-IT" sz="2400">
                      <a:latin typeface="Times New Roman" panose="02020603050405020304" pitchFamily="18" charset="0"/>
                    </a:endParaRPr>
                  </a:p>
                </p:txBody>
              </p:sp>
              <p:sp>
                <p:nvSpPr>
                  <p:cNvPr id="26689" name="Rectangle 104">
                    <a:extLst>
                      <a:ext uri="{FF2B5EF4-FFF2-40B4-BE49-F238E27FC236}">
                        <a16:creationId xmlns="" xmlns:a16="http://schemas.microsoft.com/office/drawing/2014/main" id="{27BF249D-163A-EDFD-CC3C-CAA33183ECF7}"/>
                      </a:ext>
                    </a:extLst>
                  </p:cNvPr>
                  <p:cNvSpPr>
                    <a:spLocks noChangeArrowheads="1"/>
                  </p:cNvSpPr>
                  <p:nvPr/>
                </p:nvSpPr>
                <p:spPr bwMode="auto">
                  <a:xfrm>
                    <a:off x="2202" y="3265"/>
                    <a:ext cx="36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90" name="Rectangle 105">
                    <a:extLst>
                      <a:ext uri="{FF2B5EF4-FFF2-40B4-BE49-F238E27FC236}">
                        <a16:creationId xmlns="" xmlns:a16="http://schemas.microsoft.com/office/drawing/2014/main" id="{93C07C52-C875-A5E3-76A2-A420E288BC60}"/>
                      </a:ext>
                    </a:extLst>
                  </p:cNvPr>
                  <p:cNvSpPr>
                    <a:spLocks noChangeArrowheads="1"/>
                  </p:cNvSpPr>
                  <p:nvPr/>
                </p:nvSpPr>
                <p:spPr bwMode="auto">
                  <a:xfrm>
                    <a:off x="2278" y="3302"/>
                    <a:ext cx="20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300">
                        <a:solidFill>
                          <a:srgbClr val="000000"/>
                        </a:solidFill>
                        <a:latin typeface="Tahoma" panose="020B0604030504040204" pitchFamily="34" charset="0"/>
                      </a:rPr>
                      <a:t>0.01</a:t>
                    </a:r>
                    <a:endParaRPr lang="it-IT" altLang="it-IT" sz="2400">
                      <a:latin typeface="Times New Roman" panose="02020603050405020304" pitchFamily="18" charset="0"/>
                    </a:endParaRPr>
                  </a:p>
                </p:txBody>
              </p:sp>
              <p:sp>
                <p:nvSpPr>
                  <p:cNvPr id="26691" name="Rectangle 106">
                    <a:extLst>
                      <a:ext uri="{FF2B5EF4-FFF2-40B4-BE49-F238E27FC236}">
                        <a16:creationId xmlns="" xmlns:a16="http://schemas.microsoft.com/office/drawing/2014/main" id="{3346F625-D576-4CF6-CB27-BBB59C549B4C}"/>
                      </a:ext>
                    </a:extLst>
                  </p:cNvPr>
                  <p:cNvSpPr>
                    <a:spLocks noChangeArrowheads="1"/>
                  </p:cNvSpPr>
                  <p:nvPr/>
                </p:nvSpPr>
                <p:spPr bwMode="auto">
                  <a:xfrm>
                    <a:off x="2758" y="3265"/>
                    <a:ext cx="30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92" name="Rectangle 107">
                    <a:extLst>
                      <a:ext uri="{FF2B5EF4-FFF2-40B4-BE49-F238E27FC236}">
                        <a16:creationId xmlns="" xmlns:a16="http://schemas.microsoft.com/office/drawing/2014/main" id="{A7282BB0-4619-5ED1-066F-2085845D936F}"/>
                      </a:ext>
                    </a:extLst>
                  </p:cNvPr>
                  <p:cNvSpPr>
                    <a:spLocks noChangeArrowheads="1"/>
                  </p:cNvSpPr>
                  <p:nvPr/>
                </p:nvSpPr>
                <p:spPr bwMode="auto">
                  <a:xfrm>
                    <a:off x="2834" y="3302"/>
                    <a:ext cx="14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300">
                        <a:solidFill>
                          <a:srgbClr val="000000"/>
                        </a:solidFill>
                        <a:latin typeface="Tahoma" panose="020B0604030504040204" pitchFamily="34" charset="0"/>
                      </a:rPr>
                      <a:t>0.1</a:t>
                    </a:r>
                    <a:endParaRPr lang="it-IT" altLang="it-IT" sz="2400">
                      <a:latin typeface="Times New Roman" panose="02020603050405020304" pitchFamily="18" charset="0"/>
                    </a:endParaRPr>
                  </a:p>
                </p:txBody>
              </p:sp>
              <p:sp>
                <p:nvSpPr>
                  <p:cNvPr id="26693" name="Rectangle 108">
                    <a:extLst>
                      <a:ext uri="{FF2B5EF4-FFF2-40B4-BE49-F238E27FC236}">
                        <a16:creationId xmlns="" xmlns:a16="http://schemas.microsoft.com/office/drawing/2014/main" id="{27147CE0-85EB-32B4-4EAD-77704753A479}"/>
                      </a:ext>
                    </a:extLst>
                  </p:cNvPr>
                  <p:cNvSpPr>
                    <a:spLocks noChangeArrowheads="1"/>
                  </p:cNvSpPr>
                  <p:nvPr/>
                </p:nvSpPr>
                <p:spPr bwMode="auto">
                  <a:xfrm>
                    <a:off x="3456" y="3265"/>
                    <a:ext cx="21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94" name="Rectangle 109">
                    <a:extLst>
                      <a:ext uri="{FF2B5EF4-FFF2-40B4-BE49-F238E27FC236}">
                        <a16:creationId xmlns="" xmlns:a16="http://schemas.microsoft.com/office/drawing/2014/main" id="{C7384D41-42C4-01B8-F208-1763ECF755F1}"/>
                      </a:ext>
                    </a:extLst>
                  </p:cNvPr>
                  <p:cNvSpPr>
                    <a:spLocks noChangeArrowheads="1"/>
                  </p:cNvSpPr>
                  <p:nvPr/>
                </p:nvSpPr>
                <p:spPr bwMode="auto">
                  <a:xfrm>
                    <a:off x="3533" y="3302"/>
                    <a:ext cx="5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300">
                        <a:solidFill>
                          <a:srgbClr val="000000"/>
                        </a:solidFill>
                        <a:latin typeface="Tahoma" panose="020B0604030504040204" pitchFamily="34" charset="0"/>
                      </a:rPr>
                      <a:t>1</a:t>
                    </a:r>
                    <a:endParaRPr lang="it-IT" altLang="it-IT" sz="2400">
                      <a:latin typeface="Times New Roman" panose="02020603050405020304" pitchFamily="18" charset="0"/>
                    </a:endParaRPr>
                  </a:p>
                </p:txBody>
              </p:sp>
              <p:sp>
                <p:nvSpPr>
                  <p:cNvPr id="26695" name="Rectangle 110">
                    <a:extLst>
                      <a:ext uri="{FF2B5EF4-FFF2-40B4-BE49-F238E27FC236}">
                        <a16:creationId xmlns="" xmlns:a16="http://schemas.microsoft.com/office/drawing/2014/main" id="{0D8611B7-B166-2E06-2CA4-55DE55E836B7}"/>
                      </a:ext>
                    </a:extLst>
                  </p:cNvPr>
                  <p:cNvSpPr>
                    <a:spLocks noChangeArrowheads="1"/>
                  </p:cNvSpPr>
                  <p:nvPr/>
                </p:nvSpPr>
                <p:spPr bwMode="auto">
                  <a:xfrm>
                    <a:off x="4044" y="3265"/>
                    <a:ext cx="27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96" name="Rectangle 111">
                    <a:extLst>
                      <a:ext uri="{FF2B5EF4-FFF2-40B4-BE49-F238E27FC236}">
                        <a16:creationId xmlns="" xmlns:a16="http://schemas.microsoft.com/office/drawing/2014/main" id="{AFA9A35D-9185-43FF-75DA-E759DB943BF9}"/>
                      </a:ext>
                    </a:extLst>
                  </p:cNvPr>
                  <p:cNvSpPr>
                    <a:spLocks noChangeArrowheads="1"/>
                  </p:cNvSpPr>
                  <p:nvPr/>
                </p:nvSpPr>
                <p:spPr bwMode="auto">
                  <a:xfrm>
                    <a:off x="4121" y="3302"/>
                    <a:ext cx="1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300">
                        <a:solidFill>
                          <a:srgbClr val="000000"/>
                        </a:solidFill>
                        <a:latin typeface="Tahoma" panose="020B0604030504040204" pitchFamily="34" charset="0"/>
                      </a:rPr>
                      <a:t>10</a:t>
                    </a:r>
                    <a:endParaRPr lang="it-IT" altLang="it-IT" sz="2400">
                      <a:latin typeface="Times New Roman" panose="02020603050405020304" pitchFamily="18" charset="0"/>
                    </a:endParaRPr>
                  </a:p>
                </p:txBody>
              </p:sp>
              <p:sp>
                <p:nvSpPr>
                  <p:cNvPr id="26697" name="Rectangle 112">
                    <a:extLst>
                      <a:ext uri="{FF2B5EF4-FFF2-40B4-BE49-F238E27FC236}">
                        <a16:creationId xmlns="" xmlns:a16="http://schemas.microsoft.com/office/drawing/2014/main" id="{782694A8-2AC7-A123-7B14-A703F7ACFE68}"/>
                      </a:ext>
                    </a:extLst>
                  </p:cNvPr>
                  <p:cNvSpPr>
                    <a:spLocks noChangeArrowheads="1"/>
                  </p:cNvSpPr>
                  <p:nvPr/>
                </p:nvSpPr>
                <p:spPr bwMode="auto">
                  <a:xfrm>
                    <a:off x="4653" y="3265"/>
                    <a:ext cx="33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98" name="Rectangle 113">
                    <a:extLst>
                      <a:ext uri="{FF2B5EF4-FFF2-40B4-BE49-F238E27FC236}">
                        <a16:creationId xmlns="" xmlns:a16="http://schemas.microsoft.com/office/drawing/2014/main" id="{6B4C71A1-203A-92F8-6CDA-A498287EF1EF}"/>
                      </a:ext>
                    </a:extLst>
                  </p:cNvPr>
                  <p:cNvSpPr>
                    <a:spLocks noChangeArrowheads="1"/>
                  </p:cNvSpPr>
                  <p:nvPr/>
                </p:nvSpPr>
                <p:spPr bwMode="auto">
                  <a:xfrm>
                    <a:off x="4730" y="3302"/>
                    <a:ext cx="17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300">
                        <a:solidFill>
                          <a:srgbClr val="000000"/>
                        </a:solidFill>
                        <a:latin typeface="Tahoma" panose="020B0604030504040204" pitchFamily="34" charset="0"/>
                      </a:rPr>
                      <a:t>100</a:t>
                    </a:r>
                    <a:endParaRPr lang="it-IT" altLang="it-IT" sz="2400">
                      <a:latin typeface="Times New Roman" panose="02020603050405020304" pitchFamily="18" charset="0"/>
                    </a:endParaRPr>
                  </a:p>
                </p:txBody>
              </p:sp>
            </p:grpSp>
            <p:sp>
              <p:nvSpPr>
                <p:cNvPr id="26682" name="Rectangle 114">
                  <a:extLst>
                    <a:ext uri="{FF2B5EF4-FFF2-40B4-BE49-F238E27FC236}">
                      <a16:creationId xmlns="" xmlns:a16="http://schemas.microsoft.com/office/drawing/2014/main" id="{FD051B77-5441-D3D5-9DCE-3D56369805B4}"/>
                    </a:ext>
                  </a:extLst>
                </p:cNvPr>
                <p:cNvSpPr>
                  <a:spLocks noChangeArrowheads="1"/>
                </p:cNvSpPr>
                <p:nvPr/>
              </p:nvSpPr>
              <p:spPr bwMode="auto">
                <a:xfrm>
                  <a:off x="2453" y="3423"/>
                  <a:ext cx="169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83" name="Rectangle 115">
                  <a:extLst>
                    <a:ext uri="{FF2B5EF4-FFF2-40B4-BE49-F238E27FC236}">
                      <a16:creationId xmlns="" xmlns:a16="http://schemas.microsoft.com/office/drawing/2014/main" id="{3BB7982F-A5E4-BAB1-01C6-31B9475CFB52}"/>
                    </a:ext>
                  </a:extLst>
                </p:cNvPr>
                <p:cNvSpPr>
                  <a:spLocks noChangeArrowheads="1"/>
                </p:cNvSpPr>
                <p:nvPr/>
              </p:nvSpPr>
              <p:spPr bwMode="auto">
                <a:xfrm>
                  <a:off x="2530" y="3460"/>
                  <a:ext cx="11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600">
                      <a:solidFill>
                        <a:srgbClr val="000000"/>
                      </a:solidFill>
                      <a:latin typeface="Tahoma" panose="020B0604030504040204" pitchFamily="34" charset="0"/>
                    </a:rPr>
                    <a:t>Diametro particelle, </a:t>
                  </a:r>
                  <a:endParaRPr lang="it-IT" altLang="it-IT" sz="2400">
                    <a:latin typeface="Times New Roman" panose="02020603050405020304" pitchFamily="18" charset="0"/>
                  </a:endParaRPr>
                </a:p>
              </p:txBody>
            </p:sp>
            <p:sp>
              <p:nvSpPr>
                <p:cNvPr id="26684" name="Rectangle 116">
                  <a:extLst>
                    <a:ext uri="{FF2B5EF4-FFF2-40B4-BE49-F238E27FC236}">
                      <a16:creationId xmlns="" xmlns:a16="http://schemas.microsoft.com/office/drawing/2014/main" id="{2AD373D2-2D36-D3EE-AE30-EA1AFAF0751E}"/>
                    </a:ext>
                  </a:extLst>
                </p:cNvPr>
                <p:cNvSpPr>
                  <a:spLocks noChangeArrowheads="1"/>
                </p:cNvSpPr>
                <p:nvPr/>
              </p:nvSpPr>
              <p:spPr bwMode="auto">
                <a:xfrm>
                  <a:off x="3667" y="3459"/>
                  <a:ext cx="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600">
                      <a:solidFill>
                        <a:srgbClr val="000000"/>
                      </a:solidFill>
                      <a:latin typeface="Symbol" panose="05050102010706020507" pitchFamily="18" charset="2"/>
                    </a:rPr>
                    <a:t>m</a:t>
                  </a:r>
                  <a:endParaRPr lang="it-IT" altLang="it-IT" sz="2400">
                    <a:latin typeface="Times New Roman" panose="02020603050405020304" pitchFamily="18" charset="0"/>
                  </a:endParaRPr>
                </a:p>
              </p:txBody>
            </p:sp>
            <p:sp>
              <p:nvSpPr>
                <p:cNvPr id="26685" name="Rectangle 117">
                  <a:extLst>
                    <a:ext uri="{FF2B5EF4-FFF2-40B4-BE49-F238E27FC236}">
                      <a16:creationId xmlns="" xmlns:a16="http://schemas.microsoft.com/office/drawing/2014/main" id="{F6526D45-37B4-2A29-3D0F-4DC81A91993A}"/>
                    </a:ext>
                  </a:extLst>
                </p:cNvPr>
                <p:cNvSpPr>
                  <a:spLocks noChangeArrowheads="1"/>
                </p:cNvSpPr>
                <p:nvPr/>
              </p:nvSpPr>
              <p:spPr bwMode="auto">
                <a:xfrm>
                  <a:off x="3740" y="3460"/>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600">
                      <a:solidFill>
                        <a:srgbClr val="000000"/>
                      </a:solidFill>
                      <a:latin typeface="Tahoma" panose="020B0604030504040204" pitchFamily="34" charset="0"/>
                    </a:rPr>
                    <a:t>m </a:t>
                  </a:r>
                  <a:endParaRPr lang="it-IT" altLang="it-IT" sz="2400">
                    <a:latin typeface="Times New Roman" panose="02020603050405020304" pitchFamily="18" charset="0"/>
                  </a:endParaRPr>
                </a:p>
              </p:txBody>
            </p:sp>
          </p:grpSp>
          <p:sp>
            <p:nvSpPr>
              <p:cNvPr id="26639" name="Freeform 118">
                <a:extLst>
                  <a:ext uri="{FF2B5EF4-FFF2-40B4-BE49-F238E27FC236}">
                    <a16:creationId xmlns="" xmlns:a16="http://schemas.microsoft.com/office/drawing/2014/main" id="{9A67F292-522C-496E-1CD5-547EB11183ED}"/>
                  </a:ext>
                </a:extLst>
              </p:cNvPr>
              <p:cNvSpPr>
                <a:spLocks/>
              </p:cNvSpPr>
              <p:nvPr/>
            </p:nvSpPr>
            <p:spPr bwMode="auto">
              <a:xfrm>
                <a:off x="1472" y="2326"/>
                <a:ext cx="2900" cy="701"/>
              </a:xfrm>
              <a:custGeom>
                <a:avLst/>
                <a:gdLst>
                  <a:gd name="T0" fmla="*/ 50 w 2900"/>
                  <a:gd name="T1" fmla="*/ 581 h 701"/>
                  <a:gd name="T2" fmla="*/ 155 w 2900"/>
                  <a:gd name="T3" fmla="*/ 306 h 701"/>
                  <a:gd name="T4" fmla="*/ 204 w 2900"/>
                  <a:gd name="T5" fmla="*/ 127 h 701"/>
                  <a:gd name="T6" fmla="*/ 226 w 2900"/>
                  <a:gd name="T7" fmla="*/ 87 h 701"/>
                  <a:gd name="T8" fmla="*/ 246 w 2900"/>
                  <a:gd name="T9" fmla="*/ 104 h 701"/>
                  <a:gd name="T10" fmla="*/ 294 w 2900"/>
                  <a:gd name="T11" fmla="*/ 230 h 701"/>
                  <a:gd name="T12" fmla="*/ 364 w 2900"/>
                  <a:gd name="T13" fmla="*/ 426 h 701"/>
                  <a:gd name="T14" fmla="*/ 397 w 2900"/>
                  <a:gd name="T15" fmla="*/ 459 h 701"/>
                  <a:gd name="T16" fmla="*/ 447 w 2900"/>
                  <a:gd name="T17" fmla="*/ 396 h 701"/>
                  <a:gd name="T18" fmla="*/ 508 w 2900"/>
                  <a:gd name="T19" fmla="*/ 217 h 701"/>
                  <a:gd name="T20" fmla="*/ 572 w 2900"/>
                  <a:gd name="T21" fmla="*/ 143 h 701"/>
                  <a:gd name="T22" fmla="*/ 589 w 2900"/>
                  <a:gd name="T23" fmla="*/ 140 h 701"/>
                  <a:gd name="T24" fmla="*/ 640 w 2900"/>
                  <a:gd name="T25" fmla="*/ 174 h 701"/>
                  <a:gd name="T26" fmla="*/ 771 w 2900"/>
                  <a:gd name="T27" fmla="*/ 362 h 701"/>
                  <a:gd name="T28" fmla="*/ 868 w 2900"/>
                  <a:gd name="T29" fmla="*/ 433 h 701"/>
                  <a:gd name="T30" fmla="*/ 991 w 2900"/>
                  <a:gd name="T31" fmla="*/ 372 h 701"/>
                  <a:gd name="T32" fmla="*/ 1142 w 2900"/>
                  <a:gd name="T33" fmla="*/ 155 h 701"/>
                  <a:gd name="T34" fmla="*/ 1247 w 2900"/>
                  <a:gd name="T35" fmla="*/ 26 h 701"/>
                  <a:gd name="T36" fmla="*/ 1277 w 2900"/>
                  <a:gd name="T37" fmla="*/ 16 h 701"/>
                  <a:gd name="T38" fmla="*/ 1359 w 2900"/>
                  <a:gd name="T39" fmla="*/ 54 h 701"/>
                  <a:gd name="T40" fmla="*/ 1424 w 2900"/>
                  <a:gd name="T41" fmla="*/ 151 h 701"/>
                  <a:gd name="T42" fmla="*/ 1550 w 2900"/>
                  <a:gd name="T43" fmla="*/ 360 h 701"/>
                  <a:gd name="T44" fmla="*/ 1664 w 2900"/>
                  <a:gd name="T45" fmla="*/ 468 h 701"/>
                  <a:gd name="T46" fmla="*/ 1871 w 2900"/>
                  <a:gd name="T47" fmla="*/ 478 h 701"/>
                  <a:gd name="T48" fmla="*/ 2020 w 2900"/>
                  <a:gd name="T49" fmla="*/ 368 h 701"/>
                  <a:gd name="T50" fmla="*/ 2181 w 2900"/>
                  <a:gd name="T51" fmla="*/ 198 h 701"/>
                  <a:gd name="T52" fmla="*/ 2271 w 2900"/>
                  <a:gd name="T53" fmla="*/ 166 h 701"/>
                  <a:gd name="T54" fmla="*/ 2314 w 2900"/>
                  <a:gd name="T55" fmla="*/ 184 h 701"/>
                  <a:gd name="T56" fmla="*/ 2531 w 2900"/>
                  <a:gd name="T57" fmla="*/ 442 h 701"/>
                  <a:gd name="T58" fmla="*/ 2692 w 2900"/>
                  <a:gd name="T59" fmla="*/ 615 h 701"/>
                  <a:gd name="T60" fmla="*/ 2896 w 2900"/>
                  <a:gd name="T61" fmla="*/ 701 h 701"/>
                  <a:gd name="T62" fmla="*/ 2716 w 2900"/>
                  <a:gd name="T63" fmla="*/ 621 h 701"/>
                  <a:gd name="T64" fmla="*/ 2588 w 2900"/>
                  <a:gd name="T65" fmla="*/ 491 h 701"/>
                  <a:gd name="T66" fmla="*/ 2374 w 2900"/>
                  <a:gd name="T67" fmla="*/ 211 h 701"/>
                  <a:gd name="T68" fmla="*/ 2274 w 2900"/>
                  <a:gd name="T69" fmla="*/ 151 h 701"/>
                  <a:gd name="T70" fmla="*/ 2172 w 2900"/>
                  <a:gd name="T71" fmla="*/ 185 h 701"/>
                  <a:gd name="T72" fmla="*/ 1964 w 2900"/>
                  <a:gd name="T73" fmla="*/ 402 h 701"/>
                  <a:gd name="T74" fmla="*/ 1828 w 2900"/>
                  <a:gd name="T75" fmla="*/ 474 h 701"/>
                  <a:gd name="T76" fmla="*/ 1701 w 2900"/>
                  <a:gd name="T77" fmla="*/ 466 h 701"/>
                  <a:gd name="T78" fmla="*/ 1588 w 2900"/>
                  <a:gd name="T79" fmla="*/ 385 h 701"/>
                  <a:gd name="T80" fmla="*/ 1461 w 2900"/>
                  <a:gd name="T81" fmla="*/ 177 h 701"/>
                  <a:gd name="T82" fmla="*/ 1368 w 2900"/>
                  <a:gd name="T83" fmla="*/ 41 h 701"/>
                  <a:gd name="T84" fmla="*/ 1277 w 2900"/>
                  <a:gd name="T85" fmla="*/ 0 h 701"/>
                  <a:gd name="T86" fmla="*/ 1215 w 2900"/>
                  <a:gd name="T87" fmla="*/ 31 h 701"/>
                  <a:gd name="T88" fmla="*/ 1067 w 2900"/>
                  <a:gd name="T89" fmla="*/ 242 h 701"/>
                  <a:gd name="T90" fmla="*/ 936 w 2900"/>
                  <a:gd name="T91" fmla="*/ 397 h 701"/>
                  <a:gd name="T92" fmla="*/ 868 w 2900"/>
                  <a:gd name="T93" fmla="*/ 417 h 701"/>
                  <a:gd name="T94" fmla="*/ 810 w 2900"/>
                  <a:gd name="T95" fmla="*/ 381 h 701"/>
                  <a:gd name="T96" fmla="*/ 676 w 2900"/>
                  <a:gd name="T97" fmla="*/ 193 h 701"/>
                  <a:gd name="T98" fmla="*/ 603 w 2900"/>
                  <a:gd name="T99" fmla="*/ 127 h 701"/>
                  <a:gd name="T100" fmla="*/ 534 w 2900"/>
                  <a:gd name="T101" fmla="*/ 152 h 701"/>
                  <a:gd name="T102" fmla="*/ 478 w 2900"/>
                  <a:gd name="T103" fmla="*/ 255 h 701"/>
                  <a:gd name="T104" fmla="*/ 429 w 2900"/>
                  <a:gd name="T105" fmla="*/ 402 h 701"/>
                  <a:gd name="T106" fmla="*/ 402 w 2900"/>
                  <a:gd name="T107" fmla="*/ 443 h 701"/>
                  <a:gd name="T108" fmla="*/ 390 w 2900"/>
                  <a:gd name="T109" fmla="*/ 437 h 701"/>
                  <a:gd name="T110" fmla="*/ 352 w 2900"/>
                  <a:gd name="T111" fmla="*/ 358 h 701"/>
                  <a:gd name="T112" fmla="*/ 276 w 2900"/>
                  <a:gd name="T113" fmla="*/ 135 h 701"/>
                  <a:gd name="T114" fmla="*/ 237 w 2900"/>
                  <a:gd name="T115" fmla="*/ 72 h 701"/>
                  <a:gd name="T116" fmla="*/ 192 w 2900"/>
                  <a:gd name="T117" fmla="*/ 115 h 701"/>
                  <a:gd name="T118" fmla="*/ 139 w 2900"/>
                  <a:gd name="T119" fmla="*/ 306 h 701"/>
                  <a:gd name="T120" fmla="*/ 34 w 2900"/>
                  <a:gd name="T121" fmla="*/ 581 h 7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00"/>
                  <a:gd name="T184" fmla="*/ 0 h 701"/>
                  <a:gd name="T185" fmla="*/ 2900 w 2900"/>
                  <a:gd name="T186" fmla="*/ 701 h 7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00" h="701">
                    <a:moveTo>
                      <a:pt x="0" y="670"/>
                    </a:moveTo>
                    <a:lnTo>
                      <a:pt x="13" y="675"/>
                    </a:lnTo>
                    <a:lnTo>
                      <a:pt x="18" y="662"/>
                    </a:lnTo>
                    <a:lnTo>
                      <a:pt x="24" y="648"/>
                    </a:lnTo>
                    <a:lnTo>
                      <a:pt x="29" y="634"/>
                    </a:lnTo>
                    <a:lnTo>
                      <a:pt x="35" y="618"/>
                    </a:lnTo>
                    <a:lnTo>
                      <a:pt x="43" y="599"/>
                    </a:lnTo>
                    <a:lnTo>
                      <a:pt x="50" y="581"/>
                    </a:lnTo>
                    <a:lnTo>
                      <a:pt x="67" y="540"/>
                    </a:lnTo>
                    <a:lnTo>
                      <a:pt x="84" y="496"/>
                    </a:lnTo>
                    <a:lnTo>
                      <a:pt x="102" y="452"/>
                    </a:lnTo>
                    <a:lnTo>
                      <a:pt x="117" y="410"/>
                    </a:lnTo>
                    <a:lnTo>
                      <a:pt x="132" y="373"/>
                    </a:lnTo>
                    <a:lnTo>
                      <a:pt x="140" y="351"/>
                    </a:lnTo>
                    <a:lnTo>
                      <a:pt x="148" y="329"/>
                    </a:lnTo>
                    <a:lnTo>
                      <a:pt x="155" y="306"/>
                    </a:lnTo>
                    <a:lnTo>
                      <a:pt x="160" y="282"/>
                    </a:lnTo>
                    <a:lnTo>
                      <a:pt x="173" y="231"/>
                    </a:lnTo>
                    <a:lnTo>
                      <a:pt x="186" y="182"/>
                    </a:lnTo>
                    <a:lnTo>
                      <a:pt x="192" y="160"/>
                    </a:lnTo>
                    <a:lnTo>
                      <a:pt x="198" y="139"/>
                    </a:lnTo>
                    <a:lnTo>
                      <a:pt x="205" y="121"/>
                    </a:lnTo>
                    <a:lnTo>
                      <a:pt x="197" y="121"/>
                    </a:lnTo>
                    <a:lnTo>
                      <a:pt x="204" y="127"/>
                    </a:lnTo>
                    <a:lnTo>
                      <a:pt x="210" y="111"/>
                    </a:lnTo>
                    <a:lnTo>
                      <a:pt x="217" y="99"/>
                    </a:lnTo>
                    <a:lnTo>
                      <a:pt x="225" y="90"/>
                    </a:lnTo>
                    <a:lnTo>
                      <a:pt x="218" y="84"/>
                    </a:lnTo>
                    <a:lnTo>
                      <a:pt x="222" y="91"/>
                    </a:lnTo>
                    <a:lnTo>
                      <a:pt x="229" y="87"/>
                    </a:lnTo>
                    <a:lnTo>
                      <a:pt x="226" y="79"/>
                    </a:lnTo>
                    <a:lnTo>
                      <a:pt x="226" y="87"/>
                    </a:lnTo>
                    <a:lnTo>
                      <a:pt x="222" y="87"/>
                    </a:lnTo>
                    <a:lnTo>
                      <a:pt x="233" y="87"/>
                    </a:lnTo>
                    <a:lnTo>
                      <a:pt x="235" y="88"/>
                    </a:lnTo>
                    <a:lnTo>
                      <a:pt x="238" y="82"/>
                    </a:lnTo>
                    <a:lnTo>
                      <a:pt x="233" y="87"/>
                    </a:lnTo>
                    <a:lnTo>
                      <a:pt x="237" y="91"/>
                    </a:lnTo>
                    <a:lnTo>
                      <a:pt x="241" y="96"/>
                    </a:lnTo>
                    <a:lnTo>
                      <a:pt x="246" y="104"/>
                    </a:lnTo>
                    <a:lnTo>
                      <a:pt x="250" y="112"/>
                    </a:lnTo>
                    <a:lnTo>
                      <a:pt x="255" y="123"/>
                    </a:lnTo>
                    <a:lnTo>
                      <a:pt x="264" y="147"/>
                    </a:lnTo>
                    <a:lnTo>
                      <a:pt x="271" y="140"/>
                    </a:lnTo>
                    <a:lnTo>
                      <a:pt x="263" y="140"/>
                    </a:lnTo>
                    <a:lnTo>
                      <a:pt x="272" y="168"/>
                    </a:lnTo>
                    <a:lnTo>
                      <a:pt x="283" y="197"/>
                    </a:lnTo>
                    <a:lnTo>
                      <a:pt x="294" y="230"/>
                    </a:lnTo>
                    <a:lnTo>
                      <a:pt x="304" y="263"/>
                    </a:lnTo>
                    <a:lnTo>
                      <a:pt x="315" y="296"/>
                    </a:lnTo>
                    <a:lnTo>
                      <a:pt x="325" y="328"/>
                    </a:lnTo>
                    <a:lnTo>
                      <a:pt x="336" y="358"/>
                    </a:lnTo>
                    <a:lnTo>
                      <a:pt x="347" y="386"/>
                    </a:lnTo>
                    <a:lnTo>
                      <a:pt x="349" y="392"/>
                    </a:lnTo>
                    <a:lnTo>
                      <a:pt x="358" y="415"/>
                    </a:lnTo>
                    <a:lnTo>
                      <a:pt x="364" y="426"/>
                    </a:lnTo>
                    <a:lnTo>
                      <a:pt x="369" y="435"/>
                    </a:lnTo>
                    <a:lnTo>
                      <a:pt x="373" y="443"/>
                    </a:lnTo>
                    <a:lnTo>
                      <a:pt x="378" y="448"/>
                    </a:lnTo>
                    <a:lnTo>
                      <a:pt x="382" y="454"/>
                    </a:lnTo>
                    <a:lnTo>
                      <a:pt x="385" y="455"/>
                    </a:lnTo>
                    <a:lnTo>
                      <a:pt x="390" y="458"/>
                    </a:lnTo>
                    <a:lnTo>
                      <a:pt x="394" y="458"/>
                    </a:lnTo>
                    <a:lnTo>
                      <a:pt x="397" y="459"/>
                    </a:lnTo>
                    <a:lnTo>
                      <a:pt x="402" y="459"/>
                    </a:lnTo>
                    <a:lnTo>
                      <a:pt x="405" y="458"/>
                    </a:lnTo>
                    <a:lnTo>
                      <a:pt x="413" y="454"/>
                    </a:lnTo>
                    <a:lnTo>
                      <a:pt x="415" y="452"/>
                    </a:lnTo>
                    <a:lnTo>
                      <a:pt x="425" y="443"/>
                    </a:lnTo>
                    <a:lnTo>
                      <a:pt x="433" y="430"/>
                    </a:lnTo>
                    <a:lnTo>
                      <a:pt x="440" y="414"/>
                    </a:lnTo>
                    <a:lnTo>
                      <a:pt x="447" y="396"/>
                    </a:lnTo>
                    <a:lnTo>
                      <a:pt x="450" y="389"/>
                    </a:lnTo>
                    <a:lnTo>
                      <a:pt x="458" y="368"/>
                    </a:lnTo>
                    <a:lnTo>
                      <a:pt x="464" y="347"/>
                    </a:lnTo>
                    <a:lnTo>
                      <a:pt x="479" y="299"/>
                    </a:lnTo>
                    <a:lnTo>
                      <a:pt x="487" y="276"/>
                    </a:lnTo>
                    <a:lnTo>
                      <a:pt x="493" y="255"/>
                    </a:lnTo>
                    <a:lnTo>
                      <a:pt x="501" y="234"/>
                    </a:lnTo>
                    <a:lnTo>
                      <a:pt x="508" y="217"/>
                    </a:lnTo>
                    <a:lnTo>
                      <a:pt x="500" y="217"/>
                    </a:lnTo>
                    <a:lnTo>
                      <a:pt x="507" y="222"/>
                    </a:lnTo>
                    <a:lnTo>
                      <a:pt x="513" y="208"/>
                    </a:lnTo>
                    <a:lnTo>
                      <a:pt x="520" y="197"/>
                    </a:lnTo>
                    <a:lnTo>
                      <a:pt x="534" y="178"/>
                    </a:lnTo>
                    <a:lnTo>
                      <a:pt x="546" y="164"/>
                    </a:lnTo>
                    <a:lnTo>
                      <a:pt x="560" y="152"/>
                    </a:lnTo>
                    <a:lnTo>
                      <a:pt x="572" y="143"/>
                    </a:lnTo>
                    <a:lnTo>
                      <a:pt x="565" y="137"/>
                    </a:lnTo>
                    <a:lnTo>
                      <a:pt x="569" y="144"/>
                    </a:lnTo>
                    <a:lnTo>
                      <a:pt x="581" y="140"/>
                    </a:lnTo>
                    <a:lnTo>
                      <a:pt x="578" y="132"/>
                    </a:lnTo>
                    <a:lnTo>
                      <a:pt x="578" y="140"/>
                    </a:lnTo>
                    <a:lnTo>
                      <a:pt x="593" y="140"/>
                    </a:lnTo>
                    <a:lnTo>
                      <a:pt x="593" y="132"/>
                    </a:lnTo>
                    <a:lnTo>
                      <a:pt x="589" y="140"/>
                    </a:lnTo>
                    <a:lnTo>
                      <a:pt x="597" y="141"/>
                    </a:lnTo>
                    <a:lnTo>
                      <a:pt x="605" y="145"/>
                    </a:lnTo>
                    <a:lnTo>
                      <a:pt x="613" y="149"/>
                    </a:lnTo>
                    <a:lnTo>
                      <a:pt x="617" y="143"/>
                    </a:lnTo>
                    <a:lnTo>
                      <a:pt x="610" y="148"/>
                    </a:lnTo>
                    <a:lnTo>
                      <a:pt x="622" y="155"/>
                    </a:lnTo>
                    <a:lnTo>
                      <a:pt x="630" y="163"/>
                    </a:lnTo>
                    <a:lnTo>
                      <a:pt x="640" y="174"/>
                    </a:lnTo>
                    <a:lnTo>
                      <a:pt x="652" y="188"/>
                    </a:lnTo>
                    <a:lnTo>
                      <a:pt x="664" y="205"/>
                    </a:lnTo>
                    <a:lnTo>
                      <a:pt x="677" y="223"/>
                    </a:lnTo>
                    <a:lnTo>
                      <a:pt x="691" y="242"/>
                    </a:lnTo>
                    <a:lnTo>
                      <a:pt x="717" y="284"/>
                    </a:lnTo>
                    <a:lnTo>
                      <a:pt x="745" y="325"/>
                    </a:lnTo>
                    <a:lnTo>
                      <a:pt x="758" y="345"/>
                    </a:lnTo>
                    <a:lnTo>
                      <a:pt x="771" y="362"/>
                    </a:lnTo>
                    <a:lnTo>
                      <a:pt x="785" y="380"/>
                    </a:lnTo>
                    <a:lnTo>
                      <a:pt x="798" y="393"/>
                    </a:lnTo>
                    <a:lnTo>
                      <a:pt x="810" y="405"/>
                    </a:lnTo>
                    <a:lnTo>
                      <a:pt x="812" y="406"/>
                    </a:lnTo>
                    <a:lnTo>
                      <a:pt x="823" y="414"/>
                    </a:lnTo>
                    <a:lnTo>
                      <a:pt x="846" y="426"/>
                    </a:lnTo>
                    <a:lnTo>
                      <a:pt x="864" y="433"/>
                    </a:lnTo>
                    <a:lnTo>
                      <a:pt x="868" y="433"/>
                    </a:lnTo>
                    <a:lnTo>
                      <a:pt x="887" y="434"/>
                    </a:lnTo>
                    <a:lnTo>
                      <a:pt x="905" y="431"/>
                    </a:lnTo>
                    <a:lnTo>
                      <a:pt x="908" y="430"/>
                    </a:lnTo>
                    <a:lnTo>
                      <a:pt x="926" y="422"/>
                    </a:lnTo>
                    <a:lnTo>
                      <a:pt x="945" y="410"/>
                    </a:lnTo>
                    <a:lnTo>
                      <a:pt x="947" y="409"/>
                    </a:lnTo>
                    <a:lnTo>
                      <a:pt x="969" y="393"/>
                    </a:lnTo>
                    <a:lnTo>
                      <a:pt x="991" y="372"/>
                    </a:lnTo>
                    <a:lnTo>
                      <a:pt x="1004" y="357"/>
                    </a:lnTo>
                    <a:lnTo>
                      <a:pt x="1018" y="341"/>
                    </a:lnTo>
                    <a:lnTo>
                      <a:pt x="1032" y="323"/>
                    </a:lnTo>
                    <a:lnTo>
                      <a:pt x="1047" y="302"/>
                    </a:lnTo>
                    <a:lnTo>
                      <a:pt x="1063" y="278"/>
                    </a:lnTo>
                    <a:lnTo>
                      <a:pt x="1079" y="254"/>
                    </a:lnTo>
                    <a:lnTo>
                      <a:pt x="1110" y="204"/>
                    </a:lnTo>
                    <a:lnTo>
                      <a:pt x="1142" y="155"/>
                    </a:lnTo>
                    <a:lnTo>
                      <a:pt x="1157" y="131"/>
                    </a:lnTo>
                    <a:lnTo>
                      <a:pt x="1173" y="108"/>
                    </a:lnTo>
                    <a:lnTo>
                      <a:pt x="1186" y="88"/>
                    </a:lnTo>
                    <a:lnTo>
                      <a:pt x="1200" y="70"/>
                    </a:lnTo>
                    <a:lnTo>
                      <a:pt x="1214" y="55"/>
                    </a:lnTo>
                    <a:lnTo>
                      <a:pt x="1224" y="43"/>
                    </a:lnTo>
                    <a:lnTo>
                      <a:pt x="1236" y="34"/>
                    </a:lnTo>
                    <a:lnTo>
                      <a:pt x="1247" y="26"/>
                    </a:lnTo>
                    <a:lnTo>
                      <a:pt x="1240" y="21"/>
                    </a:lnTo>
                    <a:lnTo>
                      <a:pt x="1244" y="27"/>
                    </a:lnTo>
                    <a:lnTo>
                      <a:pt x="1253" y="22"/>
                    </a:lnTo>
                    <a:lnTo>
                      <a:pt x="1263" y="18"/>
                    </a:lnTo>
                    <a:lnTo>
                      <a:pt x="1272" y="16"/>
                    </a:lnTo>
                    <a:lnTo>
                      <a:pt x="1268" y="8"/>
                    </a:lnTo>
                    <a:lnTo>
                      <a:pt x="1268" y="16"/>
                    </a:lnTo>
                    <a:lnTo>
                      <a:pt x="1277" y="16"/>
                    </a:lnTo>
                    <a:lnTo>
                      <a:pt x="1292" y="16"/>
                    </a:lnTo>
                    <a:lnTo>
                      <a:pt x="1292" y="8"/>
                    </a:lnTo>
                    <a:lnTo>
                      <a:pt x="1289" y="16"/>
                    </a:lnTo>
                    <a:lnTo>
                      <a:pt x="1304" y="20"/>
                    </a:lnTo>
                    <a:lnTo>
                      <a:pt x="1317" y="27"/>
                    </a:lnTo>
                    <a:lnTo>
                      <a:pt x="1331" y="35"/>
                    </a:lnTo>
                    <a:lnTo>
                      <a:pt x="1345" y="43"/>
                    </a:lnTo>
                    <a:lnTo>
                      <a:pt x="1359" y="54"/>
                    </a:lnTo>
                    <a:lnTo>
                      <a:pt x="1362" y="46"/>
                    </a:lnTo>
                    <a:lnTo>
                      <a:pt x="1357" y="53"/>
                    </a:lnTo>
                    <a:lnTo>
                      <a:pt x="1367" y="63"/>
                    </a:lnTo>
                    <a:lnTo>
                      <a:pt x="1378" y="76"/>
                    </a:lnTo>
                    <a:lnTo>
                      <a:pt x="1388" y="92"/>
                    </a:lnTo>
                    <a:lnTo>
                      <a:pt x="1399" y="110"/>
                    </a:lnTo>
                    <a:lnTo>
                      <a:pt x="1411" y="129"/>
                    </a:lnTo>
                    <a:lnTo>
                      <a:pt x="1424" y="151"/>
                    </a:lnTo>
                    <a:lnTo>
                      <a:pt x="1441" y="176"/>
                    </a:lnTo>
                    <a:lnTo>
                      <a:pt x="1449" y="189"/>
                    </a:lnTo>
                    <a:lnTo>
                      <a:pt x="1460" y="205"/>
                    </a:lnTo>
                    <a:lnTo>
                      <a:pt x="1469" y="222"/>
                    </a:lnTo>
                    <a:lnTo>
                      <a:pt x="1480" y="239"/>
                    </a:lnTo>
                    <a:lnTo>
                      <a:pt x="1502" y="279"/>
                    </a:lnTo>
                    <a:lnTo>
                      <a:pt x="1525" y="320"/>
                    </a:lnTo>
                    <a:lnTo>
                      <a:pt x="1550" y="360"/>
                    </a:lnTo>
                    <a:lnTo>
                      <a:pt x="1563" y="380"/>
                    </a:lnTo>
                    <a:lnTo>
                      <a:pt x="1576" y="397"/>
                    </a:lnTo>
                    <a:lnTo>
                      <a:pt x="1590" y="413"/>
                    </a:lnTo>
                    <a:lnTo>
                      <a:pt x="1603" y="427"/>
                    </a:lnTo>
                    <a:lnTo>
                      <a:pt x="1617" y="441"/>
                    </a:lnTo>
                    <a:lnTo>
                      <a:pt x="1620" y="442"/>
                    </a:lnTo>
                    <a:lnTo>
                      <a:pt x="1633" y="451"/>
                    </a:lnTo>
                    <a:lnTo>
                      <a:pt x="1664" y="468"/>
                    </a:lnTo>
                    <a:lnTo>
                      <a:pt x="1694" y="480"/>
                    </a:lnTo>
                    <a:lnTo>
                      <a:pt x="1725" y="488"/>
                    </a:lnTo>
                    <a:lnTo>
                      <a:pt x="1729" y="490"/>
                    </a:lnTo>
                    <a:lnTo>
                      <a:pt x="1762" y="494"/>
                    </a:lnTo>
                    <a:lnTo>
                      <a:pt x="1796" y="494"/>
                    </a:lnTo>
                    <a:lnTo>
                      <a:pt x="1832" y="488"/>
                    </a:lnTo>
                    <a:lnTo>
                      <a:pt x="1834" y="488"/>
                    </a:lnTo>
                    <a:lnTo>
                      <a:pt x="1871" y="478"/>
                    </a:lnTo>
                    <a:lnTo>
                      <a:pt x="1891" y="471"/>
                    </a:lnTo>
                    <a:lnTo>
                      <a:pt x="1911" y="463"/>
                    </a:lnTo>
                    <a:lnTo>
                      <a:pt x="1931" y="451"/>
                    </a:lnTo>
                    <a:lnTo>
                      <a:pt x="1934" y="450"/>
                    </a:lnTo>
                    <a:lnTo>
                      <a:pt x="1955" y="434"/>
                    </a:lnTo>
                    <a:lnTo>
                      <a:pt x="1976" y="414"/>
                    </a:lnTo>
                    <a:lnTo>
                      <a:pt x="1997" y="392"/>
                    </a:lnTo>
                    <a:lnTo>
                      <a:pt x="2020" y="368"/>
                    </a:lnTo>
                    <a:lnTo>
                      <a:pt x="2042" y="341"/>
                    </a:lnTo>
                    <a:lnTo>
                      <a:pt x="2090" y="288"/>
                    </a:lnTo>
                    <a:lnTo>
                      <a:pt x="2112" y="262"/>
                    </a:lnTo>
                    <a:lnTo>
                      <a:pt x="2136" y="238"/>
                    </a:lnTo>
                    <a:lnTo>
                      <a:pt x="2160" y="215"/>
                    </a:lnTo>
                    <a:lnTo>
                      <a:pt x="2184" y="197"/>
                    </a:lnTo>
                    <a:lnTo>
                      <a:pt x="2179" y="190"/>
                    </a:lnTo>
                    <a:lnTo>
                      <a:pt x="2181" y="198"/>
                    </a:lnTo>
                    <a:lnTo>
                      <a:pt x="2205" y="182"/>
                    </a:lnTo>
                    <a:lnTo>
                      <a:pt x="2229" y="172"/>
                    </a:lnTo>
                    <a:lnTo>
                      <a:pt x="2241" y="168"/>
                    </a:lnTo>
                    <a:lnTo>
                      <a:pt x="2238" y="160"/>
                    </a:lnTo>
                    <a:lnTo>
                      <a:pt x="2238" y="168"/>
                    </a:lnTo>
                    <a:lnTo>
                      <a:pt x="2249" y="166"/>
                    </a:lnTo>
                    <a:lnTo>
                      <a:pt x="2261" y="165"/>
                    </a:lnTo>
                    <a:lnTo>
                      <a:pt x="2271" y="166"/>
                    </a:lnTo>
                    <a:lnTo>
                      <a:pt x="2284" y="169"/>
                    </a:lnTo>
                    <a:lnTo>
                      <a:pt x="2284" y="161"/>
                    </a:lnTo>
                    <a:lnTo>
                      <a:pt x="2281" y="168"/>
                    </a:lnTo>
                    <a:lnTo>
                      <a:pt x="2292" y="173"/>
                    </a:lnTo>
                    <a:lnTo>
                      <a:pt x="2304" y="178"/>
                    </a:lnTo>
                    <a:lnTo>
                      <a:pt x="2316" y="185"/>
                    </a:lnTo>
                    <a:lnTo>
                      <a:pt x="2320" y="178"/>
                    </a:lnTo>
                    <a:lnTo>
                      <a:pt x="2314" y="184"/>
                    </a:lnTo>
                    <a:lnTo>
                      <a:pt x="2337" y="201"/>
                    </a:lnTo>
                    <a:lnTo>
                      <a:pt x="2363" y="223"/>
                    </a:lnTo>
                    <a:lnTo>
                      <a:pt x="2386" y="250"/>
                    </a:lnTo>
                    <a:lnTo>
                      <a:pt x="2410" y="278"/>
                    </a:lnTo>
                    <a:lnTo>
                      <a:pt x="2435" y="309"/>
                    </a:lnTo>
                    <a:lnTo>
                      <a:pt x="2459" y="343"/>
                    </a:lnTo>
                    <a:lnTo>
                      <a:pt x="2507" y="409"/>
                    </a:lnTo>
                    <a:lnTo>
                      <a:pt x="2531" y="442"/>
                    </a:lnTo>
                    <a:lnTo>
                      <a:pt x="2553" y="474"/>
                    </a:lnTo>
                    <a:lnTo>
                      <a:pt x="2576" y="503"/>
                    </a:lnTo>
                    <a:lnTo>
                      <a:pt x="2597" y="531"/>
                    </a:lnTo>
                    <a:lnTo>
                      <a:pt x="2618" y="553"/>
                    </a:lnTo>
                    <a:lnTo>
                      <a:pt x="2639" y="573"/>
                    </a:lnTo>
                    <a:lnTo>
                      <a:pt x="2656" y="588"/>
                    </a:lnTo>
                    <a:lnTo>
                      <a:pt x="2675" y="602"/>
                    </a:lnTo>
                    <a:lnTo>
                      <a:pt x="2692" y="615"/>
                    </a:lnTo>
                    <a:lnTo>
                      <a:pt x="2709" y="627"/>
                    </a:lnTo>
                    <a:lnTo>
                      <a:pt x="2712" y="629"/>
                    </a:lnTo>
                    <a:lnTo>
                      <a:pt x="2745" y="647"/>
                    </a:lnTo>
                    <a:lnTo>
                      <a:pt x="2776" y="663"/>
                    </a:lnTo>
                    <a:lnTo>
                      <a:pt x="2806" y="675"/>
                    </a:lnTo>
                    <a:lnTo>
                      <a:pt x="2835" y="684"/>
                    </a:lnTo>
                    <a:lnTo>
                      <a:pt x="2864" y="693"/>
                    </a:lnTo>
                    <a:lnTo>
                      <a:pt x="2896" y="701"/>
                    </a:lnTo>
                    <a:lnTo>
                      <a:pt x="2900" y="687"/>
                    </a:lnTo>
                    <a:lnTo>
                      <a:pt x="2871" y="679"/>
                    </a:lnTo>
                    <a:lnTo>
                      <a:pt x="2842" y="670"/>
                    </a:lnTo>
                    <a:lnTo>
                      <a:pt x="2813" y="660"/>
                    </a:lnTo>
                    <a:lnTo>
                      <a:pt x="2782" y="648"/>
                    </a:lnTo>
                    <a:lnTo>
                      <a:pt x="2752" y="633"/>
                    </a:lnTo>
                    <a:lnTo>
                      <a:pt x="2719" y="614"/>
                    </a:lnTo>
                    <a:lnTo>
                      <a:pt x="2716" y="621"/>
                    </a:lnTo>
                    <a:lnTo>
                      <a:pt x="2721" y="615"/>
                    </a:lnTo>
                    <a:lnTo>
                      <a:pt x="2704" y="603"/>
                    </a:lnTo>
                    <a:lnTo>
                      <a:pt x="2687" y="590"/>
                    </a:lnTo>
                    <a:lnTo>
                      <a:pt x="2668" y="576"/>
                    </a:lnTo>
                    <a:lnTo>
                      <a:pt x="2649" y="560"/>
                    </a:lnTo>
                    <a:lnTo>
                      <a:pt x="2630" y="541"/>
                    </a:lnTo>
                    <a:lnTo>
                      <a:pt x="2609" y="519"/>
                    </a:lnTo>
                    <a:lnTo>
                      <a:pt x="2588" y="491"/>
                    </a:lnTo>
                    <a:lnTo>
                      <a:pt x="2565" y="462"/>
                    </a:lnTo>
                    <a:lnTo>
                      <a:pt x="2543" y="430"/>
                    </a:lnTo>
                    <a:lnTo>
                      <a:pt x="2519" y="397"/>
                    </a:lnTo>
                    <a:lnTo>
                      <a:pt x="2471" y="331"/>
                    </a:lnTo>
                    <a:lnTo>
                      <a:pt x="2447" y="298"/>
                    </a:lnTo>
                    <a:lnTo>
                      <a:pt x="2422" y="266"/>
                    </a:lnTo>
                    <a:lnTo>
                      <a:pt x="2398" y="238"/>
                    </a:lnTo>
                    <a:lnTo>
                      <a:pt x="2374" y="211"/>
                    </a:lnTo>
                    <a:lnTo>
                      <a:pt x="2349" y="189"/>
                    </a:lnTo>
                    <a:lnTo>
                      <a:pt x="2326" y="172"/>
                    </a:lnTo>
                    <a:lnTo>
                      <a:pt x="2323" y="170"/>
                    </a:lnTo>
                    <a:lnTo>
                      <a:pt x="2311" y="164"/>
                    </a:lnTo>
                    <a:lnTo>
                      <a:pt x="2299" y="159"/>
                    </a:lnTo>
                    <a:lnTo>
                      <a:pt x="2287" y="153"/>
                    </a:lnTo>
                    <a:lnTo>
                      <a:pt x="2284" y="153"/>
                    </a:lnTo>
                    <a:lnTo>
                      <a:pt x="2274" y="151"/>
                    </a:lnTo>
                    <a:lnTo>
                      <a:pt x="2261" y="149"/>
                    </a:lnTo>
                    <a:lnTo>
                      <a:pt x="2249" y="151"/>
                    </a:lnTo>
                    <a:lnTo>
                      <a:pt x="2238" y="152"/>
                    </a:lnTo>
                    <a:lnTo>
                      <a:pt x="2234" y="153"/>
                    </a:lnTo>
                    <a:lnTo>
                      <a:pt x="2222" y="157"/>
                    </a:lnTo>
                    <a:lnTo>
                      <a:pt x="2198" y="168"/>
                    </a:lnTo>
                    <a:lnTo>
                      <a:pt x="2175" y="184"/>
                    </a:lnTo>
                    <a:lnTo>
                      <a:pt x="2172" y="185"/>
                    </a:lnTo>
                    <a:lnTo>
                      <a:pt x="2148" y="204"/>
                    </a:lnTo>
                    <a:lnTo>
                      <a:pt x="2124" y="226"/>
                    </a:lnTo>
                    <a:lnTo>
                      <a:pt x="2100" y="250"/>
                    </a:lnTo>
                    <a:lnTo>
                      <a:pt x="2078" y="276"/>
                    </a:lnTo>
                    <a:lnTo>
                      <a:pt x="2030" y="329"/>
                    </a:lnTo>
                    <a:lnTo>
                      <a:pt x="2008" y="356"/>
                    </a:lnTo>
                    <a:lnTo>
                      <a:pt x="1985" y="380"/>
                    </a:lnTo>
                    <a:lnTo>
                      <a:pt x="1964" y="402"/>
                    </a:lnTo>
                    <a:lnTo>
                      <a:pt x="1943" y="422"/>
                    </a:lnTo>
                    <a:lnTo>
                      <a:pt x="1922" y="438"/>
                    </a:lnTo>
                    <a:lnTo>
                      <a:pt x="1927" y="443"/>
                    </a:lnTo>
                    <a:lnTo>
                      <a:pt x="1924" y="437"/>
                    </a:lnTo>
                    <a:lnTo>
                      <a:pt x="1905" y="448"/>
                    </a:lnTo>
                    <a:lnTo>
                      <a:pt x="1885" y="456"/>
                    </a:lnTo>
                    <a:lnTo>
                      <a:pt x="1865" y="463"/>
                    </a:lnTo>
                    <a:lnTo>
                      <a:pt x="1828" y="474"/>
                    </a:lnTo>
                    <a:lnTo>
                      <a:pt x="1832" y="480"/>
                    </a:lnTo>
                    <a:lnTo>
                      <a:pt x="1832" y="472"/>
                    </a:lnTo>
                    <a:lnTo>
                      <a:pt x="1796" y="478"/>
                    </a:lnTo>
                    <a:lnTo>
                      <a:pt x="1762" y="478"/>
                    </a:lnTo>
                    <a:lnTo>
                      <a:pt x="1729" y="474"/>
                    </a:lnTo>
                    <a:lnTo>
                      <a:pt x="1729" y="482"/>
                    </a:lnTo>
                    <a:lnTo>
                      <a:pt x="1731" y="474"/>
                    </a:lnTo>
                    <a:lnTo>
                      <a:pt x="1701" y="466"/>
                    </a:lnTo>
                    <a:lnTo>
                      <a:pt x="1670" y="454"/>
                    </a:lnTo>
                    <a:lnTo>
                      <a:pt x="1641" y="438"/>
                    </a:lnTo>
                    <a:lnTo>
                      <a:pt x="1627" y="427"/>
                    </a:lnTo>
                    <a:lnTo>
                      <a:pt x="1623" y="434"/>
                    </a:lnTo>
                    <a:lnTo>
                      <a:pt x="1629" y="429"/>
                    </a:lnTo>
                    <a:lnTo>
                      <a:pt x="1615" y="415"/>
                    </a:lnTo>
                    <a:lnTo>
                      <a:pt x="1601" y="401"/>
                    </a:lnTo>
                    <a:lnTo>
                      <a:pt x="1588" y="385"/>
                    </a:lnTo>
                    <a:lnTo>
                      <a:pt x="1575" y="368"/>
                    </a:lnTo>
                    <a:lnTo>
                      <a:pt x="1562" y="348"/>
                    </a:lnTo>
                    <a:lnTo>
                      <a:pt x="1537" y="308"/>
                    </a:lnTo>
                    <a:lnTo>
                      <a:pt x="1514" y="267"/>
                    </a:lnTo>
                    <a:lnTo>
                      <a:pt x="1492" y="227"/>
                    </a:lnTo>
                    <a:lnTo>
                      <a:pt x="1481" y="210"/>
                    </a:lnTo>
                    <a:lnTo>
                      <a:pt x="1472" y="193"/>
                    </a:lnTo>
                    <a:lnTo>
                      <a:pt x="1461" y="177"/>
                    </a:lnTo>
                    <a:lnTo>
                      <a:pt x="1452" y="164"/>
                    </a:lnTo>
                    <a:lnTo>
                      <a:pt x="1436" y="139"/>
                    </a:lnTo>
                    <a:lnTo>
                      <a:pt x="1423" y="117"/>
                    </a:lnTo>
                    <a:lnTo>
                      <a:pt x="1411" y="98"/>
                    </a:lnTo>
                    <a:lnTo>
                      <a:pt x="1400" y="80"/>
                    </a:lnTo>
                    <a:lnTo>
                      <a:pt x="1390" y="65"/>
                    </a:lnTo>
                    <a:lnTo>
                      <a:pt x="1379" y="51"/>
                    </a:lnTo>
                    <a:lnTo>
                      <a:pt x="1368" y="41"/>
                    </a:lnTo>
                    <a:lnTo>
                      <a:pt x="1366" y="39"/>
                    </a:lnTo>
                    <a:lnTo>
                      <a:pt x="1353" y="30"/>
                    </a:lnTo>
                    <a:lnTo>
                      <a:pt x="1338" y="21"/>
                    </a:lnTo>
                    <a:lnTo>
                      <a:pt x="1323" y="13"/>
                    </a:lnTo>
                    <a:lnTo>
                      <a:pt x="1310" y="5"/>
                    </a:lnTo>
                    <a:lnTo>
                      <a:pt x="1296" y="1"/>
                    </a:lnTo>
                    <a:lnTo>
                      <a:pt x="1292" y="0"/>
                    </a:lnTo>
                    <a:lnTo>
                      <a:pt x="1277" y="0"/>
                    </a:lnTo>
                    <a:lnTo>
                      <a:pt x="1268" y="0"/>
                    </a:lnTo>
                    <a:lnTo>
                      <a:pt x="1265" y="1"/>
                    </a:lnTo>
                    <a:lnTo>
                      <a:pt x="1256" y="4"/>
                    </a:lnTo>
                    <a:lnTo>
                      <a:pt x="1247" y="8"/>
                    </a:lnTo>
                    <a:lnTo>
                      <a:pt x="1237" y="13"/>
                    </a:lnTo>
                    <a:lnTo>
                      <a:pt x="1235" y="14"/>
                    </a:lnTo>
                    <a:lnTo>
                      <a:pt x="1224" y="22"/>
                    </a:lnTo>
                    <a:lnTo>
                      <a:pt x="1215" y="31"/>
                    </a:lnTo>
                    <a:lnTo>
                      <a:pt x="1202" y="43"/>
                    </a:lnTo>
                    <a:lnTo>
                      <a:pt x="1188" y="58"/>
                    </a:lnTo>
                    <a:lnTo>
                      <a:pt x="1174" y="76"/>
                    </a:lnTo>
                    <a:lnTo>
                      <a:pt x="1161" y="96"/>
                    </a:lnTo>
                    <a:lnTo>
                      <a:pt x="1145" y="119"/>
                    </a:lnTo>
                    <a:lnTo>
                      <a:pt x="1130" y="143"/>
                    </a:lnTo>
                    <a:lnTo>
                      <a:pt x="1098" y="192"/>
                    </a:lnTo>
                    <a:lnTo>
                      <a:pt x="1067" y="242"/>
                    </a:lnTo>
                    <a:lnTo>
                      <a:pt x="1051" y="266"/>
                    </a:lnTo>
                    <a:lnTo>
                      <a:pt x="1035" y="290"/>
                    </a:lnTo>
                    <a:lnTo>
                      <a:pt x="1020" y="311"/>
                    </a:lnTo>
                    <a:lnTo>
                      <a:pt x="1006" y="329"/>
                    </a:lnTo>
                    <a:lnTo>
                      <a:pt x="992" y="345"/>
                    </a:lnTo>
                    <a:lnTo>
                      <a:pt x="982" y="360"/>
                    </a:lnTo>
                    <a:lnTo>
                      <a:pt x="957" y="381"/>
                    </a:lnTo>
                    <a:lnTo>
                      <a:pt x="936" y="397"/>
                    </a:lnTo>
                    <a:lnTo>
                      <a:pt x="942" y="403"/>
                    </a:lnTo>
                    <a:lnTo>
                      <a:pt x="938" y="396"/>
                    </a:lnTo>
                    <a:lnTo>
                      <a:pt x="920" y="407"/>
                    </a:lnTo>
                    <a:lnTo>
                      <a:pt x="901" y="415"/>
                    </a:lnTo>
                    <a:lnTo>
                      <a:pt x="905" y="423"/>
                    </a:lnTo>
                    <a:lnTo>
                      <a:pt x="905" y="415"/>
                    </a:lnTo>
                    <a:lnTo>
                      <a:pt x="887" y="418"/>
                    </a:lnTo>
                    <a:lnTo>
                      <a:pt x="868" y="417"/>
                    </a:lnTo>
                    <a:lnTo>
                      <a:pt x="868" y="425"/>
                    </a:lnTo>
                    <a:lnTo>
                      <a:pt x="871" y="418"/>
                    </a:lnTo>
                    <a:lnTo>
                      <a:pt x="852" y="411"/>
                    </a:lnTo>
                    <a:lnTo>
                      <a:pt x="831" y="401"/>
                    </a:lnTo>
                    <a:lnTo>
                      <a:pt x="819" y="392"/>
                    </a:lnTo>
                    <a:lnTo>
                      <a:pt x="815" y="400"/>
                    </a:lnTo>
                    <a:lnTo>
                      <a:pt x="822" y="393"/>
                    </a:lnTo>
                    <a:lnTo>
                      <a:pt x="810" y="381"/>
                    </a:lnTo>
                    <a:lnTo>
                      <a:pt x="797" y="368"/>
                    </a:lnTo>
                    <a:lnTo>
                      <a:pt x="783" y="351"/>
                    </a:lnTo>
                    <a:lnTo>
                      <a:pt x="770" y="333"/>
                    </a:lnTo>
                    <a:lnTo>
                      <a:pt x="757" y="313"/>
                    </a:lnTo>
                    <a:lnTo>
                      <a:pt x="729" y="272"/>
                    </a:lnTo>
                    <a:lnTo>
                      <a:pt x="703" y="230"/>
                    </a:lnTo>
                    <a:lnTo>
                      <a:pt x="689" y="211"/>
                    </a:lnTo>
                    <a:lnTo>
                      <a:pt x="676" y="193"/>
                    </a:lnTo>
                    <a:lnTo>
                      <a:pt x="664" y="176"/>
                    </a:lnTo>
                    <a:lnTo>
                      <a:pt x="652" y="163"/>
                    </a:lnTo>
                    <a:lnTo>
                      <a:pt x="642" y="151"/>
                    </a:lnTo>
                    <a:lnTo>
                      <a:pt x="631" y="141"/>
                    </a:lnTo>
                    <a:lnTo>
                      <a:pt x="622" y="136"/>
                    </a:lnTo>
                    <a:lnTo>
                      <a:pt x="619" y="135"/>
                    </a:lnTo>
                    <a:lnTo>
                      <a:pt x="611" y="131"/>
                    </a:lnTo>
                    <a:lnTo>
                      <a:pt x="603" y="127"/>
                    </a:lnTo>
                    <a:lnTo>
                      <a:pt x="595" y="125"/>
                    </a:lnTo>
                    <a:lnTo>
                      <a:pt x="593" y="124"/>
                    </a:lnTo>
                    <a:lnTo>
                      <a:pt x="578" y="124"/>
                    </a:lnTo>
                    <a:lnTo>
                      <a:pt x="574" y="125"/>
                    </a:lnTo>
                    <a:lnTo>
                      <a:pt x="562" y="129"/>
                    </a:lnTo>
                    <a:lnTo>
                      <a:pt x="560" y="131"/>
                    </a:lnTo>
                    <a:lnTo>
                      <a:pt x="548" y="140"/>
                    </a:lnTo>
                    <a:lnTo>
                      <a:pt x="534" y="152"/>
                    </a:lnTo>
                    <a:lnTo>
                      <a:pt x="523" y="166"/>
                    </a:lnTo>
                    <a:lnTo>
                      <a:pt x="509" y="185"/>
                    </a:lnTo>
                    <a:lnTo>
                      <a:pt x="501" y="196"/>
                    </a:lnTo>
                    <a:lnTo>
                      <a:pt x="495" y="210"/>
                    </a:lnTo>
                    <a:lnTo>
                      <a:pt x="492" y="217"/>
                    </a:lnTo>
                    <a:lnTo>
                      <a:pt x="485" y="234"/>
                    </a:lnTo>
                    <a:lnTo>
                      <a:pt x="478" y="255"/>
                    </a:lnTo>
                    <a:lnTo>
                      <a:pt x="471" y="276"/>
                    </a:lnTo>
                    <a:lnTo>
                      <a:pt x="463" y="299"/>
                    </a:lnTo>
                    <a:lnTo>
                      <a:pt x="448" y="347"/>
                    </a:lnTo>
                    <a:lnTo>
                      <a:pt x="442" y="368"/>
                    </a:lnTo>
                    <a:lnTo>
                      <a:pt x="434" y="389"/>
                    </a:lnTo>
                    <a:lnTo>
                      <a:pt x="442" y="389"/>
                    </a:lnTo>
                    <a:lnTo>
                      <a:pt x="435" y="384"/>
                    </a:lnTo>
                    <a:lnTo>
                      <a:pt x="429" y="402"/>
                    </a:lnTo>
                    <a:lnTo>
                      <a:pt x="421" y="418"/>
                    </a:lnTo>
                    <a:lnTo>
                      <a:pt x="413" y="431"/>
                    </a:lnTo>
                    <a:lnTo>
                      <a:pt x="403" y="441"/>
                    </a:lnTo>
                    <a:lnTo>
                      <a:pt x="410" y="446"/>
                    </a:lnTo>
                    <a:lnTo>
                      <a:pt x="406" y="439"/>
                    </a:lnTo>
                    <a:lnTo>
                      <a:pt x="398" y="443"/>
                    </a:lnTo>
                    <a:lnTo>
                      <a:pt x="402" y="451"/>
                    </a:lnTo>
                    <a:lnTo>
                      <a:pt x="402" y="443"/>
                    </a:lnTo>
                    <a:lnTo>
                      <a:pt x="397" y="443"/>
                    </a:lnTo>
                    <a:lnTo>
                      <a:pt x="397" y="451"/>
                    </a:lnTo>
                    <a:lnTo>
                      <a:pt x="401" y="443"/>
                    </a:lnTo>
                    <a:lnTo>
                      <a:pt x="397" y="443"/>
                    </a:lnTo>
                    <a:lnTo>
                      <a:pt x="392" y="441"/>
                    </a:lnTo>
                    <a:lnTo>
                      <a:pt x="389" y="447"/>
                    </a:lnTo>
                    <a:lnTo>
                      <a:pt x="394" y="442"/>
                    </a:lnTo>
                    <a:lnTo>
                      <a:pt x="390" y="437"/>
                    </a:lnTo>
                    <a:lnTo>
                      <a:pt x="385" y="431"/>
                    </a:lnTo>
                    <a:lnTo>
                      <a:pt x="381" y="423"/>
                    </a:lnTo>
                    <a:lnTo>
                      <a:pt x="376" y="414"/>
                    </a:lnTo>
                    <a:lnTo>
                      <a:pt x="370" y="403"/>
                    </a:lnTo>
                    <a:lnTo>
                      <a:pt x="361" y="380"/>
                    </a:lnTo>
                    <a:lnTo>
                      <a:pt x="354" y="386"/>
                    </a:lnTo>
                    <a:lnTo>
                      <a:pt x="362" y="386"/>
                    </a:lnTo>
                    <a:lnTo>
                      <a:pt x="352" y="358"/>
                    </a:lnTo>
                    <a:lnTo>
                      <a:pt x="341" y="328"/>
                    </a:lnTo>
                    <a:lnTo>
                      <a:pt x="331" y="296"/>
                    </a:lnTo>
                    <a:lnTo>
                      <a:pt x="320" y="263"/>
                    </a:lnTo>
                    <a:lnTo>
                      <a:pt x="309" y="230"/>
                    </a:lnTo>
                    <a:lnTo>
                      <a:pt x="299" y="197"/>
                    </a:lnTo>
                    <a:lnTo>
                      <a:pt x="288" y="168"/>
                    </a:lnTo>
                    <a:lnTo>
                      <a:pt x="279" y="140"/>
                    </a:lnTo>
                    <a:lnTo>
                      <a:pt x="276" y="135"/>
                    </a:lnTo>
                    <a:lnTo>
                      <a:pt x="267" y="111"/>
                    </a:lnTo>
                    <a:lnTo>
                      <a:pt x="262" y="100"/>
                    </a:lnTo>
                    <a:lnTo>
                      <a:pt x="258" y="92"/>
                    </a:lnTo>
                    <a:lnTo>
                      <a:pt x="253" y="84"/>
                    </a:lnTo>
                    <a:lnTo>
                      <a:pt x="249" y="79"/>
                    </a:lnTo>
                    <a:lnTo>
                      <a:pt x="245" y="75"/>
                    </a:lnTo>
                    <a:lnTo>
                      <a:pt x="242" y="74"/>
                    </a:lnTo>
                    <a:lnTo>
                      <a:pt x="237" y="72"/>
                    </a:lnTo>
                    <a:lnTo>
                      <a:pt x="229" y="72"/>
                    </a:lnTo>
                    <a:lnTo>
                      <a:pt x="226" y="71"/>
                    </a:lnTo>
                    <a:lnTo>
                      <a:pt x="222" y="72"/>
                    </a:lnTo>
                    <a:lnTo>
                      <a:pt x="215" y="76"/>
                    </a:lnTo>
                    <a:lnTo>
                      <a:pt x="213" y="78"/>
                    </a:lnTo>
                    <a:lnTo>
                      <a:pt x="205" y="87"/>
                    </a:lnTo>
                    <a:lnTo>
                      <a:pt x="198" y="99"/>
                    </a:lnTo>
                    <a:lnTo>
                      <a:pt x="192" y="115"/>
                    </a:lnTo>
                    <a:lnTo>
                      <a:pt x="189" y="121"/>
                    </a:lnTo>
                    <a:lnTo>
                      <a:pt x="182" y="139"/>
                    </a:lnTo>
                    <a:lnTo>
                      <a:pt x="176" y="160"/>
                    </a:lnTo>
                    <a:lnTo>
                      <a:pt x="170" y="182"/>
                    </a:lnTo>
                    <a:lnTo>
                      <a:pt x="157" y="231"/>
                    </a:lnTo>
                    <a:lnTo>
                      <a:pt x="144" y="282"/>
                    </a:lnTo>
                    <a:lnTo>
                      <a:pt x="139" y="306"/>
                    </a:lnTo>
                    <a:lnTo>
                      <a:pt x="132" y="329"/>
                    </a:lnTo>
                    <a:lnTo>
                      <a:pt x="124" y="351"/>
                    </a:lnTo>
                    <a:lnTo>
                      <a:pt x="119" y="368"/>
                    </a:lnTo>
                    <a:lnTo>
                      <a:pt x="102" y="410"/>
                    </a:lnTo>
                    <a:lnTo>
                      <a:pt x="86" y="452"/>
                    </a:lnTo>
                    <a:lnTo>
                      <a:pt x="69" y="496"/>
                    </a:lnTo>
                    <a:lnTo>
                      <a:pt x="51" y="540"/>
                    </a:lnTo>
                    <a:lnTo>
                      <a:pt x="34" y="581"/>
                    </a:lnTo>
                    <a:lnTo>
                      <a:pt x="27" y="599"/>
                    </a:lnTo>
                    <a:lnTo>
                      <a:pt x="20" y="618"/>
                    </a:lnTo>
                    <a:lnTo>
                      <a:pt x="13" y="634"/>
                    </a:lnTo>
                    <a:lnTo>
                      <a:pt x="8" y="648"/>
                    </a:lnTo>
                    <a:lnTo>
                      <a:pt x="2" y="662"/>
                    </a:lnTo>
                    <a:lnTo>
                      <a:pt x="0" y="67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nvGrpSpPr>
              <p:cNvPr id="26640" name="Group 119">
                <a:extLst>
                  <a:ext uri="{FF2B5EF4-FFF2-40B4-BE49-F238E27FC236}">
                    <a16:creationId xmlns="" xmlns:a16="http://schemas.microsoft.com/office/drawing/2014/main" id="{09550DA0-E6F2-B41F-1B94-468DF5751243}"/>
                  </a:ext>
                </a:extLst>
              </p:cNvPr>
              <p:cNvGrpSpPr>
                <a:grpSpLocks/>
              </p:cNvGrpSpPr>
              <p:nvPr/>
            </p:nvGrpSpPr>
            <p:grpSpPr bwMode="auto">
              <a:xfrm>
                <a:off x="1354" y="3346"/>
                <a:ext cx="3105" cy="256"/>
                <a:chOff x="1354" y="3552"/>
                <a:chExt cx="3105" cy="256"/>
              </a:xfrm>
            </p:grpSpPr>
            <p:grpSp>
              <p:nvGrpSpPr>
                <p:cNvPr id="26654" name="Group 120">
                  <a:extLst>
                    <a:ext uri="{FF2B5EF4-FFF2-40B4-BE49-F238E27FC236}">
                      <a16:creationId xmlns="" xmlns:a16="http://schemas.microsoft.com/office/drawing/2014/main" id="{CFB37761-D455-757B-9E2C-483C95589080}"/>
                    </a:ext>
                  </a:extLst>
                </p:cNvPr>
                <p:cNvGrpSpPr>
                  <a:grpSpLocks/>
                </p:cNvGrpSpPr>
                <p:nvPr/>
              </p:nvGrpSpPr>
              <p:grpSpPr bwMode="auto">
                <a:xfrm>
                  <a:off x="3279" y="3618"/>
                  <a:ext cx="1180" cy="57"/>
                  <a:chOff x="3711" y="3979"/>
                  <a:chExt cx="1180" cy="57"/>
                </a:xfrm>
              </p:grpSpPr>
              <p:sp>
                <p:nvSpPr>
                  <p:cNvPr id="26678" name="Line 121">
                    <a:extLst>
                      <a:ext uri="{FF2B5EF4-FFF2-40B4-BE49-F238E27FC236}">
                        <a16:creationId xmlns="" xmlns:a16="http://schemas.microsoft.com/office/drawing/2014/main" id="{9C869CE4-F795-39E9-CF17-0894F2C8A787}"/>
                      </a:ext>
                    </a:extLst>
                  </p:cNvPr>
                  <p:cNvSpPr>
                    <a:spLocks noChangeShapeType="1"/>
                  </p:cNvSpPr>
                  <p:nvPr/>
                </p:nvSpPr>
                <p:spPr bwMode="auto">
                  <a:xfrm>
                    <a:off x="3746" y="4007"/>
                    <a:ext cx="110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79" name="Freeform 122">
                    <a:extLst>
                      <a:ext uri="{FF2B5EF4-FFF2-40B4-BE49-F238E27FC236}">
                        <a16:creationId xmlns="" xmlns:a16="http://schemas.microsoft.com/office/drawing/2014/main" id="{5498D7E4-B1C6-B23F-EDAA-6CD6E5A8D439}"/>
                      </a:ext>
                    </a:extLst>
                  </p:cNvPr>
                  <p:cNvSpPr>
                    <a:spLocks/>
                  </p:cNvSpPr>
                  <p:nvPr/>
                </p:nvSpPr>
                <p:spPr bwMode="auto">
                  <a:xfrm>
                    <a:off x="3711" y="3979"/>
                    <a:ext cx="57" cy="57"/>
                  </a:xfrm>
                  <a:custGeom>
                    <a:avLst/>
                    <a:gdLst>
                      <a:gd name="T0" fmla="*/ 57 w 57"/>
                      <a:gd name="T1" fmla="*/ 0 h 57"/>
                      <a:gd name="T2" fmla="*/ 0 w 57"/>
                      <a:gd name="T3" fmla="*/ 28 h 57"/>
                      <a:gd name="T4" fmla="*/ 57 w 57"/>
                      <a:gd name="T5" fmla="*/ 57 h 57"/>
                      <a:gd name="T6" fmla="*/ 39 w 57"/>
                      <a:gd name="T7" fmla="*/ 28 h 57"/>
                      <a:gd name="T8" fmla="*/ 57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57" y="0"/>
                        </a:moveTo>
                        <a:lnTo>
                          <a:pt x="0" y="28"/>
                        </a:lnTo>
                        <a:lnTo>
                          <a:pt x="57" y="57"/>
                        </a:lnTo>
                        <a:lnTo>
                          <a:pt x="39" y="28"/>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680" name="Freeform 123">
                    <a:extLst>
                      <a:ext uri="{FF2B5EF4-FFF2-40B4-BE49-F238E27FC236}">
                        <a16:creationId xmlns="" xmlns:a16="http://schemas.microsoft.com/office/drawing/2014/main" id="{DBF00108-3F3F-99E1-437D-82352A4D9981}"/>
                      </a:ext>
                    </a:extLst>
                  </p:cNvPr>
                  <p:cNvSpPr>
                    <a:spLocks/>
                  </p:cNvSpPr>
                  <p:nvPr/>
                </p:nvSpPr>
                <p:spPr bwMode="auto">
                  <a:xfrm>
                    <a:off x="4834" y="3979"/>
                    <a:ext cx="57" cy="57"/>
                  </a:xfrm>
                  <a:custGeom>
                    <a:avLst/>
                    <a:gdLst>
                      <a:gd name="T0" fmla="*/ 0 w 57"/>
                      <a:gd name="T1" fmla="*/ 57 h 57"/>
                      <a:gd name="T2" fmla="*/ 57 w 57"/>
                      <a:gd name="T3" fmla="*/ 28 h 57"/>
                      <a:gd name="T4" fmla="*/ 0 w 57"/>
                      <a:gd name="T5" fmla="*/ 0 h 57"/>
                      <a:gd name="T6" fmla="*/ 18 w 57"/>
                      <a:gd name="T7" fmla="*/ 28 h 57"/>
                      <a:gd name="T8" fmla="*/ 0 w 57"/>
                      <a:gd name="T9" fmla="*/ 57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0" y="57"/>
                        </a:moveTo>
                        <a:lnTo>
                          <a:pt x="57" y="28"/>
                        </a:lnTo>
                        <a:lnTo>
                          <a:pt x="0" y="0"/>
                        </a:lnTo>
                        <a:lnTo>
                          <a:pt x="18" y="28"/>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sp>
              <p:nvSpPr>
                <p:cNvPr id="26655" name="Line 124">
                  <a:extLst>
                    <a:ext uri="{FF2B5EF4-FFF2-40B4-BE49-F238E27FC236}">
                      <a16:creationId xmlns="" xmlns:a16="http://schemas.microsoft.com/office/drawing/2014/main" id="{F167922C-A7D5-9F9B-BDE0-5BB2C44C4BCA}"/>
                    </a:ext>
                  </a:extLst>
                </p:cNvPr>
                <p:cNvSpPr>
                  <a:spLocks noChangeShapeType="1"/>
                </p:cNvSpPr>
                <p:nvPr/>
              </p:nvSpPr>
              <p:spPr bwMode="auto">
                <a:xfrm>
                  <a:off x="3269" y="3552"/>
                  <a:ext cx="0" cy="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56" name="Rectangle 125">
                  <a:extLst>
                    <a:ext uri="{FF2B5EF4-FFF2-40B4-BE49-F238E27FC236}">
                      <a16:creationId xmlns="" xmlns:a16="http://schemas.microsoft.com/office/drawing/2014/main" id="{754891F0-E11A-ACD7-E13D-AB5565E95B60}"/>
                    </a:ext>
                  </a:extLst>
                </p:cNvPr>
                <p:cNvSpPr>
                  <a:spLocks noChangeArrowheads="1"/>
                </p:cNvSpPr>
                <p:nvPr/>
              </p:nvSpPr>
              <p:spPr bwMode="auto">
                <a:xfrm>
                  <a:off x="3297" y="3624"/>
                  <a:ext cx="108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57" name="Rectangle 126">
                  <a:extLst>
                    <a:ext uri="{FF2B5EF4-FFF2-40B4-BE49-F238E27FC236}">
                      <a16:creationId xmlns="" xmlns:a16="http://schemas.microsoft.com/office/drawing/2014/main" id="{3479D997-804C-E04C-3678-16F41EAE8CEF}"/>
                    </a:ext>
                  </a:extLst>
                </p:cNvPr>
                <p:cNvSpPr>
                  <a:spLocks noChangeArrowheads="1"/>
                </p:cNvSpPr>
                <p:nvPr/>
              </p:nvSpPr>
              <p:spPr bwMode="auto">
                <a:xfrm>
                  <a:off x="3635" y="3662"/>
                  <a:ext cx="56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0000"/>
                      </a:solidFill>
                      <a:latin typeface="Tahoma" panose="020B0604030504040204" pitchFamily="34" charset="0"/>
                    </a:rPr>
                    <a:t>grossolano</a:t>
                  </a:r>
                  <a:endParaRPr lang="it-IT" altLang="it-IT">
                    <a:latin typeface="Times New Roman" panose="02020603050405020304" pitchFamily="18" charset="0"/>
                  </a:endParaRPr>
                </a:p>
              </p:txBody>
            </p:sp>
            <p:sp>
              <p:nvSpPr>
                <p:cNvPr id="26658" name="Rectangle 127">
                  <a:extLst>
                    <a:ext uri="{FF2B5EF4-FFF2-40B4-BE49-F238E27FC236}">
                      <a16:creationId xmlns="" xmlns:a16="http://schemas.microsoft.com/office/drawing/2014/main" id="{B7543B77-80A0-3E3F-0410-F4295598D32D}"/>
                    </a:ext>
                  </a:extLst>
                </p:cNvPr>
                <p:cNvSpPr>
                  <a:spLocks noChangeArrowheads="1"/>
                </p:cNvSpPr>
                <p:nvPr/>
              </p:nvSpPr>
              <p:spPr bwMode="auto">
                <a:xfrm>
                  <a:off x="2400" y="3624"/>
                  <a:ext cx="89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59" name="Rectangle 128">
                  <a:extLst>
                    <a:ext uri="{FF2B5EF4-FFF2-40B4-BE49-F238E27FC236}">
                      <a16:creationId xmlns="" xmlns:a16="http://schemas.microsoft.com/office/drawing/2014/main" id="{B143DCD6-2E64-7F59-BF58-037FE157B091}"/>
                    </a:ext>
                  </a:extLst>
                </p:cNvPr>
                <p:cNvSpPr>
                  <a:spLocks noChangeArrowheads="1"/>
                </p:cNvSpPr>
                <p:nvPr/>
              </p:nvSpPr>
              <p:spPr bwMode="auto">
                <a:xfrm>
                  <a:off x="2774" y="3662"/>
                  <a:ext cx="19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0000"/>
                      </a:solidFill>
                      <a:latin typeface="Tahoma" panose="020B0604030504040204" pitchFamily="34" charset="0"/>
                    </a:rPr>
                    <a:t>fine</a:t>
                  </a:r>
                  <a:endParaRPr lang="it-IT" altLang="it-IT">
                    <a:latin typeface="Times New Roman" panose="02020603050405020304" pitchFamily="18" charset="0"/>
                  </a:endParaRPr>
                </a:p>
              </p:txBody>
            </p:sp>
            <p:sp>
              <p:nvSpPr>
                <p:cNvPr id="26660" name="Line 129">
                  <a:extLst>
                    <a:ext uri="{FF2B5EF4-FFF2-40B4-BE49-F238E27FC236}">
                      <a16:creationId xmlns="" xmlns:a16="http://schemas.microsoft.com/office/drawing/2014/main" id="{42C4DE0A-513D-79A2-8385-784B51F2F310}"/>
                    </a:ext>
                  </a:extLst>
                </p:cNvPr>
                <p:cNvSpPr>
                  <a:spLocks noChangeShapeType="1"/>
                </p:cNvSpPr>
                <p:nvPr/>
              </p:nvSpPr>
              <p:spPr bwMode="auto">
                <a:xfrm>
                  <a:off x="2374" y="3552"/>
                  <a:ext cx="0" cy="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26661" name="Group 130">
                  <a:extLst>
                    <a:ext uri="{FF2B5EF4-FFF2-40B4-BE49-F238E27FC236}">
                      <a16:creationId xmlns="" xmlns:a16="http://schemas.microsoft.com/office/drawing/2014/main" id="{AAF1757D-096C-A7C4-1D58-5D783B376DE8}"/>
                    </a:ext>
                  </a:extLst>
                </p:cNvPr>
                <p:cNvGrpSpPr>
                  <a:grpSpLocks/>
                </p:cNvGrpSpPr>
                <p:nvPr/>
              </p:nvGrpSpPr>
              <p:grpSpPr bwMode="auto">
                <a:xfrm>
                  <a:off x="2384" y="3618"/>
                  <a:ext cx="876" cy="57"/>
                  <a:chOff x="2816" y="3979"/>
                  <a:chExt cx="876" cy="57"/>
                </a:xfrm>
              </p:grpSpPr>
              <p:sp>
                <p:nvSpPr>
                  <p:cNvPr id="26675" name="Line 131">
                    <a:extLst>
                      <a:ext uri="{FF2B5EF4-FFF2-40B4-BE49-F238E27FC236}">
                        <a16:creationId xmlns="" xmlns:a16="http://schemas.microsoft.com/office/drawing/2014/main" id="{F13DEE82-AA39-D06B-CE60-58109DF32124}"/>
                      </a:ext>
                    </a:extLst>
                  </p:cNvPr>
                  <p:cNvSpPr>
                    <a:spLocks noChangeShapeType="1"/>
                  </p:cNvSpPr>
                  <p:nvPr/>
                </p:nvSpPr>
                <p:spPr bwMode="auto">
                  <a:xfrm>
                    <a:off x="2853" y="4007"/>
                    <a:ext cx="802"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76" name="Freeform 132">
                    <a:extLst>
                      <a:ext uri="{FF2B5EF4-FFF2-40B4-BE49-F238E27FC236}">
                        <a16:creationId xmlns="" xmlns:a16="http://schemas.microsoft.com/office/drawing/2014/main" id="{2BFCD8C7-541F-5164-3ACF-9B9AFBAD40C8}"/>
                      </a:ext>
                    </a:extLst>
                  </p:cNvPr>
                  <p:cNvSpPr>
                    <a:spLocks/>
                  </p:cNvSpPr>
                  <p:nvPr/>
                </p:nvSpPr>
                <p:spPr bwMode="auto">
                  <a:xfrm>
                    <a:off x="2816" y="3979"/>
                    <a:ext cx="58" cy="57"/>
                  </a:xfrm>
                  <a:custGeom>
                    <a:avLst/>
                    <a:gdLst>
                      <a:gd name="T0" fmla="*/ 58 w 58"/>
                      <a:gd name="T1" fmla="*/ 0 h 57"/>
                      <a:gd name="T2" fmla="*/ 0 w 58"/>
                      <a:gd name="T3" fmla="*/ 28 h 57"/>
                      <a:gd name="T4" fmla="*/ 58 w 58"/>
                      <a:gd name="T5" fmla="*/ 57 h 57"/>
                      <a:gd name="T6" fmla="*/ 41 w 58"/>
                      <a:gd name="T7" fmla="*/ 28 h 57"/>
                      <a:gd name="T8" fmla="*/ 58 w 58"/>
                      <a:gd name="T9" fmla="*/ 0 h 57"/>
                      <a:gd name="T10" fmla="*/ 0 60000 65536"/>
                      <a:gd name="T11" fmla="*/ 0 60000 65536"/>
                      <a:gd name="T12" fmla="*/ 0 60000 65536"/>
                      <a:gd name="T13" fmla="*/ 0 60000 65536"/>
                      <a:gd name="T14" fmla="*/ 0 60000 65536"/>
                      <a:gd name="T15" fmla="*/ 0 w 58"/>
                      <a:gd name="T16" fmla="*/ 0 h 57"/>
                      <a:gd name="T17" fmla="*/ 58 w 58"/>
                      <a:gd name="T18" fmla="*/ 57 h 57"/>
                    </a:gdLst>
                    <a:ahLst/>
                    <a:cxnLst>
                      <a:cxn ang="T10">
                        <a:pos x="T0" y="T1"/>
                      </a:cxn>
                      <a:cxn ang="T11">
                        <a:pos x="T2" y="T3"/>
                      </a:cxn>
                      <a:cxn ang="T12">
                        <a:pos x="T4" y="T5"/>
                      </a:cxn>
                      <a:cxn ang="T13">
                        <a:pos x="T6" y="T7"/>
                      </a:cxn>
                      <a:cxn ang="T14">
                        <a:pos x="T8" y="T9"/>
                      </a:cxn>
                    </a:cxnLst>
                    <a:rect l="T15" t="T16" r="T17" b="T18"/>
                    <a:pathLst>
                      <a:path w="58" h="57">
                        <a:moveTo>
                          <a:pt x="58" y="0"/>
                        </a:moveTo>
                        <a:lnTo>
                          <a:pt x="0" y="28"/>
                        </a:lnTo>
                        <a:lnTo>
                          <a:pt x="58" y="57"/>
                        </a:lnTo>
                        <a:lnTo>
                          <a:pt x="41" y="28"/>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677" name="Freeform 133">
                    <a:extLst>
                      <a:ext uri="{FF2B5EF4-FFF2-40B4-BE49-F238E27FC236}">
                        <a16:creationId xmlns="" xmlns:a16="http://schemas.microsoft.com/office/drawing/2014/main" id="{EAE4C568-B442-222B-D3FF-E0D0A48E2102}"/>
                      </a:ext>
                    </a:extLst>
                  </p:cNvPr>
                  <p:cNvSpPr>
                    <a:spLocks/>
                  </p:cNvSpPr>
                  <p:nvPr/>
                </p:nvSpPr>
                <p:spPr bwMode="auto">
                  <a:xfrm>
                    <a:off x="3635" y="3979"/>
                    <a:ext cx="57" cy="57"/>
                  </a:xfrm>
                  <a:custGeom>
                    <a:avLst/>
                    <a:gdLst>
                      <a:gd name="T0" fmla="*/ 0 w 57"/>
                      <a:gd name="T1" fmla="*/ 57 h 57"/>
                      <a:gd name="T2" fmla="*/ 57 w 57"/>
                      <a:gd name="T3" fmla="*/ 28 h 57"/>
                      <a:gd name="T4" fmla="*/ 0 w 57"/>
                      <a:gd name="T5" fmla="*/ 0 h 57"/>
                      <a:gd name="T6" fmla="*/ 17 w 57"/>
                      <a:gd name="T7" fmla="*/ 28 h 57"/>
                      <a:gd name="T8" fmla="*/ 0 w 57"/>
                      <a:gd name="T9" fmla="*/ 57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0" y="57"/>
                        </a:moveTo>
                        <a:lnTo>
                          <a:pt x="57" y="28"/>
                        </a:lnTo>
                        <a:lnTo>
                          <a:pt x="0" y="0"/>
                        </a:lnTo>
                        <a:lnTo>
                          <a:pt x="17" y="28"/>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sp>
              <p:nvSpPr>
                <p:cNvPr id="26662" name="Rectangle 134">
                  <a:extLst>
                    <a:ext uri="{FF2B5EF4-FFF2-40B4-BE49-F238E27FC236}">
                      <a16:creationId xmlns="" xmlns:a16="http://schemas.microsoft.com/office/drawing/2014/main" id="{905B0528-6660-20D2-6F26-983A23912DEE}"/>
                    </a:ext>
                  </a:extLst>
                </p:cNvPr>
                <p:cNvSpPr>
                  <a:spLocks noChangeArrowheads="1"/>
                </p:cNvSpPr>
                <p:nvPr/>
              </p:nvSpPr>
              <p:spPr bwMode="auto">
                <a:xfrm>
                  <a:off x="1867" y="3626"/>
                  <a:ext cx="55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63" name="Rectangle 135">
                  <a:extLst>
                    <a:ext uri="{FF2B5EF4-FFF2-40B4-BE49-F238E27FC236}">
                      <a16:creationId xmlns="" xmlns:a16="http://schemas.microsoft.com/office/drawing/2014/main" id="{9C606F50-5A68-EE98-2D84-E5404A8413E1}"/>
                    </a:ext>
                  </a:extLst>
                </p:cNvPr>
                <p:cNvSpPr>
                  <a:spLocks noChangeArrowheads="1"/>
                </p:cNvSpPr>
                <p:nvPr/>
              </p:nvSpPr>
              <p:spPr bwMode="auto">
                <a:xfrm>
                  <a:off x="1987" y="3664"/>
                  <a:ext cx="43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0000"/>
                      </a:solidFill>
                      <a:latin typeface="Tahoma" panose="020B0604030504040204" pitchFamily="34" charset="0"/>
                    </a:rPr>
                    <a:t>ultrafine</a:t>
                  </a:r>
                  <a:endParaRPr lang="it-IT" altLang="it-IT">
                    <a:latin typeface="Times New Roman" panose="02020603050405020304" pitchFamily="18" charset="0"/>
                  </a:endParaRPr>
                </a:p>
              </p:txBody>
            </p:sp>
            <p:grpSp>
              <p:nvGrpSpPr>
                <p:cNvPr id="26664" name="Group 136">
                  <a:extLst>
                    <a:ext uri="{FF2B5EF4-FFF2-40B4-BE49-F238E27FC236}">
                      <a16:creationId xmlns="" xmlns:a16="http://schemas.microsoft.com/office/drawing/2014/main" id="{A2656709-7511-577F-CDC5-1FDB5DF20FFF}"/>
                    </a:ext>
                  </a:extLst>
                </p:cNvPr>
                <p:cNvGrpSpPr>
                  <a:grpSpLocks/>
                </p:cNvGrpSpPr>
                <p:nvPr/>
              </p:nvGrpSpPr>
              <p:grpSpPr bwMode="auto">
                <a:xfrm>
                  <a:off x="1918" y="3623"/>
                  <a:ext cx="458" cy="57"/>
                  <a:chOff x="2350" y="3984"/>
                  <a:chExt cx="458" cy="57"/>
                </a:xfrm>
              </p:grpSpPr>
              <p:sp>
                <p:nvSpPr>
                  <p:cNvPr id="26672" name="Line 137">
                    <a:extLst>
                      <a:ext uri="{FF2B5EF4-FFF2-40B4-BE49-F238E27FC236}">
                        <a16:creationId xmlns="" xmlns:a16="http://schemas.microsoft.com/office/drawing/2014/main" id="{ED76EC96-1601-40EF-8AFA-A9D683D806F1}"/>
                      </a:ext>
                    </a:extLst>
                  </p:cNvPr>
                  <p:cNvSpPr>
                    <a:spLocks noChangeShapeType="1"/>
                  </p:cNvSpPr>
                  <p:nvPr/>
                </p:nvSpPr>
                <p:spPr bwMode="auto">
                  <a:xfrm>
                    <a:off x="2387" y="4012"/>
                    <a:ext cx="382"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73" name="Freeform 138">
                    <a:extLst>
                      <a:ext uri="{FF2B5EF4-FFF2-40B4-BE49-F238E27FC236}">
                        <a16:creationId xmlns="" xmlns:a16="http://schemas.microsoft.com/office/drawing/2014/main" id="{415B7E7D-62FB-3277-4337-89591AAB7CC2}"/>
                      </a:ext>
                    </a:extLst>
                  </p:cNvPr>
                  <p:cNvSpPr>
                    <a:spLocks/>
                  </p:cNvSpPr>
                  <p:nvPr/>
                </p:nvSpPr>
                <p:spPr bwMode="auto">
                  <a:xfrm>
                    <a:off x="2350" y="3984"/>
                    <a:ext cx="58" cy="57"/>
                  </a:xfrm>
                  <a:custGeom>
                    <a:avLst/>
                    <a:gdLst>
                      <a:gd name="T0" fmla="*/ 58 w 58"/>
                      <a:gd name="T1" fmla="*/ 0 h 57"/>
                      <a:gd name="T2" fmla="*/ 0 w 58"/>
                      <a:gd name="T3" fmla="*/ 28 h 57"/>
                      <a:gd name="T4" fmla="*/ 58 w 58"/>
                      <a:gd name="T5" fmla="*/ 57 h 57"/>
                      <a:gd name="T6" fmla="*/ 41 w 58"/>
                      <a:gd name="T7" fmla="*/ 28 h 57"/>
                      <a:gd name="T8" fmla="*/ 58 w 58"/>
                      <a:gd name="T9" fmla="*/ 0 h 57"/>
                      <a:gd name="T10" fmla="*/ 0 60000 65536"/>
                      <a:gd name="T11" fmla="*/ 0 60000 65536"/>
                      <a:gd name="T12" fmla="*/ 0 60000 65536"/>
                      <a:gd name="T13" fmla="*/ 0 60000 65536"/>
                      <a:gd name="T14" fmla="*/ 0 60000 65536"/>
                      <a:gd name="T15" fmla="*/ 0 w 58"/>
                      <a:gd name="T16" fmla="*/ 0 h 57"/>
                      <a:gd name="T17" fmla="*/ 58 w 58"/>
                      <a:gd name="T18" fmla="*/ 57 h 57"/>
                    </a:gdLst>
                    <a:ahLst/>
                    <a:cxnLst>
                      <a:cxn ang="T10">
                        <a:pos x="T0" y="T1"/>
                      </a:cxn>
                      <a:cxn ang="T11">
                        <a:pos x="T2" y="T3"/>
                      </a:cxn>
                      <a:cxn ang="T12">
                        <a:pos x="T4" y="T5"/>
                      </a:cxn>
                      <a:cxn ang="T13">
                        <a:pos x="T6" y="T7"/>
                      </a:cxn>
                      <a:cxn ang="T14">
                        <a:pos x="T8" y="T9"/>
                      </a:cxn>
                    </a:cxnLst>
                    <a:rect l="T15" t="T16" r="T17" b="T18"/>
                    <a:pathLst>
                      <a:path w="58" h="57">
                        <a:moveTo>
                          <a:pt x="58" y="0"/>
                        </a:moveTo>
                        <a:lnTo>
                          <a:pt x="0" y="28"/>
                        </a:lnTo>
                        <a:lnTo>
                          <a:pt x="58" y="57"/>
                        </a:lnTo>
                        <a:lnTo>
                          <a:pt x="41" y="28"/>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674" name="Freeform 139">
                    <a:extLst>
                      <a:ext uri="{FF2B5EF4-FFF2-40B4-BE49-F238E27FC236}">
                        <a16:creationId xmlns="" xmlns:a16="http://schemas.microsoft.com/office/drawing/2014/main" id="{62C36876-19E9-5F1B-52DA-7A050A0F1BDE}"/>
                      </a:ext>
                    </a:extLst>
                  </p:cNvPr>
                  <p:cNvSpPr>
                    <a:spLocks/>
                  </p:cNvSpPr>
                  <p:nvPr/>
                </p:nvSpPr>
                <p:spPr bwMode="auto">
                  <a:xfrm>
                    <a:off x="2750" y="3984"/>
                    <a:ext cx="58" cy="57"/>
                  </a:xfrm>
                  <a:custGeom>
                    <a:avLst/>
                    <a:gdLst>
                      <a:gd name="T0" fmla="*/ 0 w 58"/>
                      <a:gd name="T1" fmla="*/ 57 h 57"/>
                      <a:gd name="T2" fmla="*/ 58 w 58"/>
                      <a:gd name="T3" fmla="*/ 28 h 57"/>
                      <a:gd name="T4" fmla="*/ 0 w 58"/>
                      <a:gd name="T5" fmla="*/ 0 h 57"/>
                      <a:gd name="T6" fmla="*/ 17 w 58"/>
                      <a:gd name="T7" fmla="*/ 28 h 57"/>
                      <a:gd name="T8" fmla="*/ 0 w 58"/>
                      <a:gd name="T9" fmla="*/ 57 h 57"/>
                      <a:gd name="T10" fmla="*/ 0 60000 65536"/>
                      <a:gd name="T11" fmla="*/ 0 60000 65536"/>
                      <a:gd name="T12" fmla="*/ 0 60000 65536"/>
                      <a:gd name="T13" fmla="*/ 0 60000 65536"/>
                      <a:gd name="T14" fmla="*/ 0 60000 65536"/>
                      <a:gd name="T15" fmla="*/ 0 w 58"/>
                      <a:gd name="T16" fmla="*/ 0 h 57"/>
                      <a:gd name="T17" fmla="*/ 58 w 58"/>
                      <a:gd name="T18" fmla="*/ 57 h 57"/>
                    </a:gdLst>
                    <a:ahLst/>
                    <a:cxnLst>
                      <a:cxn ang="T10">
                        <a:pos x="T0" y="T1"/>
                      </a:cxn>
                      <a:cxn ang="T11">
                        <a:pos x="T2" y="T3"/>
                      </a:cxn>
                      <a:cxn ang="T12">
                        <a:pos x="T4" y="T5"/>
                      </a:cxn>
                      <a:cxn ang="T13">
                        <a:pos x="T6" y="T7"/>
                      </a:cxn>
                      <a:cxn ang="T14">
                        <a:pos x="T8" y="T9"/>
                      </a:cxn>
                    </a:cxnLst>
                    <a:rect l="T15" t="T16" r="T17" b="T18"/>
                    <a:pathLst>
                      <a:path w="58" h="57">
                        <a:moveTo>
                          <a:pt x="0" y="57"/>
                        </a:moveTo>
                        <a:lnTo>
                          <a:pt x="58" y="28"/>
                        </a:lnTo>
                        <a:lnTo>
                          <a:pt x="0" y="0"/>
                        </a:lnTo>
                        <a:lnTo>
                          <a:pt x="17" y="28"/>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sp>
              <p:nvSpPr>
                <p:cNvPr id="26665" name="Line 140">
                  <a:extLst>
                    <a:ext uri="{FF2B5EF4-FFF2-40B4-BE49-F238E27FC236}">
                      <a16:creationId xmlns="" xmlns:a16="http://schemas.microsoft.com/office/drawing/2014/main" id="{3A17F4A3-1D96-BC9C-80AB-5743D7090983}"/>
                    </a:ext>
                  </a:extLst>
                </p:cNvPr>
                <p:cNvSpPr>
                  <a:spLocks noChangeShapeType="1"/>
                </p:cNvSpPr>
                <p:nvPr/>
              </p:nvSpPr>
              <p:spPr bwMode="auto">
                <a:xfrm>
                  <a:off x="1924" y="3561"/>
                  <a:ext cx="1" cy="19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66" name="Rectangle 141">
                  <a:extLst>
                    <a:ext uri="{FF2B5EF4-FFF2-40B4-BE49-F238E27FC236}">
                      <a16:creationId xmlns="" xmlns:a16="http://schemas.microsoft.com/office/drawing/2014/main" id="{380475E1-D9A8-0C55-BF94-8567BE2FD5D2}"/>
                    </a:ext>
                  </a:extLst>
                </p:cNvPr>
                <p:cNvSpPr>
                  <a:spLocks noChangeArrowheads="1"/>
                </p:cNvSpPr>
                <p:nvPr/>
              </p:nvSpPr>
              <p:spPr bwMode="auto">
                <a:xfrm>
                  <a:off x="1354" y="3624"/>
                  <a:ext cx="54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67" name="Rectangle 142">
                  <a:extLst>
                    <a:ext uri="{FF2B5EF4-FFF2-40B4-BE49-F238E27FC236}">
                      <a16:creationId xmlns="" xmlns:a16="http://schemas.microsoft.com/office/drawing/2014/main" id="{31EE0220-F07A-A7FA-9768-5CD9499C99B7}"/>
                    </a:ext>
                  </a:extLst>
                </p:cNvPr>
                <p:cNvSpPr>
                  <a:spLocks noChangeArrowheads="1"/>
                </p:cNvSpPr>
                <p:nvPr/>
              </p:nvSpPr>
              <p:spPr bwMode="auto">
                <a:xfrm>
                  <a:off x="1488" y="3662"/>
                  <a:ext cx="39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000000"/>
                      </a:solidFill>
                      <a:latin typeface="Tahoma" panose="020B0604030504040204" pitchFamily="34" charset="0"/>
                    </a:rPr>
                    <a:t>iperfine</a:t>
                  </a:r>
                  <a:endParaRPr lang="it-IT" altLang="it-IT">
                    <a:latin typeface="Times New Roman" panose="02020603050405020304" pitchFamily="18" charset="0"/>
                  </a:endParaRPr>
                </a:p>
              </p:txBody>
            </p:sp>
            <p:grpSp>
              <p:nvGrpSpPr>
                <p:cNvPr id="26668" name="Group 143">
                  <a:extLst>
                    <a:ext uri="{FF2B5EF4-FFF2-40B4-BE49-F238E27FC236}">
                      <a16:creationId xmlns="" xmlns:a16="http://schemas.microsoft.com/office/drawing/2014/main" id="{702D2741-F226-3CB9-19A8-2DBBED351FB4}"/>
                    </a:ext>
                  </a:extLst>
                </p:cNvPr>
                <p:cNvGrpSpPr>
                  <a:grpSpLocks/>
                </p:cNvGrpSpPr>
                <p:nvPr/>
              </p:nvGrpSpPr>
              <p:grpSpPr bwMode="auto">
                <a:xfrm>
                  <a:off x="1423" y="3626"/>
                  <a:ext cx="495" cy="57"/>
                  <a:chOff x="1855" y="3987"/>
                  <a:chExt cx="495" cy="57"/>
                </a:xfrm>
              </p:grpSpPr>
              <p:sp>
                <p:nvSpPr>
                  <p:cNvPr id="26669" name="Line 144">
                    <a:extLst>
                      <a:ext uri="{FF2B5EF4-FFF2-40B4-BE49-F238E27FC236}">
                        <a16:creationId xmlns="" xmlns:a16="http://schemas.microsoft.com/office/drawing/2014/main" id="{70C0F7FB-25B9-A790-82A1-7034A5A7DF9E}"/>
                      </a:ext>
                    </a:extLst>
                  </p:cNvPr>
                  <p:cNvSpPr>
                    <a:spLocks noChangeShapeType="1"/>
                  </p:cNvSpPr>
                  <p:nvPr/>
                </p:nvSpPr>
                <p:spPr bwMode="auto">
                  <a:xfrm>
                    <a:off x="1892" y="4014"/>
                    <a:ext cx="42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70" name="Freeform 145">
                    <a:extLst>
                      <a:ext uri="{FF2B5EF4-FFF2-40B4-BE49-F238E27FC236}">
                        <a16:creationId xmlns="" xmlns:a16="http://schemas.microsoft.com/office/drawing/2014/main" id="{87249CCE-53B0-716C-3ED5-336FF78AF087}"/>
                      </a:ext>
                    </a:extLst>
                  </p:cNvPr>
                  <p:cNvSpPr>
                    <a:spLocks/>
                  </p:cNvSpPr>
                  <p:nvPr/>
                </p:nvSpPr>
                <p:spPr bwMode="auto">
                  <a:xfrm>
                    <a:off x="1855" y="3987"/>
                    <a:ext cx="58" cy="57"/>
                  </a:xfrm>
                  <a:custGeom>
                    <a:avLst/>
                    <a:gdLst>
                      <a:gd name="T0" fmla="*/ 58 w 58"/>
                      <a:gd name="T1" fmla="*/ 0 h 57"/>
                      <a:gd name="T2" fmla="*/ 0 w 58"/>
                      <a:gd name="T3" fmla="*/ 27 h 57"/>
                      <a:gd name="T4" fmla="*/ 58 w 58"/>
                      <a:gd name="T5" fmla="*/ 57 h 57"/>
                      <a:gd name="T6" fmla="*/ 41 w 58"/>
                      <a:gd name="T7" fmla="*/ 27 h 57"/>
                      <a:gd name="T8" fmla="*/ 58 w 58"/>
                      <a:gd name="T9" fmla="*/ 0 h 57"/>
                      <a:gd name="T10" fmla="*/ 0 60000 65536"/>
                      <a:gd name="T11" fmla="*/ 0 60000 65536"/>
                      <a:gd name="T12" fmla="*/ 0 60000 65536"/>
                      <a:gd name="T13" fmla="*/ 0 60000 65536"/>
                      <a:gd name="T14" fmla="*/ 0 60000 65536"/>
                      <a:gd name="T15" fmla="*/ 0 w 58"/>
                      <a:gd name="T16" fmla="*/ 0 h 57"/>
                      <a:gd name="T17" fmla="*/ 58 w 58"/>
                      <a:gd name="T18" fmla="*/ 57 h 57"/>
                    </a:gdLst>
                    <a:ahLst/>
                    <a:cxnLst>
                      <a:cxn ang="T10">
                        <a:pos x="T0" y="T1"/>
                      </a:cxn>
                      <a:cxn ang="T11">
                        <a:pos x="T2" y="T3"/>
                      </a:cxn>
                      <a:cxn ang="T12">
                        <a:pos x="T4" y="T5"/>
                      </a:cxn>
                      <a:cxn ang="T13">
                        <a:pos x="T6" y="T7"/>
                      </a:cxn>
                      <a:cxn ang="T14">
                        <a:pos x="T8" y="T9"/>
                      </a:cxn>
                    </a:cxnLst>
                    <a:rect l="T15" t="T16" r="T17" b="T18"/>
                    <a:pathLst>
                      <a:path w="58" h="57">
                        <a:moveTo>
                          <a:pt x="58" y="0"/>
                        </a:moveTo>
                        <a:lnTo>
                          <a:pt x="0" y="27"/>
                        </a:lnTo>
                        <a:lnTo>
                          <a:pt x="58" y="57"/>
                        </a:lnTo>
                        <a:lnTo>
                          <a:pt x="41" y="27"/>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6671" name="Freeform 146">
                    <a:extLst>
                      <a:ext uri="{FF2B5EF4-FFF2-40B4-BE49-F238E27FC236}">
                        <a16:creationId xmlns="" xmlns:a16="http://schemas.microsoft.com/office/drawing/2014/main" id="{F83CC32D-1E72-88E5-0298-335B40E7DF87}"/>
                      </a:ext>
                    </a:extLst>
                  </p:cNvPr>
                  <p:cNvSpPr>
                    <a:spLocks/>
                  </p:cNvSpPr>
                  <p:nvPr/>
                </p:nvSpPr>
                <p:spPr bwMode="auto">
                  <a:xfrm>
                    <a:off x="2293" y="3987"/>
                    <a:ext cx="57" cy="57"/>
                  </a:xfrm>
                  <a:custGeom>
                    <a:avLst/>
                    <a:gdLst>
                      <a:gd name="T0" fmla="*/ 0 w 57"/>
                      <a:gd name="T1" fmla="*/ 57 h 57"/>
                      <a:gd name="T2" fmla="*/ 57 w 57"/>
                      <a:gd name="T3" fmla="*/ 27 h 57"/>
                      <a:gd name="T4" fmla="*/ 0 w 57"/>
                      <a:gd name="T5" fmla="*/ 0 h 57"/>
                      <a:gd name="T6" fmla="*/ 17 w 57"/>
                      <a:gd name="T7" fmla="*/ 27 h 57"/>
                      <a:gd name="T8" fmla="*/ 0 w 57"/>
                      <a:gd name="T9" fmla="*/ 57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0" y="57"/>
                        </a:moveTo>
                        <a:lnTo>
                          <a:pt x="57" y="27"/>
                        </a:lnTo>
                        <a:lnTo>
                          <a:pt x="0" y="0"/>
                        </a:lnTo>
                        <a:lnTo>
                          <a:pt x="17" y="27"/>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grpSp>
          <p:sp>
            <p:nvSpPr>
              <p:cNvPr id="26641" name="Rectangle 147">
                <a:extLst>
                  <a:ext uri="{FF2B5EF4-FFF2-40B4-BE49-F238E27FC236}">
                    <a16:creationId xmlns="" xmlns:a16="http://schemas.microsoft.com/office/drawing/2014/main" id="{00823DB2-8115-23C5-37E8-C45D21F09C41}"/>
                  </a:ext>
                </a:extLst>
              </p:cNvPr>
              <p:cNvSpPr>
                <a:spLocks noChangeArrowheads="1"/>
              </p:cNvSpPr>
              <p:nvPr/>
            </p:nvSpPr>
            <p:spPr bwMode="auto">
              <a:xfrm>
                <a:off x="2021" y="3135"/>
                <a:ext cx="169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42" name="Rectangle 148">
                <a:extLst>
                  <a:ext uri="{FF2B5EF4-FFF2-40B4-BE49-F238E27FC236}">
                    <a16:creationId xmlns="" xmlns:a16="http://schemas.microsoft.com/office/drawing/2014/main" id="{A569B828-3F21-ED9B-BF7A-E48390246654}"/>
                  </a:ext>
                </a:extLst>
              </p:cNvPr>
              <p:cNvSpPr>
                <a:spLocks noChangeArrowheads="1"/>
              </p:cNvSpPr>
              <p:nvPr/>
            </p:nvSpPr>
            <p:spPr bwMode="auto">
              <a:xfrm>
                <a:off x="3235" y="3171"/>
                <a:ext cx="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600">
                    <a:solidFill>
                      <a:srgbClr val="000000"/>
                    </a:solidFill>
                    <a:latin typeface="Symbol" panose="05050102010706020507" pitchFamily="18" charset="2"/>
                  </a:rPr>
                  <a:t>m</a:t>
                </a:r>
                <a:endParaRPr lang="it-IT" altLang="it-IT" sz="2400">
                  <a:latin typeface="Times New Roman" panose="02020603050405020304" pitchFamily="18" charset="0"/>
                </a:endParaRPr>
              </a:p>
            </p:txBody>
          </p:sp>
          <p:sp>
            <p:nvSpPr>
              <p:cNvPr id="26643" name="Rectangle 149">
                <a:extLst>
                  <a:ext uri="{FF2B5EF4-FFF2-40B4-BE49-F238E27FC236}">
                    <a16:creationId xmlns="" xmlns:a16="http://schemas.microsoft.com/office/drawing/2014/main" id="{0D1FD411-BC4D-C586-E237-02BC6C63936B}"/>
                  </a:ext>
                </a:extLst>
              </p:cNvPr>
              <p:cNvSpPr>
                <a:spLocks noChangeArrowheads="1"/>
              </p:cNvSpPr>
              <p:nvPr/>
            </p:nvSpPr>
            <p:spPr bwMode="auto">
              <a:xfrm>
                <a:off x="3308" y="3172"/>
                <a:ext cx="1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600">
                    <a:solidFill>
                      <a:srgbClr val="000000"/>
                    </a:solidFill>
                    <a:latin typeface="Tahoma" panose="020B0604030504040204" pitchFamily="34" charset="0"/>
                  </a:rPr>
                  <a:t>m </a:t>
                </a:r>
                <a:endParaRPr lang="it-IT" altLang="it-IT" sz="2400">
                  <a:latin typeface="Times New Roman" panose="02020603050405020304" pitchFamily="18" charset="0"/>
                </a:endParaRPr>
              </a:p>
            </p:txBody>
          </p:sp>
          <p:sp>
            <p:nvSpPr>
              <p:cNvPr id="26644" name="Rectangle 150">
                <a:extLst>
                  <a:ext uri="{FF2B5EF4-FFF2-40B4-BE49-F238E27FC236}">
                    <a16:creationId xmlns="" xmlns:a16="http://schemas.microsoft.com/office/drawing/2014/main" id="{F66EEC8D-A64F-37CA-2C73-525FE19DCD30}"/>
                  </a:ext>
                </a:extLst>
              </p:cNvPr>
              <p:cNvSpPr>
                <a:spLocks noChangeArrowheads="1"/>
              </p:cNvSpPr>
              <p:nvPr/>
            </p:nvSpPr>
            <p:spPr bwMode="auto">
              <a:xfrm>
                <a:off x="1266" y="2977"/>
                <a:ext cx="42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45" name="Rectangle 151">
                <a:extLst>
                  <a:ext uri="{FF2B5EF4-FFF2-40B4-BE49-F238E27FC236}">
                    <a16:creationId xmlns="" xmlns:a16="http://schemas.microsoft.com/office/drawing/2014/main" id="{E84A993F-6CD2-83C9-74BA-ECA5B1A2F2A3}"/>
                  </a:ext>
                </a:extLst>
              </p:cNvPr>
              <p:cNvSpPr>
                <a:spLocks noChangeArrowheads="1"/>
              </p:cNvSpPr>
              <p:nvPr/>
            </p:nvSpPr>
            <p:spPr bwMode="auto">
              <a:xfrm>
                <a:off x="1770" y="2977"/>
                <a:ext cx="36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46" name="Rectangle 152">
                <a:extLst>
                  <a:ext uri="{FF2B5EF4-FFF2-40B4-BE49-F238E27FC236}">
                    <a16:creationId xmlns="" xmlns:a16="http://schemas.microsoft.com/office/drawing/2014/main" id="{C478E06C-B11E-3CF6-119D-8AAB86B017B6}"/>
                  </a:ext>
                </a:extLst>
              </p:cNvPr>
              <p:cNvSpPr>
                <a:spLocks noChangeArrowheads="1"/>
              </p:cNvSpPr>
              <p:nvPr/>
            </p:nvSpPr>
            <p:spPr bwMode="auto">
              <a:xfrm>
                <a:off x="2326" y="2977"/>
                <a:ext cx="30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47" name="Rectangle 153">
                <a:extLst>
                  <a:ext uri="{FF2B5EF4-FFF2-40B4-BE49-F238E27FC236}">
                    <a16:creationId xmlns="" xmlns:a16="http://schemas.microsoft.com/office/drawing/2014/main" id="{744A4D2F-9278-1F84-761C-91866A20606A}"/>
                  </a:ext>
                </a:extLst>
              </p:cNvPr>
              <p:cNvSpPr>
                <a:spLocks noChangeArrowheads="1"/>
              </p:cNvSpPr>
              <p:nvPr/>
            </p:nvSpPr>
            <p:spPr bwMode="auto">
              <a:xfrm>
                <a:off x="2402" y="3014"/>
                <a:ext cx="14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300">
                    <a:solidFill>
                      <a:srgbClr val="000000"/>
                    </a:solidFill>
                    <a:latin typeface="Tahoma" panose="020B0604030504040204" pitchFamily="34" charset="0"/>
                  </a:rPr>
                  <a:t>0.1</a:t>
                </a:r>
                <a:endParaRPr lang="it-IT" altLang="it-IT" sz="2400">
                  <a:latin typeface="Times New Roman" panose="02020603050405020304" pitchFamily="18" charset="0"/>
                </a:endParaRPr>
              </a:p>
            </p:txBody>
          </p:sp>
          <p:sp>
            <p:nvSpPr>
              <p:cNvPr id="26648" name="Rectangle 154">
                <a:extLst>
                  <a:ext uri="{FF2B5EF4-FFF2-40B4-BE49-F238E27FC236}">
                    <a16:creationId xmlns="" xmlns:a16="http://schemas.microsoft.com/office/drawing/2014/main" id="{46E209D3-F9DB-3B40-FEE8-2978440629D3}"/>
                  </a:ext>
                </a:extLst>
              </p:cNvPr>
              <p:cNvSpPr>
                <a:spLocks noChangeArrowheads="1"/>
              </p:cNvSpPr>
              <p:nvPr/>
            </p:nvSpPr>
            <p:spPr bwMode="auto">
              <a:xfrm>
                <a:off x="3024" y="2977"/>
                <a:ext cx="21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49" name="Rectangle 155">
                <a:extLst>
                  <a:ext uri="{FF2B5EF4-FFF2-40B4-BE49-F238E27FC236}">
                    <a16:creationId xmlns="" xmlns:a16="http://schemas.microsoft.com/office/drawing/2014/main" id="{7B47502D-AF17-5478-1D1A-634265A0DD65}"/>
                  </a:ext>
                </a:extLst>
              </p:cNvPr>
              <p:cNvSpPr>
                <a:spLocks noChangeArrowheads="1"/>
              </p:cNvSpPr>
              <p:nvPr/>
            </p:nvSpPr>
            <p:spPr bwMode="auto">
              <a:xfrm>
                <a:off x="3101" y="3014"/>
                <a:ext cx="5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300">
                    <a:solidFill>
                      <a:srgbClr val="000000"/>
                    </a:solidFill>
                    <a:latin typeface="Tahoma" panose="020B0604030504040204" pitchFamily="34" charset="0"/>
                  </a:rPr>
                  <a:t>1</a:t>
                </a:r>
                <a:endParaRPr lang="it-IT" altLang="it-IT" sz="2400">
                  <a:latin typeface="Times New Roman" panose="02020603050405020304" pitchFamily="18" charset="0"/>
                </a:endParaRPr>
              </a:p>
            </p:txBody>
          </p:sp>
          <p:sp>
            <p:nvSpPr>
              <p:cNvPr id="26650" name="Rectangle 156">
                <a:extLst>
                  <a:ext uri="{FF2B5EF4-FFF2-40B4-BE49-F238E27FC236}">
                    <a16:creationId xmlns="" xmlns:a16="http://schemas.microsoft.com/office/drawing/2014/main" id="{DC39A8B3-B710-33A1-DE94-64605FC31F08}"/>
                  </a:ext>
                </a:extLst>
              </p:cNvPr>
              <p:cNvSpPr>
                <a:spLocks noChangeArrowheads="1"/>
              </p:cNvSpPr>
              <p:nvPr/>
            </p:nvSpPr>
            <p:spPr bwMode="auto">
              <a:xfrm>
                <a:off x="3612" y="2977"/>
                <a:ext cx="27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51" name="Rectangle 157">
                <a:extLst>
                  <a:ext uri="{FF2B5EF4-FFF2-40B4-BE49-F238E27FC236}">
                    <a16:creationId xmlns="" xmlns:a16="http://schemas.microsoft.com/office/drawing/2014/main" id="{ED74B5F7-1636-8713-2A59-5A18427FCF29}"/>
                  </a:ext>
                </a:extLst>
              </p:cNvPr>
              <p:cNvSpPr>
                <a:spLocks noChangeArrowheads="1"/>
              </p:cNvSpPr>
              <p:nvPr/>
            </p:nvSpPr>
            <p:spPr bwMode="auto">
              <a:xfrm>
                <a:off x="3689" y="3014"/>
                <a:ext cx="1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300">
                    <a:solidFill>
                      <a:srgbClr val="000000"/>
                    </a:solidFill>
                    <a:latin typeface="Tahoma" panose="020B0604030504040204" pitchFamily="34" charset="0"/>
                  </a:rPr>
                  <a:t>10</a:t>
                </a:r>
                <a:endParaRPr lang="it-IT" altLang="it-IT" sz="2400">
                  <a:latin typeface="Times New Roman" panose="02020603050405020304" pitchFamily="18" charset="0"/>
                </a:endParaRPr>
              </a:p>
            </p:txBody>
          </p:sp>
          <p:sp>
            <p:nvSpPr>
              <p:cNvPr id="26652" name="Rectangle 158">
                <a:extLst>
                  <a:ext uri="{FF2B5EF4-FFF2-40B4-BE49-F238E27FC236}">
                    <a16:creationId xmlns="" xmlns:a16="http://schemas.microsoft.com/office/drawing/2014/main" id="{33D9C4D2-B1A1-685D-8E07-A1D7E6EB76AE}"/>
                  </a:ext>
                </a:extLst>
              </p:cNvPr>
              <p:cNvSpPr>
                <a:spLocks noChangeArrowheads="1"/>
              </p:cNvSpPr>
              <p:nvPr/>
            </p:nvSpPr>
            <p:spPr bwMode="auto">
              <a:xfrm>
                <a:off x="4221" y="2977"/>
                <a:ext cx="33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26653" name="Rectangle 159">
                <a:extLst>
                  <a:ext uri="{FF2B5EF4-FFF2-40B4-BE49-F238E27FC236}">
                    <a16:creationId xmlns="" xmlns:a16="http://schemas.microsoft.com/office/drawing/2014/main" id="{1737BADE-0F59-7C6C-B133-337323BDC711}"/>
                  </a:ext>
                </a:extLst>
              </p:cNvPr>
              <p:cNvSpPr>
                <a:spLocks noChangeArrowheads="1"/>
              </p:cNvSpPr>
              <p:nvPr/>
            </p:nvSpPr>
            <p:spPr bwMode="auto">
              <a:xfrm>
                <a:off x="4298" y="3014"/>
                <a:ext cx="17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300">
                    <a:solidFill>
                      <a:srgbClr val="000000"/>
                    </a:solidFill>
                    <a:latin typeface="Tahoma" panose="020B0604030504040204" pitchFamily="34" charset="0"/>
                  </a:rPr>
                  <a:t>100</a:t>
                </a:r>
                <a:endParaRPr lang="it-IT" altLang="it-IT" sz="2400">
                  <a:latin typeface="Times New Roman" panose="02020603050405020304" pitchFamily="18" charset="0"/>
                </a:endParaRPr>
              </a:p>
            </p:txBody>
          </p:sp>
        </p:grpSp>
      </p:grpSp>
      <p:sp>
        <p:nvSpPr>
          <p:cNvPr id="26627" name="Text Box 160">
            <a:extLst>
              <a:ext uri="{FF2B5EF4-FFF2-40B4-BE49-F238E27FC236}">
                <a16:creationId xmlns="" xmlns:a16="http://schemas.microsoft.com/office/drawing/2014/main" id="{F10D2578-2FF4-4BE6-249F-77596618BDE9}"/>
              </a:ext>
            </a:extLst>
          </p:cNvPr>
          <p:cNvSpPr txBox="1">
            <a:spLocks noChangeArrowheads="1"/>
          </p:cNvSpPr>
          <p:nvPr/>
        </p:nvSpPr>
        <p:spPr bwMode="auto">
          <a:xfrm>
            <a:off x="3808413" y="1412875"/>
            <a:ext cx="935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b="1"/>
              <a:t>PM2.5</a:t>
            </a:r>
          </a:p>
        </p:txBody>
      </p:sp>
      <p:sp>
        <p:nvSpPr>
          <p:cNvPr id="26628" name="Text Box 161">
            <a:extLst>
              <a:ext uri="{FF2B5EF4-FFF2-40B4-BE49-F238E27FC236}">
                <a16:creationId xmlns="" xmlns:a16="http://schemas.microsoft.com/office/drawing/2014/main" id="{22C93693-96EE-A78F-0E09-0D6D8060AFBB}"/>
              </a:ext>
            </a:extLst>
          </p:cNvPr>
          <p:cNvSpPr txBox="1">
            <a:spLocks noChangeArrowheads="1"/>
          </p:cNvSpPr>
          <p:nvPr/>
        </p:nvSpPr>
        <p:spPr bwMode="auto">
          <a:xfrm>
            <a:off x="4348163" y="2081213"/>
            <a:ext cx="935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b="1"/>
              <a:t>PM10</a:t>
            </a:r>
          </a:p>
        </p:txBody>
      </p:sp>
      <p:sp>
        <p:nvSpPr>
          <p:cNvPr id="26629" name="Text Box 6">
            <a:extLst>
              <a:ext uri="{FF2B5EF4-FFF2-40B4-BE49-F238E27FC236}">
                <a16:creationId xmlns="" xmlns:a16="http://schemas.microsoft.com/office/drawing/2014/main" id="{348DC2DC-1FB9-71A8-AF2E-29A2BD9659C1}"/>
              </a:ext>
            </a:extLst>
          </p:cNvPr>
          <p:cNvSpPr txBox="1">
            <a:spLocks noChangeArrowheads="1"/>
          </p:cNvSpPr>
          <p:nvPr/>
        </p:nvSpPr>
        <p:spPr bwMode="auto">
          <a:xfrm>
            <a:off x="6154738" y="84138"/>
            <a:ext cx="2989262"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None/>
            </a:pPr>
            <a:r>
              <a:rPr lang="it-IT" altLang="it-IT" sz="1500">
                <a:solidFill>
                  <a:srgbClr val="00B050"/>
                </a:solidFill>
                <a:latin typeface="Comic Sans MS" panose="030F0702030302020204" pitchFamily="66" charset="0"/>
              </a:rPr>
              <a:t>Un problema di inquinamento correlato alla piogge acide, ma indipendente da queste, riguarda la presenza in atmosfera di particelle solide sospese, dette nell’insieme particolato atmosferico.</a:t>
            </a:r>
          </a:p>
          <a:p>
            <a:pPr algn="just" eaLnBrk="1" hangingPunct="1">
              <a:spcBef>
                <a:spcPct val="50000"/>
              </a:spcBef>
              <a:buFontTx/>
              <a:buNone/>
            </a:pPr>
            <a:r>
              <a:rPr lang="it-IT" altLang="it-IT" sz="1500">
                <a:solidFill>
                  <a:srgbClr val="00B050"/>
                </a:solidFill>
                <a:latin typeface="Comic Sans MS" panose="030F0702030302020204" pitchFamily="66" charset="0"/>
              </a:rPr>
              <a:t>Si tratta di particelle minerali ed organiche con composizione chimica e morfologia variabili nel tempo, nello spazio e dipendenti dalla dimensione. </a:t>
            </a:r>
          </a:p>
          <a:p>
            <a:pPr algn="just" eaLnBrk="1" hangingPunct="1">
              <a:spcBef>
                <a:spcPct val="50000"/>
              </a:spcBef>
              <a:buFontTx/>
              <a:buNone/>
            </a:pPr>
            <a:r>
              <a:rPr lang="it-IT" altLang="it-IT" sz="1500">
                <a:solidFill>
                  <a:srgbClr val="00B050"/>
                </a:solidFill>
                <a:latin typeface="Comic Sans MS" panose="030F0702030302020204" pitchFamily="66" charset="0"/>
              </a:rPr>
              <a:t>1° classe: nuclei di Aitken di dimensioni inferiori a 0.1 µm. </a:t>
            </a:r>
          </a:p>
          <a:p>
            <a:pPr algn="just" eaLnBrk="1" hangingPunct="1">
              <a:spcBef>
                <a:spcPct val="50000"/>
              </a:spcBef>
              <a:buFontTx/>
              <a:buNone/>
            </a:pPr>
            <a:r>
              <a:rPr lang="it-IT" altLang="it-IT" sz="1500">
                <a:solidFill>
                  <a:srgbClr val="00B050"/>
                </a:solidFill>
                <a:latin typeface="Comic Sans MS" panose="030F0702030302020204" pitchFamily="66" charset="0"/>
              </a:rPr>
              <a:t>2° classe: intervallo 0.1-1 µm, dette particelle di accumulazione. Derivano dalla disgregazione di particelle più grandi, dalle attività antropiche o dall’aggregazione di particelle più piccole.</a:t>
            </a:r>
          </a:p>
          <a:p>
            <a:pPr algn="just" eaLnBrk="1" hangingPunct="1">
              <a:spcBef>
                <a:spcPct val="50000"/>
              </a:spcBef>
              <a:buFontTx/>
              <a:buNone/>
            </a:pPr>
            <a:r>
              <a:rPr lang="it-IT" altLang="it-IT" sz="1500">
                <a:solidFill>
                  <a:srgbClr val="00B050"/>
                </a:solidFill>
                <a:latin typeface="Comic Sans MS" panose="030F0702030302020204" pitchFamily="66" charset="0"/>
              </a:rPr>
              <a:t>3° classe: particelle grossolane, dimensioni superiori a 1 µm in gran parte generate da processi meccanici.    </a:t>
            </a:r>
          </a:p>
          <a:p>
            <a:pPr algn="just" eaLnBrk="1" hangingPunct="1">
              <a:spcBef>
                <a:spcPct val="50000"/>
              </a:spcBef>
              <a:buFontTx/>
              <a:buNone/>
            </a:pPr>
            <a:endParaRPr lang="it-IT" altLang="it-IT" sz="1500">
              <a:solidFill>
                <a:srgbClr val="00B050"/>
              </a:solidFill>
              <a:latin typeface="Comic Sans MS" panose="030F0702030302020204" pitchFamily="66" charset="0"/>
            </a:endParaRPr>
          </a:p>
          <a:p>
            <a:pPr algn="just" eaLnBrk="1" hangingPunct="1">
              <a:spcBef>
                <a:spcPct val="50000"/>
              </a:spcBef>
              <a:buFontTx/>
              <a:buNone/>
            </a:pPr>
            <a:r>
              <a:rPr lang="it-IT" altLang="it-IT" sz="1500">
                <a:solidFill>
                  <a:srgbClr val="00B050"/>
                </a:solidFill>
                <a:latin typeface="Comic Sans MS" panose="030F0702030302020204" pitchFamily="66" charset="0"/>
              </a:rPr>
              <a:t> </a:t>
            </a:r>
          </a:p>
        </p:txBody>
      </p:sp>
      <p:sp>
        <p:nvSpPr>
          <p:cNvPr id="26630" name="Text Box 160">
            <a:extLst>
              <a:ext uri="{FF2B5EF4-FFF2-40B4-BE49-F238E27FC236}">
                <a16:creationId xmlns="" xmlns:a16="http://schemas.microsoft.com/office/drawing/2014/main" id="{7B8DA79F-41C0-94EC-3096-3603F9B54ECD}"/>
              </a:ext>
            </a:extLst>
          </p:cNvPr>
          <p:cNvSpPr txBox="1">
            <a:spLocks noChangeArrowheads="1"/>
          </p:cNvSpPr>
          <p:nvPr/>
        </p:nvSpPr>
        <p:spPr bwMode="auto">
          <a:xfrm>
            <a:off x="2630488" y="544513"/>
            <a:ext cx="935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b="1"/>
              <a:t>PM1</a:t>
            </a:r>
          </a:p>
        </p:txBody>
      </p:sp>
      <p:cxnSp>
        <p:nvCxnSpPr>
          <p:cNvPr id="4" name="Connettore 1 3">
            <a:extLst>
              <a:ext uri="{FF2B5EF4-FFF2-40B4-BE49-F238E27FC236}">
                <a16:creationId xmlns="" xmlns:a16="http://schemas.microsoft.com/office/drawing/2014/main" id="{2EA19FCE-3932-491D-2B15-055F567023F8}"/>
              </a:ext>
            </a:extLst>
          </p:cNvPr>
          <p:cNvCxnSpPr/>
          <p:nvPr/>
        </p:nvCxnSpPr>
        <p:spPr>
          <a:xfrm flipH="1" flipV="1">
            <a:off x="3627438" y="1495425"/>
            <a:ext cx="38100" cy="39417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632" name="Segnaposto numero diapositiva 6">
            <a:extLst>
              <a:ext uri="{FF2B5EF4-FFF2-40B4-BE49-F238E27FC236}">
                <a16:creationId xmlns="" xmlns:a16="http://schemas.microsoft.com/office/drawing/2014/main" id="{EC8901D8-43F1-22FC-D594-7DE89F05A4EC}"/>
              </a:ext>
            </a:extLst>
          </p:cNvPr>
          <p:cNvSpPr txBox="1">
            <a:spLocks noGrp="1"/>
          </p:cNvSpPr>
          <p:nvPr/>
        </p:nvSpPr>
        <p:spPr bwMode="auto">
          <a:xfrm>
            <a:off x="8382000" y="6500813"/>
            <a:ext cx="40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0D3AFC09-06EF-4863-910D-3368F075ED53}" type="slidenum">
              <a:rPr lang="it-IT" altLang="it-IT" sz="1000">
                <a:latin typeface="Comic Sans MS" panose="030F0702030302020204" pitchFamily="66" charset="0"/>
              </a:rPr>
              <a:pPr algn="r" eaLnBrk="1" hangingPunct="1">
                <a:spcBef>
                  <a:spcPct val="0"/>
                </a:spcBef>
                <a:buFontTx/>
                <a:buNone/>
              </a:pPr>
              <a:t>10</a:t>
            </a:fld>
            <a:endParaRPr lang="it-IT" altLang="it-IT" sz="1000">
              <a:latin typeface="Comic Sans MS" panose="030F0702030302020204" pitchFamily="66" charset="0"/>
            </a:endParaRPr>
          </a:p>
        </p:txBody>
      </p:sp>
      <p:sp>
        <p:nvSpPr>
          <p:cNvPr id="26633" name="Segnaposto data 4">
            <a:extLst>
              <a:ext uri="{FF2B5EF4-FFF2-40B4-BE49-F238E27FC236}">
                <a16:creationId xmlns="" xmlns:a16="http://schemas.microsoft.com/office/drawing/2014/main" id="{7632493A-CD47-915C-28C7-9F9C4B906EB7}"/>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omposizione-dimensione">
            <a:extLst>
              <a:ext uri="{FF2B5EF4-FFF2-40B4-BE49-F238E27FC236}">
                <a16:creationId xmlns="" xmlns:a16="http://schemas.microsoft.com/office/drawing/2014/main" id="{8927C42E-1E98-22F6-4A8E-8865231C5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3303588"/>
            <a:ext cx="4332288"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a:extLst>
              <a:ext uri="{FF2B5EF4-FFF2-40B4-BE49-F238E27FC236}">
                <a16:creationId xmlns="" xmlns:a16="http://schemas.microsoft.com/office/drawing/2014/main" id="{01E807CA-7203-D472-8E2D-A431BEC305EF}"/>
              </a:ext>
            </a:extLst>
          </p:cNvPr>
          <p:cNvSpPr txBox="1">
            <a:spLocks noChangeArrowheads="1"/>
          </p:cNvSpPr>
          <p:nvPr/>
        </p:nvSpPr>
        <p:spPr bwMode="auto">
          <a:xfrm>
            <a:off x="5514975" y="3573463"/>
            <a:ext cx="3348038"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latin typeface="Comic Sans MS" panose="030F0702030302020204" pitchFamily="66" charset="0"/>
              </a:rPr>
              <a:t>Distinguere le dimensioni è un aspetto fondamentale nella determinazione delle proprietà e della pericolosità della frazione del particolato considerato; le due frazioni principali, indicate di fianco hanno infatti composizione molto differente.</a:t>
            </a:r>
          </a:p>
        </p:txBody>
      </p:sp>
      <p:pic>
        <p:nvPicPr>
          <p:cNvPr id="27652" name="Picture 4" descr="tempo permanenza aerosol">
            <a:extLst>
              <a:ext uri="{FF2B5EF4-FFF2-40B4-BE49-F238E27FC236}">
                <a16:creationId xmlns="" xmlns:a16="http://schemas.microsoft.com/office/drawing/2014/main" id="{8E3F1C8E-FCB2-7501-959D-73AD6EEF4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213" y="0"/>
            <a:ext cx="4395787"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8">
            <a:extLst>
              <a:ext uri="{FF2B5EF4-FFF2-40B4-BE49-F238E27FC236}">
                <a16:creationId xmlns="" xmlns:a16="http://schemas.microsoft.com/office/drawing/2014/main" id="{21FB2FBC-5167-F5C8-9C42-6D62128E2FCF}"/>
              </a:ext>
            </a:extLst>
          </p:cNvPr>
          <p:cNvSpPr txBox="1">
            <a:spLocks noChangeArrowheads="1"/>
          </p:cNvSpPr>
          <p:nvPr/>
        </p:nvSpPr>
        <p:spPr bwMode="auto">
          <a:xfrm rot="-5400000">
            <a:off x="4648994" y="1159669"/>
            <a:ext cx="91757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latin typeface="Comic Sans MS" panose="030F0702030302020204" pitchFamily="66" charset="0"/>
              </a:rPr>
              <a:t>giorni</a:t>
            </a:r>
          </a:p>
        </p:txBody>
      </p:sp>
      <p:sp>
        <p:nvSpPr>
          <p:cNvPr id="27654" name="Text Box 10">
            <a:extLst>
              <a:ext uri="{FF2B5EF4-FFF2-40B4-BE49-F238E27FC236}">
                <a16:creationId xmlns="" xmlns:a16="http://schemas.microsoft.com/office/drawing/2014/main" id="{F3E5B4A2-9747-C687-AA89-531ABB82495F}"/>
              </a:ext>
            </a:extLst>
          </p:cNvPr>
          <p:cNvSpPr txBox="1">
            <a:spLocks noChangeArrowheads="1"/>
          </p:cNvSpPr>
          <p:nvPr/>
        </p:nvSpPr>
        <p:spPr bwMode="auto">
          <a:xfrm>
            <a:off x="4748213" y="2527300"/>
            <a:ext cx="4395787"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1800">
                <a:latin typeface="Comic Sans MS" panose="030F0702030302020204" pitchFamily="66" charset="0"/>
              </a:rPr>
              <a:t>diametro</a:t>
            </a:r>
          </a:p>
        </p:txBody>
      </p:sp>
      <p:sp>
        <p:nvSpPr>
          <p:cNvPr id="27655" name="Rettangolo 6">
            <a:extLst>
              <a:ext uri="{FF2B5EF4-FFF2-40B4-BE49-F238E27FC236}">
                <a16:creationId xmlns="" xmlns:a16="http://schemas.microsoft.com/office/drawing/2014/main" id="{E8138746-760F-A3AD-55C5-92F57060FA30}"/>
              </a:ext>
            </a:extLst>
          </p:cNvPr>
          <p:cNvSpPr>
            <a:spLocks noChangeArrowheads="1"/>
          </p:cNvSpPr>
          <p:nvPr/>
        </p:nvSpPr>
        <p:spPr bwMode="auto">
          <a:xfrm>
            <a:off x="176213" y="447675"/>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latin typeface="Comic Sans MS" panose="030F0702030302020204" pitchFamily="66" charset="0"/>
              </a:rPr>
              <a:t>Le dimensioni sono un aspetto fondamentale in quanto ne determinano il tempo di permanenza in atmosfera . Particelle molto piccole  e molto grandi «vivono» le prime perché condensano in particelle più grandi, le seconde perché essendo pesanti tendono a depositarsi. </a:t>
            </a:r>
          </a:p>
        </p:txBody>
      </p:sp>
      <p:cxnSp>
        <p:nvCxnSpPr>
          <p:cNvPr id="9" name="Connettore 2 8">
            <a:extLst>
              <a:ext uri="{FF2B5EF4-FFF2-40B4-BE49-F238E27FC236}">
                <a16:creationId xmlns="" xmlns:a16="http://schemas.microsoft.com/office/drawing/2014/main" id="{1415B41B-6B62-1155-3755-4CDE0B594619}"/>
              </a:ext>
            </a:extLst>
          </p:cNvPr>
          <p:cNvCxnSpPr/>
          <p:nvPr/>
        </p:nvCxnSpPr>
        <p:spPr>
          <a:xfrm flipV="1">
            <a:off x="4405313" y="1463675"/>
            <a:ext cx="131127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 xmlns:a16="http://schemas.microsoft.com/office/drawing/2014/main" id="{62CB1AD3-FCA6-4E72-ED86-AB3931604829}"/>
              </a:ext>
            </a:extLst>
          </p:cNvPr>
          <p:cNvCxnSpPr/>
          <p:nvPr/>
        </p:nvCxnSpPr>
        <p:spPr>
          <a:xfrm>
            <a:off x="4405313" y="1606550"/>
            <a:ext cx="3732212" cy="195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58" name="Segnaposto numero diapositiva 6">
            <a:extLst>
              <a:ext uri="{FF2B5EF4-FFF2-40B4-BE49-F238E27FC236}">
                <a16:creationId xmlns="" xmlns:a16="http://schemas.microsoft.com/office/drawing/2014/main" id="{6E676929-72A7-D8BC-F10A-2640249D7D6E}"/>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2FEC6207-D874-4AEF-9638-3C522EEB85F2}" type="slidenum">
              <a:rPr lang="it-IT" altLang="it-IT" sz="1000">
                <a:latin typeface="Comic Sans MS" panose="030F0702030302020204" pitchFamily="66" charset="0"/>
              </a:rPr>
              <a:pPr algn="r" eaLnBrk="1" hangingPunct="1">
                <a:spcBef>
                  <a:spcPct val="0"/>
                </a:spcBef>
                <a:buFontTx/>
                <a:buNone/>
              </a:pPr>
              <a:t>11</a:t>
            </a:fld>
            <a:endParaRPr lang="it-IT" altLang="it-IT" sz="1000">
              <a:latin typeface="Comic Sans MS" panose="030F0702030302020204" pitchFamily="66" charset="0"/>
            </a:endParaRPr>
          </a:p>
        </p:txBody>
      </p:sp>
      <p:sp>
        <p:nvSpPr>
          <p:cNvPr id="27659" name="Segnaposto data 4">
            <a:extLst>
              <a:ext uri="{FF2B5EF4-FFF2-40B4-BE49-F238E27FC236}">
                <a16:creationId xmlns="" xmlns:a16="http://schemas.microsoft.com/office/drawing/2014/main" id="{E723E011-4353-5078-E7B2-6C77DC78E7E5}"/>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6">
            <a:extLst>
              <a:ext uri="{FF2B5EF4-FFF2-40B4-BE49-F238E27FC236}">
                <a16:creationId xmlns="" xmlns:a16="http://schemas.microsoft.com/office/drawing/2014/main" id="{19D81529-51A9-F086-A13F-E98AE380285D}"/>
              </a:ext>
            </a:extLst>
          </p:cNvPr>
          <p:cNvSpPr txBox="1">
            <a:spLocks noChangeArrowheads="1"/>
          </p:cNvSpPr>
          <p:nvPr/>
        </p:nvSpPr>
        <p:spPr bwMode="auto">
          <a:xfrm>
            <a:off x="0" y="5832475"/>
            <a:ext cx="891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2000">
                <a:latin typeface="Comic Sans MS" panose="030F0702030302020204" pitchFamily="66" charset="0"/>
              </a:rPr>
              <a:t>Esempio di differenza di composizione dell’aerosol in dipendenza dalla sua provenienza.</a:t>
            </a:r>
          </a:p>
        </p:txBody>
      </p:sp>
      <p:graphicFrame>
        <p:nvGraphicFramePr>
          <p:cNvPr id="28675" name="Object 125">
            <a:extLst>
              <a:ext uri="{FF2B5EF4-FFF2-40B4-BE49-F238E27FC236}">
                <a16:creationId xmlns="" xmlns:a16="http://schemas.microsoft.com/office/drawing/2014/main" id="{193C9197-7733-D46C-9A34-1CB1AC5EDF22}"/>
              </a:ext>
            </a:extLst>
          </p:cNvPr>
          <p:cNvGraphicFramePr>
            <a:graphicFrameLocks noChangeAspect="1"/>
          </p:cNvGraphicFramePr>
          <p:nvPr/>
        </p:nvGraphicFramePr>
        <p:xfrm>
          <a:off x="228600" y="152400"/>
          <a:ext cx="4267200" cy="2651125"/>
        </p:xfrm>
        <a:graphic>
          <a:graphicData uri="http://schemas.openxmlformats.org/presentationml/2006/ole">
            <mc:AlternateContent xmlns:mc="http://schemas.openxmlformats.org/markup-compatibility/2006">
              <mc:Choice xmlns:v="urn:schemas-microsoft-com:vml" Requires="v">
                <p:oleObj spid="_x0000_s1029" name="Grafico" r:id="rId3" imgW="3958200" imgH="2464560" progId="Excel.Sheet.8">
                  <p:embed/>
                </p:oleObj>
              </mc:Choice>
              <mc:Fallback>
                <p:oleObj name="Grafico" r:id="rId3" imgW="3958200" imgH="2464560" progId="Excel.Sheet.8">
                  <p:embed/>
                  <p:pic>
                    <p:nvPicPr>
                      <p:cNvPr id="28675" name="Object 125">
                        <a:extLst>
                          <a:ext uri="{FF2B5EF4-FFF2-40B4-BE49-F238E27FC236}">
                            <a16:creationId xmlns="" xmlns:a16="http://schemas.microsoft.com/office/drawing/2014/main" id="{193C9197-7733-D46C-9A34-1CB1AC5ED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42672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6" name="Object 126">
            <a:extLst>
              <a:ext uri="{FF2B5EF4-FFF2-40B4-BE49-F238E27FC236}">
                <a16:creationId xmlns="" xmlns:a16="http://schemas.microsoft.com/office/drawing/2014/main" id="{E265697A-0195-6433-1394-32EB9B5DD22C}"/>
              </a:ext>
            </a:extLst>
          </p:cNvPr>
          <p:cNvGraphicFramePr>
            <a:graphicFrameLocks noChangeAspect="1"/>
          </p:cNvGraphicFramePr>
          <p:nvPr/>
        </p:nvGraphicFramePr>
        <p:xfrm>
          <a:off x="4552950" y="152400"/>
          <a:ext cx="4514850" cy="2667000"/>
        </p:xfrm>
        <a:graphic>
          <a:graphicData uri="http://schemas.openxmlformats.org/presentationml/2006/ole">
            <mc:AlternateContent xmlns:mc="http://schemas.openxmlformats.org/markup-compatibility/2006">
              <mc:Choice xmlns:v="urn:schemas-microsoft-com:vml" Requires="v">
                <p:oleObj spid="_x0000_s1030" name="Grafico" r:id="rId5" imgW="4138560" imgH="2464560" progId="Excel.Sheet.8">
                  <p:embed/>
                </p:oleObj>
              </mc:Choice>
              <mc:Fallback>
                <p:oleObj name="Grafico" r:id="rId5" imgW="4138560" imgH="2464560" progId="Excel.Sheet.8">
                  <p:embed/>
                  <p:pic>
                    <p:nvPicPr>
                      <p:cNvPr id="28676" name="Object 126">
                        <a:extLst>
                          <a:ext uri="{FF2B5EF4-FFF2-40B4-BE49-F238E27FC236}">
                            <a16:creationId xmlns="" xmlns:a16="http://schemas.microsoft.com/office/drawing/2014/main" id="{E265697A-0195-6433-1394-32EB9B5DD2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950" y="152400"/>
                        <a:ext cx="45148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7" name="Object 127">
            <a:extLst>
              <a:ext uri="{FF2B5EF4-FFF2-40B4-BE49-F238E27FC236}">
                <a16:creationId xmlns="" xmlns:a16="http://schemas.microsoft.com/office/drawing/2014/main" id="{CFDE2C1E-C6D8-FE44-A0DE-2AC7F9261B8C}"/>
              </a:ext>
            </a:extLst>
          </p:cNvPr>
          <p:cNvGraphicFramePr>
            <a:graphicFrameLocks noChangeAspect="1"/>
          </p:cNvGraphicFramePr>
          <p:nvPr/>
        </p:nvGraphicFramePr>
        <p:xfrm>
          <a:off x="1981200" y="3124200"/>
          <a:ext cx="5005388" cy="2640013"/>
        </p:xfrm>
        <a:graphic>
          <a:graphicData uri="http://schemas.openxmlformats.org/presentationml/2006/ole">
            <mc:AlternateContent xmlns:mc="http://schemas.openxmlformats.org/markup-compatibility/2006">
              <mc:Choice xmlns:v="urn:schemas-microsoft-com:vml" Requires="v">
                <p:oleObj spid="_x0000_s1031" name="Grafico" r:id="rId7" imgW="4660560" imgH="2464560" progId="Excel.Sheet.8">
                  <p:embed/>
                </p:oleObj>
              </mc:Choice>
              <mc:Fallback>
                <p:oleObj name="Grafico" r:id="rId7" imgW="4660560" imgH="2464560" progId="Excel.Sheet.8">
                  <p:embed/>
                  <p:pic>
                    <p:nvPicPr>
                      <p:cNvPr id="28677" name="Object 127">
                        <a:extLst>
                          <a:ext uri="{FF2B5EF4-FFF2-40B4-BE49-F238E27FC236}">
                            <a16:creationId xmlns="" xmlns:a16="http://schemas.microsoft.com/office/drawing/2014/main" id="{CFDE2C1E-C6D8-FE44-A0DE-2AC7F9261B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124200"/>
                        <a:ext cx="5005388"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8" name="Segnaposto numero diapositiva 6">
            <a:extLst>
              <a:ext uri="{FF2B5EF4-FFF2-40B4-BE49-F238E27FC236}">
                <a16:creationId xmlns="" xmlns:a16="http://schemas.microsoft.com/office/drawing/2014/main" id="{2213FC83-6E0C-E66D-C8E2-749896CD1C57}"/>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BCAA5912-1997-485E-9811-EEB63E90081D}" type="slidenum">
              <a:rPr lang="it-IT" altLang="it-IT" sz="1000">
                <a:latin typeface="Comic Sans MS" panose="030F0702030302020204" pitchFamily="66" charset="0"/>
              </a:rPr>
              <a:pPr algn="r" eaLnBrk="1" hangingPunct="1">
                <a:spcBef>
                  <a:spcPct val="0"/>
                </a:spcBef>
                <a:buFontTx/>
                <a:buNone/>
              </a:pPr>
              <a:t>12</a:t>
            </a:fld>
            <a:endParaRPr lang="it-IT" altLang="it-IT" sz="1000">
              <a:latin typeface="Comic Sans MS" panose="030F0702030302020204" pitchFamily="66" charset="0"/>
            </a:endParaRPr>
          </a:p>
        </p:txBody>
      </p:sp>
      <p:sp>
        <p:nvSpPr>
          <p:cNvPr id="28679" name="Segnaposto data 4">
            <a:extLst>
              <a:ext uri="{FF2B5EF4-FFF2-40B4-BE49-F238E27FC236}">
                <a16:creationId xmlns="" xmlns:a16="http://schemas.microsoft.com/office/drawing/2014/main" id="{F6A3C11A-D660-143F-9379-F58E5C1A05ED}"/>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numero diapositiva 6">
            <a:extLst>
              <a:ext uri="{FF2B5EF4-FFF2-40B4-BE49-F238E27FC236}">
                <a16:creationId xmlns="" xmlns:a16="http://schemas.microsoft.com/office/drawing/2014/main" id="{59BB5B8C-1ACC-7787-285B-60433D1D184E}"/>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64D2157D-11BE-4275-9C26-6FC2011ECC14}" type="slidenum">
              <a:rPr lang="it-IT" altLang="it-IT" sz="1000">
                <a:latin typeface="Comic Sans MS" panose="030F0702030302020204" pitchFamily="66" charset="0"/>
              </a:rPr>
              <a:pPr algn="r" eaLnBrk="1" hangingPunct="1">
                <a:spcBef>
                  <a:spcPct val="0"/>
                </a:spcBef>
                <a:buFontTx/>
                <a:buNone/>
              </a:pPr>
              <a:t>13</a:t>
            </a:fld>
            <a:endParaRPr lang="it-IT" altLang="it-IT" sz="1000">
              <a:latin typeface="Comic Sans MS" panose="030F0702030302020204" pitchFamily="66" charset="0"/>
            </a:endParaRPr>
          </a:p>
        </p:txBody>
      </p:sp>
      <p:sp>
        <p:nvSpPr>
          <p:cNvPr id="29699" name="Segnaposto data 4">
            <a:extLst>
              <a:ext uri="{FF2B5EF4-FFF2-40B4-BE49-F238E27FC236}">
                <a16:creationId xmlns="" xmlns:a16="http://schemas.microsoft.com/office/drawing/2014/main" id="{0341E1FB-C431-09F4-74AF-45BA8FC873B7}"/>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
        <p:nvSpPr>
          <p:cNvPr id="29701" name="CasellaDiTesto 1">
            <a:extLst>
              <a:ext uri="{FF2B5EF4-FFF2-40B4-BE49-F238E27FC236}">
                <a16:creationId xmlns="" xmlns:a16="http://schemas.microsoft.com/office/drawing/2014/main" id="{1D1E2E3D-3118-D232-3C0D-BBBB83CF2E51}"/>
              </a:ext>
            </a:extLst>
          </p:cNvPr>
          <p:cNvSpPr txBox="1">
            <a:spLocks noChangeArrowheads="1"/>
          </p:cNvSpPr>
          <p:nvPr/>
        </p:nvSpPr>
        <p:spPr bwMode="auto">
          <a:xfrm>
            <a:off x="101600" y="157163"/>
            <a:ext cx="887571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800">
                <a:solidFill>
                  <a:srgbClr val="0070C0"/>
                </a:solidFill>
                <a:latin typeface="Comic Sans MS" panose="030F0702030302020204" pitchFamily="66" charset="0"/>
              </a:rPr>
              <a:t>Le diverse frazioni vengono indicate con la sigla PM (Particulate Matter) seguita dall’indicazione del dimetro di riferimento: da un punto di vista legislativo le frazioni più importanti sono le PM</a:t>
            </a:r>
            <a:r>
              <a:rPr lang="it-IT" altLang="it-IT" sz="1800" baseline="-25000">
                <a:solidFill>
                  <a:srgbClr val="0070C0"/>
                </a:solidFill>
                <a:latin typeface="Comic Sans MS" panose="030F0702030302020204" pitchFamily="66" charset="0"/>
              </a:rPr>
              <a:t>1</a:t>
            </a:r>
            <a:r>
              <a:rPr lang="it-IT" altLang="it-IT" sz="1800">
                <a:solidFill>
                  <a:srgbClr val="0070C0"/>
                </a:solidFill>
                <a:latin typeface="Comic Sans MS" panose="030F0702030302020204" pitchFamily="66" charset="0"/>
              </a:rPr>
              <a:t>, PM</a:t>
            </a:r>
            <a:r>
              <a:rPr lang="it-IT" altLang="it-IT" sz="1800" baseline="-25000">
                <a:solidFill>
                  <a:srgbClr val="0070C0"/>
                </a:solidFill>
                <a:latin typeface="Comic Sans MS" panose="030F0702030302020204" pitchFamily="66" charset="0"/>
              </a:rPr>
              <a:t>2.5</a:t>
            </a:r>
            <a:r>
              <a:rPr lang="it-IT" altLang="it-IT" sz="1800">
                <a:solidFill>
                  <a:srgbClr val="0070C0"/>
                </a:solidFill>
                <a:latin typeface="Comic Sans MS" panose="030F0702030302020204" pitchFamily="66" charset="0"/>
              </a:rPr>
              <a:t> e PM</a:t>
            </a:r>
            <a:r>
              <a:rPr lang="it-IT" altLang="it-IT" sz="1800" baseline="-25000">
                <a:solidFill>
                  <a:srgbClr val="0070C0"/>
                </a:solidFill>
                <a:latin typeface="Comic Sans MS" panose="030F0702030302020204" pitchFamily="66" charset="0"/>
              </a:rPr>
              <a:t>10</a:t>
            </a:r>
            <a:r>
              <a:rPr lang="it-IT" altLang="it-IT" sz="1800">
                <a:solidFill>
                  <a:srgbClr val="0070C0"/>
                </a:solidFill>
                <a:latin typeface="Comic Sans MS" panose="030F0702030302020204" pitchFamily="66" charset="0"/>
              </a:rPr>
              <a:t> (rispettivamente meno di 1, meno di 2.5 e meno di 10 µm).</a:t>
            </a:r>
          </a:p>
          <a:p>
            <a:pPr algn="just" eaLnBrk="1" hangingPunct="1">
              <a:spcBef>
                <a:spcPct val="0"/>
              </a:spcBef>
              <a:buFontTx/>
              <a:buNone/>
            </a:pPr>
            <a:r>
              <a:rPr lang="it-IT" altLang="it-IT" sz="1800">
                <a:solidFill>
                  <a:srgbClr val="0070C0"/>
                </a:solidFill>
                <a:latin typeface="Comic Sans MS" panose="030F0702030302020204" pitchFamily="66" charset="0"/>
              </a:rPr>
              <a:t>Ciascuna di queste frazioni può avere origine primaria o secondaria: </a:t>
            </a:r>
          </a:p>
          <a:p>
            <a:pPr algn="just" eaLnBrk="1" hangingPunct="1">
              <a:spcBef>
                <a:spcPct val="0"/>
              </a:spcBef>
              <a:buFontTx/>
              <a:buNone/>
            </a:pPr>
            <a:endParaRPr lang="it-IT" altLang="it-IT" sz="1800">
              <a:solidFill>
                <a:srgbClr val="0070C0"/>
              </a:solidFill>
              <a:latin typeface="Comic Sans MS" panose="030F0702030302020204" pitchFamily="66" charset="0"/>
            </a:endParaRPr>
          </a:p>
          <a:p>
            <a:pPr eaLnBrk="1" hangingPunct="1">
              <a:spcBef>
                <a:spcPct val="0"/>
              </a:spcBef>
              <a:buFontTx/>
              <a:buNone/>
            </a:pPr>
            <a:r>
              <a:rPr lang="it-IT" altLang="it-IT" sz="1800">
                <a:solidFill>
                  <a:srgbClr val="0070C0"/>
                </a:solidFill>
                <a:latin typeface="Comic Sans MS" panose="030F0702030302020204" pitchFamily="66" charset="0"/>
              </a:rPr>
              <a:t>  </a:t>
            </a:r>
          </a:p>
        </p:txBody>
      </p:sp>
      <p:sp>
        <p:nvSpPr>
          <p:cNvPr id="3" name="CasellaDiTesto 2">
            <a:extLst>
              <a:ext uri="{FF2B5EF4-FFF2-40B4-BE49-F238E27FC236}">
                <a16:creationId xmlns="" xmlns:a16="http://schemas.microsoft.com/office/drawing/2014/main" id="{34223C2D-4932-17F7-4B51-2D7FF7341F27}"/>
              </a:ext>
            </a:extLst>
          </p:cNvPr>
          <p:cNvSpPr txBox="1"/>
          <p:nvPr/>
        </p:nvSpPr>
        <p:spPr>
          <a:xfrm>
            <a:off x="839788" y="1892300"/>
            <a:ext cx="3778250" cy="2032000"/>
          </a:xfrm>
          <a:prstGeom prst="rect">
            <a:avLst/>
          </a:prstGeom>
          <a:noFill/>
        </p:spPr>
        <p:txBody>
          <a:bodyPr>
            <a:spAutoFit/>
          </a:bodyPr>
          <a:lstStyle/>
          <a:p>
            <a:pPr algn="ctr" eaLnBrk="1" fontAlgn="auto" hangingPunct="1">
              <a:spcBef>
                <a:spcPts val="0"/>
              </a:spcBef>
              <a:spcAft>
                <a:spcPts val="0"/>
              </a:spcAft>
              <a:defRPr/>
            </a:pPr>
            <a:r>
              <a:rPr lang="it-IT" i="1" u="sng" dirty="0">
                <a:solidFill>
                  <a:srgbClr val="002060"/>
                </a:solidFill>
                <a:effectLst>
                  <a:outerShdw blurRad="38100" dist="38100" dir="2700000" algn="tl">
                    <a:srgbClr val="000000">
                      <a:alpha val="43137"/>
                    </a:srgbClr>
                  </a:outerShdw>
                </a:effectLst>
                <a:latin typeface="Comic Sans MS" pitchFamily="66" charset="0"/>
              </a:rPr>
              <a:t>Particolato primario</a:t>
            </a:r>
            <a:r>
              <a:rPr lang="it-IT" dirty="0">
                <a:solidFill>
                  <a:srgbClr val="002060"/>
                </a:solidFill>
                <a:latin typeface="Comic Sans MS" pitchFamily="66" charset="0"/>
              </a:rPr>
              <a:t>:</a:t>
            </a:r>
          </a:p>
          <a:p>
            <a:pPr algn="ctr" eaLnBrk="1" fontAlgn="auto" hangingPunct="1">
              <a:spcBef>
                <a:spcPts val="0"/>
              </a:spcBef>
              <a:spcAft>
                <a:spcPts val="0"/>
              </a:spcAft>
              <a:defRPr/>
            </a:pPr>
            <a:r>
              <a:rPr lang="it-IT" dirty="0">
                <a:solidFill>
                  <a:srgbClr val="002060"/>
                </a:solidFill>
                <a:latin typeface="Comic Sans MS" pitchFamily="66" charset="0"/>
              </a:rPr>
              <a:t>emesso da fronti dirette, principalmente combustione oppure emissioni naturali ( vulcani, incendi di boschi o foreste) </a:t>
            </a:r>
          </a:p>
          <a:p>
            <a:pPr algn="ctr" eaLnBrk="1" fontAlgn="auto" hangingPunct="1">
              <a:spcBef>
                <a:spcPts val="0"/>
              </a:spcBef>
              <a:spcAft>
                <a:spcPts val="0"/>
              </a:spcAft>
              <a:defRPr/>
            </a:pPr>
            <a:endParaRPr lang="it-IT" dirty="0">
              <a:solidFill>
                <a:srgbClr val="002060"/>
              </a:solidFill>
              <a:latin typeface="Comic Sans MS" pitchFamily="66" charset="0"/>
            </a:endParaRPr>
          </a:p>
        </p:txBody>
      </p:sp>
      <p:sp>
        <p:nvSpPr>
          <p:cNvPr id="9" name="CasellaDiTesto 8">
            <a:extLst>
              <a:ext uri="{FF2B5EF4-FFF2-40B4-BE49-F238E27FC236}">
                <a16:creationId xmlns="" xmlns:a16="http://schemas.microsoft.com/office/drawing/2014/main" id="{17419398-679D-46C9-1FD1-AB4C1F9B9B1F}"/>
              </a:ext>
            </a:extLst>
          </p:cNvPr>
          <p:cNvSpPr txBox="1"/>
          <p:nvPr/>
        </p:nvSpPr>
        <p:spPr>
          <a:xfrm>
            <a:off x="4797425" y="1901825"/>
            <a:ext cx="4117975" cy="2032000"/>
          </a:xfrm>
          <a:prstGeom prst="rect">
            <a:avLst/>
          </a:prstGeom>
          <a:noFill/>
        </p:spPr>
        <p:txBody>
          <a:bodyPr>
            <a:spAutoFit/>
          </a:bodyPr>
          <a:lstStyle/>
          <a:p>
            <a:pPr algn="ctr" eaLnBrk="1" fontAlgn="auto" hangingPunct="1">
              <a:spcBef>
                <a:spcPts val="0"/>
              </a:spcBef>
              <a:spcAft>
                <a:spcPts val="0"/>
              </a:spcAft>
              <a:defRPr/>
            </a:pPr>
            <a:r>
              <a:rPr lang="it-IT" i="1" u="sng" dirty="0">
                <a:solidFill>
                  <a:srgbClr val="7030A0"/>
                </a:solidFill>
                <a:effectLst>
                  <a:outerShdw blurRad="38100" dist="38100" dir="2700000" algn="tl">
                    <a:srgbClr val="000000">
                      <a:alpha val="43137"/>
                    </a:srgbClr>
                  </a:outerShdw>
                </a:effectLst>
                <a:latin typeface="Comic Sans MS" pitchFamily="66" charset="0"/>
              </a:rPr>
              <a:t>Particolato secondario</a:t>
            </a:r>
            <a:r>
              <a:rPr lang="it-IT" dirty="0">
                <a:solidFill>
                  <a:srgbClr val="7030A0"/>
                </a:solidFill>
                <a:latin typeface="Comic Sans MS" pitchFamily="66" charset="0"/>
              </a:rPr>
              <a:t>:</a:t>
            </a:r>
          </a:p>
          <a:p>
            <a:pPr algn="ctr" eaLnBrk="1" fontAlgn="auto" hangingPunct="1">
              <a:spcBef>
                <a:spcPts val="0"/>
              </a:spcBef>
              <a:spcAft>
                <a:spcPts val="0"/>
              </a:spcAft>
              <a:defRPr/>
            </a:pPr>
            <a:r>
              <a:rPr lang="it-IT" dirty="0">
                <a:solidFill>
                  <a:srgbClr val="7030A0"/>
                </a:solidFill>
                <a:latin typeface="Comic Sans MS" pitchFamily="66" charset="0"/>
              </a:rPr>
              <a:t>Prodotto da reazioni fotochimiche e processi di ossidazione a carico delle emissioni di precursori antropogenici e naturali (</a:t>
            </a:r>
            <a:r>
              <a:rPr lang="it-IT" dirty="0" err="1">
                <a:solidFill>
                  <a:srgbClr val="7030A0"/>
                </a:solidFill>
                <a:latin typeface="Comic Sans MS" pitchFamily="66" charset="0"/>
              </a:rPr>
              <a:t>NO</a:t>
            </a:r>
            <a:r>
              <a:rPr lang="it-IT" baseline="-25000" dirty="0" err="1">
                <a:solidFill>
                  <a:srgbClr val="7030A0"/>
                </a:solidFill>
                <a:latin typeface="Comic Sans MS" pitchFamily="66" charset="0"/>
              </a:rPr>
              <a:t>x</a:t>
            </a:r>
            <a:r>
              <a:rPr lang="it-IT" dirty="0">
                <a:solidFill>
                  <a:srgbClr val="7030A0"/>
                </a:solidFill>
                <a:latin typeface="Comic Sans MS" pitchFamily="66" charset="0"/>
              </a:rPr>
              <a:t>, </a:t>
            </a:r>
            <a:r>
              <a:rPr lang="it-IT" dirty="0" err="1">
                <a:solidFill>
                  <a:srgbClr val="7030A0"/>
                </a:solidFill>
                <a:latin typeface="Comic Sans MS" pitchFamily="66" charset="0"/>
              </a:rPr>
              <a:t>SO</a:t>
            </a:r>
            <a:r>
              <a:rPr lang="it-IT" baseline="-25000" dirty="0" err="1">
                <a:solidFill>
                  <a:srgbClr val="7030A0"/>
                </a:solidFill>
                <a:latin typeface="Comic Sans MS" pitchFamily="66" charset="0"/>
              </a:rPr>
              <a:t>x</a:t>
            </a:r>
            <a:r>
              <a:rPr lang="it-IT" dirty="0">
                <a:solidFill>
                  <a:srgbClr val="7030A0"/>
                </a:solidFill>
                <a:latin typeface="Comic Sans MS" pitchFamily="66" charset="0"/>
              </a:rPr>
              <a:t>, VOC, ammoniaca, </a:t>
            </a:r>
            <a:r>
              <a:rPr lang="it-IT" dirty="0" err="1">
                <a:solidFill>
                  <a:srgbClr val="7030A0"/>
                </a:solidFill>
                <a:latin typeface="Comic Sans MS" pitchFamily="66" charset="0"/>
              </a:rPr>
              <a:t>etc</a:t>
            </a:r>
            <a:r>
              <a:rPr lang="it-IT" dirty="0">
                <a:solidFill>
                  <a:srgbClr val="7030A0"/>
                </a:solidFill>
                <a:latin typeface="Comic Sans MS" pitchFamily="66" charset="0"/>
              </a:rPr>
              <a:t>) </a:t>
            </a:r>
          </a:p>
          <a:p>
            <a:pPr algn="ctr" eaLnBrk="1" fontAlgn="auto" hangingPunct="1">
              <a:spcBef>
                <a:spcPts val="0"/>
              </a:spcBef>
              <a:spcAft>
                <a:spcPts val="0"/>
              </a:spcAft>
              <a:defRPr/>
            </a:pPr>
            <a:endParaRPr lang="it-IT" dirty="0">
              <a:solidFill>
                <a:srgbClr val="7030A0"/>
              </a:solidFill>
              <a:latin typeface="Comic Sans MS" pitchFamily="66" charset="0"/>
            </a:endParaRPr>
          </a:p>
        </p:txBody>
      </p:sp>
      <p:sp>
        <p:nvSpPr>
          <p:cNvPr id="7" name="CasellaDiTesto 6">
            <a:extLst>
              <a:ext uri="{FF2B5EF4-FFF2-40B4-BE49-F238E27FC236}">
                <a16:creationId xmlns="" xmlns:a16="http://schemas.microsoft.com/office/drawing/2014/main" id="{88FD82EC-E48E-2D7A-8750-7D18AE2505FF}"/>
              </a:ext>
            </a:extLst>
          </p:cNvPr>
          <p:cNvSpPr txBox="1"/>
          <p:nvPr/>
        </p:nvSpPr>
        <p:spPr>
          <a:xfrm>
            <a:off x="360363" y="3933825"/>
            <a:ext cx="8326437" cy="368300"/>
          </a:xfrm>
          <a:prstGeom prst="rect">
            <a:avLst/>
          </a:prstGeom>
          <a:noFill/>
        </p:spPr>
        <p:txBody>
          <a:bodyPr>
            <a:spAutoFit/>
          </a:bodyPr>
          <a:lstStyle/>
          <a:p>
            <a:pPr eaLnBrk="1" fontAlgn="auto" hangingPunct="1">
              <a:spcBef>
                <a:spcPts val="0"/>
              </a:spcBef>
              <a:spcAft>
                <a:spcPts val="0"/>
              </a:spcAft>
              <a:defRPr/>
            </a:pPr>
            <a:r>
              <a:rPr lang="it-IT" dirty="0">
                <a:solidFill>
                  <a:schemeClr val="accent1">
                    <a:lumMod val="50000"/>
                  </a:schemeClr>
                </a:solidFill>
                <a:latin typeface="Comic Sans MS" pitchFamily="66" charset="0"/>
              </a:rPr>
              <a:t>In generale è valida l’associazione:</a:t>
            </a:r>
          </a:p>
        </p:txBody>
      </p:sp>
      <p:sp>
        <p:nvSpPr>
          <p:cNvPr id="8" name="CasellaDiTesto 7">
            <a:extLst>
              <a:ext uri="{FF2B5EF4-FFF2-40B4-BE49-F238E27FC236}">
                <a16:creationId xmlns="" xmlns:a16="http://schemas.microsoft.com/office/drawing/2014/main" id="{34AE2EFF-2FAA-7D42-C953-9514201C14DB}"/>
              </a:ext>
            </a:extLst>
          </p:cNvPr>
          <p:cNvSpPr txBox="1"/>
          <p:nvPr/>
        </p:nvSpPr>
        <p:spPr>
          <a:xfrm>
            <a:off x="1173163" y="4267200"/>
            <a:ext cx="3011487" cy="646113"/>
          </a:xfrm>
          <a:prstGeom prst="rect">
            <a:avLst/>
          </a:prstGeom>
          <a:noFill/>
        </p:spPr>
        <p:txBody>
          <a:bodyPr>
            <a:spAutoFit/>
          </a:bodyPr>
          <a:lstStyle/>
          <a:p>
            <a:pPr algn="ctr" eaLnBrk="1" fontAlgn="auto" hangingPunct="1">
              <a:spcBef>
                <a:spcPts val="0"/>
              </a:spcBef>
              <a:spcAft>
                <a:spcPts val="0"/>
              </a:spcAft>
              <a:defRPr/>
            </a:pPr>
            <a:r>
              <a:rPr lang="it-IT" i="1" dirty="0">
                <a:effectLst>
                  <a:outerShdw blurRad="38100" dist="38100" dir="2700000" algn="tl">
                    <a:srgbClr val="000000">
                      <a:alpha val="43137"/>
                    </a:srgbClr>
                  </a:outerShdw>
                </a:effectLst>
                <a:latin typeface="+mn-lt"/>
              </a:rPr>
              <a:t>Particelle primarie da emissioni antropiche</a:t>
            </a:r>
          </a:p>
        </p:txBody>
      </p:sp>
      <p:sp>
        <p:nvSpPr>
          <p:cNvPr id="12" name="CasellaDiTesto 11">
            <a:extLst>
              <a:ext uri="{FF2B5EF4-FFF2-40B4-BE49-F238E27FC236}">
                <a16:creationId xmlns="" xmlns:a16="http://schemas.microsoft.com/office/drawing/2014/main" id="{28E2AB77-F974-AB7F-3696-BF88D4AF06B9}"/>
              </a:ext>
            </a:extLst>
          </p:cNvPr>
          <p:cNvSpPr txBox="1"/>
          <p:nvPr/>
        </p:nvSpPr>
        <p:spPr>
          <a:xfrm>
            <a:off x="5176838" y="4243388"/>
            <a:ext cx="3011487" cy="647700"/>
          </a:xfrm>
          <a:prstGeom prst="rect">
            <a:avLst/>
          </a:prstGeom>
          <a:noFill/>
        </p:spPr>
        <p:txBody>
          <a:bodyPr>
            <a:spAutoFit/>
          </a:bodyPr>
          <a:lstStyle/>
          <a:p>
            <a:pPr algn="ctr" eaLnBrk="1" fontAlgn="auto" hangingPunct="1">
              <a:spcBef>
                <a:spcPts val="0"/>
              </a:spcBef>
              <a:spcAft>
                <a:spcPts val="0"/>
              </a:spcAft>
              <a:defRPr/>
            </a:pPr>
            <a:r>
              <a:rPr lang="it-IT" i="1" dirty="0">
                <a:effectLst>
                  <a:outerShdw blurRad="38100" dist="38100" dir="2700000" algn="tl">
                    <a:srgbClr val="000000">
                      <a:alpha val="43137"/>
                    </a:srgbClr>
                  </a:outerShdw>
                </a:effectLst>
                <a:latin typeface="+mn-lt"/>
              </a:rPr>
              <a:t>Particelle primarie da emissioni biogeniche</a:t>
            </a:r>
          </a:p>
        </p:txBody>
      </p:sp>
      <p:cxnSp>
        <p:nvCxnSpPr>
          <p:cNvPr id="11" name="Connettore 2 10">
            <a:extLst>
              <a:ext uri="{FF2B5EF4-FFF2-40B4-BE49-F238E27FC236}">
                <a16:creationId xmlns="" xmlns:a16="http://schemas.microsoft.com/office/drawing/2014/main" id="{47622270-BE69-CDB8-81AD-03466468E4F9}"/>
              </a:ext>
            </a:extLst>
          </p:cNvPr>
          <p:cNvCxnSpPr>
            <a:stCxn id="8" idx="2"/>
          </p:cNvCxnSpPr>
          <p:nvPr/>
        </p:nvCxnSpPr>
        <p:spPr>
          <a:xfrm flipH="1">
            <a:off x="2678113" y="4913313"/>
            <a:ext cx="0" cy="328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 xmlns:a16="http://schemas.microsoft.com/office/drawing/2014/main" id="{832E7754-CDE9-908E-4F17-9951504199EF}"/>
              </a:ext>
            </a:extLst>
          </p:cNvPr>
          <p:cNvSpPr txBox="1"/>
          <p:nvPr/>
        </p:nvSpPr>
        <p:spPr>
          <a:xfrm>
            <a:off x="1057275" y="5292725"/>
            <a:ext cx="3224213" cy="369888"/>
          </a:xfrm>
          <a:prstGeom prst="rect">
            <a:avLst/>
          </a:prstGeom>
          <a:noFill/>
        </p:spPr>
        <p:txBody>
          <a:bodyPr>
            <a:spAutoFit/>
          </a:bodyPr>
          <a:lstStyle/>
          <a:p>
            <a:pPr eaLnBrk="1" fontAlgn="auto" hangingPunct="1">
              <a:spcBef>
                <a:spcPts val="0"/>
              </a:spcBef>
              <a:spcAft>
                <a:spcPts val="0"/>
              </a:spcAft>
              <a:defRPr/>
            </a:pPr>
            <a:r>
              <a:rPr lang="it-IT" dirty="0">
                <a:effectLst>
                  <a:outerShdw blurRad="38100" dist="38100" dir="2700000" algn="tl">
                    <a:srgbClr val="000000">
                      <a:alpha val="43137"/>
                    </a:srgbClr>
                  </a:outerShdw>
                </a:effectLst>
                <a:latin typeface="Comic Sans MS" pitchFamily="66" charset="0"/>
              </a:rPr>
              <a:t>Frazioni sottili, PM1 e PM2.5 </a:t>
            </a:r>
          </a:p>
        </p:txBody>
      </p:sp>
      <p:sp>
        <p:nvSpPr>
          <p:cNvPr id="16" name="CasellaDiTesto 15">
            <a:extLst>
              <a:ext uri="{FF2B5EF4-FFF2-40B4-BE49-F238E27FC236}">
                <a16:creationId xmlns="" xmlns:a16="http://schemas.microsoft.com/office/drawing/2014/main" id="{4FB12A2F-8A13-2409-26F8-39B8651380BE}"/>
              </a:ext>
            </a:extLst>
          </p:cNvPr>
          <p:cNvSpPr txBox="1"/>
          <p:nvPr/>
        </p:nvSpPr>
        <p:spPr>
          <a:xfrm>
            <a:off x="5245100" y="5256213"/>
            <a:ext cx="3224213" cy="368300"/>
          </a:xfrm>
          <a:prstGeom prst="rect">
            <a:avLst/>
          </a:prstGeom>
          <a:noFill/>
        </p:spPr>
        <p:txBody>
          <a:bodyPr>
            <a:spAutoFit/>
          </a:bodyPr>
          <a:lstStyle/>
          <a:p>
            <a:pPr eaLnBrk="1" fontAlgn="auto" hangingPunct="1">
              <a:spcBef>
                <a:spcPts val="0"/>
              </a:spcBef>
              <a:spcAft>
                <a:spcPts val="0"/>
              </a:spcAft>
              <a:defRPr/>
            </a:pPr>
            <a:r>
              <a:rPr lang="it-IT" dirty="0">
                <a:effectLst>
                  <a:outerShdw blurRad="38100" dist="38100" dir="2700000" algn="tl">
                    <a:srgbClr val="000000">
                      <a:alpha val="43137"/>
                    </a:srgbClr>
                  </a:outerShdw>
                </a:effectLst>
                <a:latin typeface="Comic Sans MS" pitchFamily="66" charset="0"/>
              </a:rPr>
              <a:t>Frazioni grossolane, PM10</a:t>
            </a:r>
          </a:p>
        </p:txBody>
      </p:sp>
      <p:cxnSp>
        <p:nvCxnSpPr>
          <p:cNvPr id="17" name="Connettore 2 16">
            <a:extLst>
              <a:ext uri="{FF2B5EF4-FFF2-40B4-BE49-F238E27FC236}">
                <a16:creationId xmlns="" xmlns:a16="http://schemas.microsoft.com/office/drawing/2014/main" id="{281E6B71-5340-B9A5-86AF-C47117DE1B70}"/>
              </a:ext>
            </a:extLst>
          </p:cNvPr>
          <p:cNvCxnSpPr/>
          <p:nvPr/>
        </p:nvCxnSpPr>
        <p:spPr>
          <a:xfrm flipH="1">
            <a:off x="6867525" y="4881563"/>
            <a:ext cx="0" cy="374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 xmlns:a16="http://schemas.microsoft.com/office/drawing/2014/main" id="{CCCD67C1-3FF9-21DE-4B4F-746AC0455BBE}"/>
              </a:ext>
            </a:extLst>
          </p:cNvPr>
          <p:cNvSpPr txBox="1"/>
          <p:nvPr/>
        </p:nvSpPr>
        <p:spPr>
          <a:xfrm>
            <a:off x="3662363" y="6021388"/>
            <a:ext cx="4400550" cy="368300"/>
          </a:xfrm>
          <a:prstGeom prst="rect">
            <a:avLst/>
          </a:prstGeom>
          <a:noFill/>
        </p:spPr>
        <p:txBody>
          <a:bodyPr>
            <a:spAutoFit/>
          </a:bodyPr>
          <a:lstStyle/>
          <a:p>
            <a:pPr eaLnBrk="1" fontAlgn="auto" hangingPunct="1">
              <a:spcBef>
                <a:spcPts val="0"/>
              </a:spcBef>
              <a:spcAft>
                <a:spcPts val="0"/>
              </a:spcAft>
              <a:defRPr/>
            </a:pPr>
            <a:r>
              <a:rPr lang="it-IT" i="1" dirty="0">
                <a:effectLst>
                  <a:outerShdw blurRad="38100" dist="38100" dir="2700000" algn="tl">
                    <a:srgbClr val="000000">
                      <a:alpha val="43137"/>
                    </a:srgbClr>
                  </a:outerShdw>
                </a:effectLst>
                <a:latin typeface="+mn-lt"/>
              </a:rPr>
              <a:t>Particelle secondarie</a:t>
            </a:r>
          </a:p>
        </p:txBody>
      </p:sp>
      <p:cxnSp>
        <p:nvCxnSpPr>
          <p:cNvPr id="20" name="Connettore 2 19">
            <a:extLst>
              <a:ext uri="{FF2B5EF4-FFF2-40B4-BE49-F238E27FC236}">
                <a16:creationId xmlns="" xmlns:a16="http://schemas.microsoft.com/office/drawing/2014/main" id="{0A8392F0-7A80-1967-FA21-A60E1021CF2E}"/>
              </a:ext>
            </a:extLst>
          </p:cNvPr>
          <p:cNvCxnSpPr/>
          <p:nvPr/>
        </p:nvCxnSpPr>
        <p:spPr>
          <a:xfrm flipV="1">
            <a:off x="4987925" y="5662613"/>
            <a:ext cx="1533525" cy="220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 xmlns:a16="http://schemas.microsoft.com/office/drawing/2014/main" id="{99B4154F-1C9A-C55E-12F1-83F7F413378E}"/>
              </a:ext>
            </a:extLst>
          </p:cNvPr>
          <p:cNvCxnSpPr/>
          <p:nvPr/>
        </p:nvCxnSpPr>
        <p:spPr>
          <a:xfrm flipH="1" flipV="1">
            <a:off x="3662363" y="5662613"/>
            <a:ext cx="1325562" cy="220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0">
            <a:extLst>
              <a:ext uri="{FF2B5EF4-FFF2-40B4-BE49-F238E27FC236}">
                <a16:creationId xmlns="" xmlns:a16="http://schemas.microsoft.com/office/drawing/2014/main" id="{CA0264CB-E980-E829-BEC3-26D5582FD697}"/>
              </a:ext>
            </a:extLst>
          </p:cNvPr>
          <p:cNvGrpSpPr>
            <a:grpSpLocks/>
          </p:cNvGrpSpPr>
          <p:nvPr/>
        </p:nvGrpSpPr>
        <p:grpSpPr bwMode="auto">
          <a:xfrm>
            <a:off x="76200" y="1019175"/>
            <a:ext cx="8991600" cy="3629025"/>
            <a:chOff x="48" y="1794"/>
            <a:chExt cx="5664" cy="2286"/>
          </a:xfrm>
        </p:grpSpPr>
        <p:sp>
          <p:nvSpPr>
            <p:cNvPr id="30730" name="Line 5">
              <a:extLst>
                <a:ext uri="{FF2B5EF4-FFF2-40B4-BE49-F238E27FC236}">
                  <a16:creationId xmlns="" xmlns:a16="http://schemas.microsoft.com/office/drawing/2014/main" id="{771D2115-1330-DEB6-0C1F-3C18CA299295}"/>
                </a:ext>
              </a:extLst>
            </p:cNvPr>
            <p:cNvSpPr>
              <a:spLocks noChangeShapeType="1"/>
            </p:cNvSpPr>
            <p:nvPr/>
          </p:nvSpPr>
          <p:spPr bwMode="auto">
            <a:xfrm>
              <a:off x="922" y="361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31" name="Line 6">
              <a:extLst>
                <a:ext uri="{FF2B5EF4-FFF2-40B4-BE49-F238E27FC236}">
                  <a16:creationId xmlns="" xmlns:a16="http://schemas.microsoft.com/office/drawing/2014/main" id="{97A57F1A-3B2A-950A-4BB5-A425E810BBF4}"/>
                </a:ext>
              </a:extLst>
            </p:cNvPr>
            <p:cNvSpPr>
              <a:spLocks noChangeShapeType="1"/>
            </p:cNvSpPr>
            <p:nvPr/>
          </p:nvSpPr>
          <p:spPr bwMode="auto">
            <a:xfrm>
              <a:off x="2074" y="361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32" name="Line 7">
              <a:extLst>
                <a:ext uri="{FF2B5EF4-FFF2-40B4-BE49-F238E27FC236}">
                  <a16:creationId xmlns="" xmlns:a16="http://schemas.microsoft.com/office/drawing/2014/main" id="{27A49167-E895-F0EC-D149-C83DD1CE1291}"/>
                </a:ext>
              </a:extLst>
            </p:cNvPr>
            <p:cNvSpPr>
              <a:spLocks noChangeShapeType="1"/>
            </p:cNvSpPr>
            <p:nvPr/>
          </p:nvSpPr>
          <p:spPr bwMode="auto">
            <a:xfrm>
              <a:off x="3226" y="361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33" name="Line 8">
              <a:extLst>
                <a:ext uri="{FF2B5EF4-FFF2-40B4-BE49-F238E27FC236}">
                  <a16:creationId xmlns="" xmlns:a16="http://schemas.microsoft.com/office/drawing/2014/main" id="{0DD2C9C2-177E-07BF-34A7-74BD50E0F18B}"/>
                </a:ext>
              </a:extLst>
            </p:cNvPr>
            <p:cNvSpPr>
              <a:spLocks noChangeShapeType="1"/>
            </p:cNvSpPr>
            <p:nvPr/>
          </p:nvSpPr>
          <p:spPr bwMode="auto">
            <a:xfrm>
              <a:off x="4378" y="3618"/>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34" name="Text Box 12">
              <a:extLst>
                <a:ext uri="{FF2B5EF4-FFF2-40B4-BE49-F238E27FC236}">
                  <a16:creationId xmlns="" xmlns:a16="http://schemas.microsoft.com/office/drawing/2014/main" id="{6BC96CEC-F393-7C27-21AA-D64A5EC94139}"/>
                </a:ext>
              </a:extLst>
            </p:cNvPr>
            <p:cNvSpPr txBox="1">
              <a:spLocks noChangeArrowheads="1"/>
            </p:cNvSpPr>
            <p:nvPr/>
          </p:nvSpPr>
          <p:spPr bwMode="auto">
            <a:xfrm>
              <a:off x="730" y="3666"/>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t>0.01</a:t>
              </a:r>
            </a:p>
          </p:txBody>
        </p:sp>
        <p:sp>
          <p:nvSpPr>
            <p:cNvPr id="30735" name="Text Box 13">
              <a:extLst>
                <a:ext uri="{FF2B5EF4-FFF2-40B4-BE49-F238E27FC236}">
                  <a16:creationId xmlns="" xmlns:a16="http://schemas.microsoft.com/office/drawing/2014/main" id="{F071732A-64CA-521F-4E8B-F0CD76C50413}"/>
                </a:ext>
              </a:extLst>
            </p:cNvPr>
            <p:cNvSpPr txBox="1">
              <a:spLocks noChangeArrowheads="1"/>
            </p:cNvSpPr>
            <p:nvPr/>
          </p:nvSpPr>
          <p:spPr bwMode="auto">
            <a:xfrm>
              <a:off x="1902" y="3666"/>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t>0.1</a:t>
              </a:r>
            </a:p>
          </p:txBody>
        </p:sp>
        <p:sp>
          <p:nvSpPr>
            <p:cNvPr id="30736" name="Text Box 14">
              <a:extLst>
                <a:ext uri="{FF2B5EF4-FFF2-40B4-BE49-F238E27FC236}">
                  <a16:creationId xmlns="" xmlns:a16="http://schemas.microsoft.com/office/drawing/2014/main" id="{C69F2496-2B91-D7D0-5449-81D5AE79AAE0}"/>
                </a:ext>
              </a:extLst>
            </p:cNvPr>
            <p:cNvSpPr txBox="1">
              <a:spLocks noChangeArrowheads="1"/>
            </p:cNvSpPr>
            <p:nvPr/>
          </p:nvSpPr>
          <p:spPr bwMode="auto">
            <a:xfrm>
              <a:off x="3054" y="3666"/>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t>1.0</a:t>
              </a:r>
            </a:p>
          </p:txBody>
        </p:sp>
        <p:sp>
          <p:nvSpPr>
            <p:cNvPr id="30737" name="Text Box 15">
              <a:extLst>
                <a:ext uri="{FF2B5EF4-FFF2-40B4-BE49-F238E27FC236}">
                  <a16:creationId xmlns="" xmlns:a16="http://schemas.microsoft.com/office/drawing/2014/main" id="{23DC068C-DB90-CFA5-F27A-6202426AF088}"/>
                </a:ext>
              </a:extLst>
            </p:cNvPr>
            <p:cNvSpPr txBox="1">
              <a:spLocks noChangeArrowheads="1"/>
            </p:cNvSpPr>
            <p:nvPr/>
          </p:nvSpPr>
          <p:spPr bwMode="auto">
            <a:xfrm>
              <a:off x="4246" y="366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t>10</a:t>
              </a:r>
            </a:p>
          </p:txBody>
        </p:sp>
        <p:sp>
          <p:nvSpPr>
            <p:cNvPr id="30738" name="Text Box 16">
              <a:extLst>
                <a:ext uri="{FF2B5EF4-FFF2-40B4-BE49-F238E27FC236}">
                  <a16:creationId xmlns="" xmlns:a16="http://schemas.microsoft.com/office/drawing/2014/main" id="{84EA8DCC-A88A-185B-EB0F-F42CBE47FA58}"/>
                </a:ext>
              </a:extLst>
            </p:cNvPr>
            <p:cNvSpPr txBox="1">
              <a:spLocks noChangeArrowheads="1"/>
            </p:cNvSpPr>
            <p:nvPr/>
          </p:nvSpPr>
          <p:spPr bwMode="auto">
            <a:xfrm>
              <a:off x="4454" y="3664"/>
              <a:ext cx="31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Symbol" panose="05050102010706020507" pitchFamily="18" charset="2"/>
                </a:rPr>
                <a:t>m</a:t>
              </a:r>
              <a:r>
                <a:rPr lang="it-IT" altLang="it-IT" sz="1800"/>
                <a:t>m</a:t>
              </a:r>
            </a:p>
          </p:txBody>
        </p:sp>
        <p:sp>
          <p:nvSpPr>
            <p:cNvPr id="30739" name="Freeform 18">
              <a:extLst>
                <a:ext uri="{FF2B5EF4-FFF2-40B4-BE49-F238E27FC236}">
                  <a16:creationId xmlns="" xmlns:a16="http://schemas.microsoft.com/office/drawing/2014/main" id="{BDB72CF5-5D9D-5946-6EFB-EF5BE1DC6E30}"/>
                </a:ext>
              </a:extLst>
            </p:cNvPr>
            <p:cNvSpPr>
              <a:spLocks/>
            </p:cNvSpPr>
            <p:nvPr/>
          </p:nvSpPr>
          <p:spPr bwMode="auto">
            <a:xfrm>
              <a:off x="1498" y="2138"/>
              <a:ext cx="2304" cy="1480"/>
            </a:xfrm>
            <a:custGeom>
              <a:avLst/>
              <a:gdLst>
                <a:gd name="T0" fmla="*/ 0 w 4128"/>
                <a:gd name="T1" fmla="*/ 2147482428 h 1480"/>
                <a:gd name="T2" fmla="*/ 20224223 w 4128"/>
                <a:gd name="T3" fmla="*/ 2147482428 h 1480"/>
                <a:gd name="T4" fmla="*/ 20224223 w 4128"/>
                <a:gd name="T5" fmla="*/ 2147482428 h 1480"/>
                <a:gd name="T6" fmla="*/ 20224223 w 4128"/>
                <a:gd name="T7" fmla="*/ 2147482428 h 1480"/>
                <a:gd name="T8" fmla="*/ 20224223 w 4128"/>
                <a:gd name="T9" fmla="*/ 2147482428 h 1480"/>
                <a:gd name="T10" fmla="*/ 20224223 w 4128"/>
                <a:gd name="T11" fmla="*/ 2147482428 h 1480"/>
                <a:gd name="T12" fmla="*/ 20224223 w 4128"/>
                <a:gd name="T13" fmla="*/ 2147482428 h 1480"/>
                <a:gd name="T14" fmla="*/ 20224223 w 4128"/>
                <a:gd name="T15" fmla="*/ 2147482428 h 1480"/>
                <a:gd name="T16" fmla="*/ 20224223 w 4128"/>
                <a:gd name="T17" fmla="*/ 2147482428 h 1480"/>
                <a:gd name="T18" fmla="*/ 20224223 w 4128"/>
                <a:gd name="T19" fmla="*/ 2147482428 h 1480"/>
                <a:gd name="T20" fmla="*/ 20224223 w 4128"/>
                <a:gd name="T21" fmla="*/ 2147482428 h 1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28"/>
                <a:gd name="T34" fmla="*/ 0 h 1480"/>
                <a:gd name="T35" fmla="*/ 4128 w 4128"/>
                <a:gd name="T36" fmla="*/ 1480 h 14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28" h="1480">
                  <a:moveTo>
                    <a:pt x="0" y="1456"/>
                  </a:moveTo>
                  <a:cubicBezTo>
                    <a:pt x="116" y="1464"/>
                    <a:pt x="232" y="1472"/>
                    <a:pt x="336" y="1456"/>
                  </a:cubicBezTo>
                  <a:cubicBezTo>
                    <a:pt x="440" y="1440"/>
                    <a:pt x="520" y="1456"/>
                    <a:pt x="624" y="1360"/>
                  </a:cubicBezTo>
                  <a:cubicBezTo>
                    <a:pt x="728" y="1264"/>
                    <a:pt x="832" y="1072"/>
                    <a:pt x="960" y="880"/>
                  </a:cubicBezTo>
                  <a:cubicBezTo>
                    <a:pt x="1088" y="688"/>
                    <a:pt x="1256" y="352"/>
                    <a:pt x="1392" y="208"/>
                  </a:cubicBezTo>
                  <a:cubicBezTo>
                    <a:pt x="1528" y="64"/>
                    <a:pt x="1648" y="32"/>
                    <a:pt x="1776" y="16"/>
                  </a:cubicBezTo>
                  <a:cubicBezTo>
                    <a:pt x="1904" y="0"/>
                    <a:pt x="2032" y="8"/>
                    <a:pt x="2160" y="112"/>
                  </a:cubicBezTo>
                  <a:cubicBezTo>
                    <a:pt x="2288" y="216"/>
                    <a:pt x="2400" y="440"/>
                    <a:pt x="2544" y="640"/>
                  </a:cubicBezTo>
                  <a:cubicBezTo>
                    <a:pt x="2688" y="840"/>
                    <a:pt x="2872" y="1176"/>
                    <a:pt x="3024" y="1312"/>
                  </a:cubicBezTo>
                  <a:cubicBezTo>
                    <a:pt x="3176" y="1448"/>
                    <a:pt x="3272" y="1432"/>
                    <a:pt x="3456" y="1456"/>
                  </a:cubicBezTo>
                  <a:cubicBezTo>
                    <a:pt x="3640" y="1480"/>
                    <a:pt x="3884" y="1468"/>
                    <a:pt x="4128" y="1456"/>
                  </a:cubicBezTo>
                </a:path>
              </a:pathLst>
            </a:cu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40" name="Freeform 19">
              <a:extLst>
                <a:ext uri="{FF2B5EF4-FFF2-40B4-BE49-F238E27FC236}">
                  <a16:creationId xmlns="" xmlns:a16="http://schemas.microsoft.com/office/drawing/2014/main" id="{383E5D8F-044D-56A0-EF94-3F36594755FB}"/>
                </a:ext>
              </a:extLst>
            </p:cNvPr>
            <p:cNvSpPr>
              <a:spLocks/>
            </p:cNvSpPr>
            <p:nvPr/>
          </p:nvSpPr>
          <p:spPr bwMode="auto">
            <a:xfrm>
              <a:off x="2218" y="2322"/>
              <a:ext cx="1296" cy="1288"/>
            </a:xfrm>
            <a:custGeom>
              <a:avLst/>
              <a:gdLst>
                <a:gd name="T0" fmla="*/ 0 w 4128"/>
                <a:gd name="T1" fmla="*/ 706582375 h 1480"/>
                <a:gd name="T2" fmla="*/ 202699 w 4128"/>
                <a:gd name="T3" fmla="*/ 706582375 h 1480"/>
                <a:gd name="T4" fmla="*/ 202699 w 4128"/>
                <a:gd name="T5" fmla="*/ 706582375 h 1480"/>
                <a:gd name="T6" fmla="*/ 202699 w 4128"/>
                <a:gd name="T7" fmla="*/ 706582375 h 1480"/>
                <a:gd name="T8" fmla="*/ 202699 w 4128"/>
                <a:gd name="T9" fmla="*/ 706582375 h 1480"/>
                <a:gd name="T10" fmla="*/ 202699 w 4128"/>
                <a:gd name="T11" fmla="*/ 706582375 h 1480"/>
                <a:gd name="T12" fmla="*/ 202699 w 4128"/>
                <a:gd name="T13" fmla="*/ 706582375 h 1480"/>
                <a:gd name="T14" fmla="*/ 202699 w 4128"/>
                <a:gd name="T15" fmla="*/ 706582375 h 1480"/>
                <a:gd name="T16" fmla="*/ 202699 w 4128"/>
                <a:gd name="T17" fmla="*/ 706582375 h 1480"/>
                <a:gd name="T18" fmla="*/ 202699 w 4128"/>
                <a:gd name="T19" fmla="*/ 706582375 h 1480"/>
                <a:gd name="T20" fmla="*/ 202699 w 4128"/>
                <a:gd name="T21" fmla="*/ 706582375 h 1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28"/>
                <a:gd name="T34" fmla="*/ 0 h 1480"/>
                <a:gd name="T35" fmla="*/ 4128 w 4128"/>
                <a:gd name="T36" fmla="*/ 1480 h 14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28" h="1480">
                  <a:moveTo>
                    <a:pt x="0" y="1456"/>
                  </a:moveTo>
                  <a:cubicBezTo>
                    <a:pt x="116" y="1464"/>
                    <a:pt x="232" y="1472"/>
                    <a:pt x="336" y="1456"/>
                  </a:cubicBezTo>
                  <a:cubicBezTo>
                    <a:pt x="440" y="1440"/>
                    <a:pt x="520" y="1456"/>
                    <a:pt x="624" y="1360"/>
                  </a:cubicBezTo>
                  <a:cubicBezTo>
                    <a:pt x="728" y="1264"/>
                    <a:pt x="832" y="1072"/>
                    <a:pt x="960" y="880"/>
                  </a:cubicBezTo>
                  <a:cubicBezTo>
                    <a:pt x="1088" y="688"/>
                    <a:pt x="1256" y="352"/>
                    <a:pt x="1392" y="208"/>
                  </a:cubicBezTo>
                  <a:cubicBezTo>
                    <a:pt x="1528" y="64"/>
                    <a:pt x="1648" y="32"/>
                    <a:pt x="1776" y="16"/>
                  </a:cubicBezTo>
                  <a:cubicBezTo>
                    <a:pt x="1904" y="0"/>
                    <a:pt x="2032" y="8"/>
                    <a:pt x="2160" y="112"/>
                  </a:cubicBezTo>
                  <a:cubicBezTo>
                    <a:pt x="2288" y="216"/>
                    <a:pt x="2400" y="440"/>
                    <a:pt x="2544" y="640"/>
                  </a:cubicBezTo>
                  <a:cubicBezTo>
                    <a:pt x="2688" y="840"/>
                    <a:pt x="2872" y="1176"/>
                    <a:pt x="3024" y="1312"/>
                  </a:cubicBezTo>
                  <a:cubicBezTo>
                    <a:pt x="3176" y="1448"/>
                    <a:pt x="3272" y="1432"/>
                    <a:pt x="3456" y="1456"/>
                  </a:cubicBezTo>
                  <a:cubicBezTo>
                    <a:pt x="3640" y="1480"/>
                    <a:pt x="3884" y="1468"/>
                    <a:pt x="4128" y="1456"/>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41" name="Freeform 20">
              <a:extLst>
                <a:ext uri="{FF2B5EF4-FFF2-40B4-BE49-F238E27FC236}">
                  <a16:creationId xmlns="" xmlns:a16="http://schemas.microsoft.com/office/drawing/2014/main" id="{CB1563DE-1A0B-1598-9F9D-7C61B69780DA}"/>
                </a:ext>
              </a:extLst>
            </p:cNvPr>
            <p:cNvSpPr>
              <a:spLocks/>
            </p:cNvSpPr>
            <p:nvPr/>
          </p:nvSpPr>
          <p:spPr bwMode="auto">
            <a:xfrm>
              <a:off x="2218" y="2850"/>
              <a:ext cx="1296" cy="760"/>
            </a:xfrm>
            <a:custGeom>
              <a:avLst/>
              <a:gdLst>
                <a:gd name="T0" fmla="*/ 0 w 4128"/>
                <a:gd name="T1" fmla="*/ 10383521 h 1480"/>
                <a:gd name="T2" fmla="*/ 202699 w 4128"/>
                <a:gd name="T3" fmla="*/ 10383521 h 1480"/>
                <a:gd name="T4" fmla="*/ 202699 w 4128"/>
                <a:gd name="T5" fmla="*/ 10383521 h 1480"/>
                <a:gd name="T6" fmla="*/ 202699 w 4128"/>
                <a:gd name="T7" fmla="*/ 10383521 h 1480"/>
                <a:gd name="T8" fmla="*/ 202699 w 4128"/>
                <a:gd name="T9" fmla="*/ 10383521 h 1480"/>
                <a:gd name="T10" fmla="*/ 202699 w 4128"/>
                <a:gd name="T11" fmla="*/ 10383521 h 1480"/>
                <a:gd name="T12" fmla="*/ 202699 w 4128"/>
                <a:gd name="T13" fmla="*/ 10383521 h 1480"/>
                <a:gd name="T14" fmla="*/ 202699 w 4128"/>
                <a:gd name="T15" fmla="*/ 10383521 h 1480"/>
                <a:gd name="T16" fmla="*/ 202699 w 4128"/>
                <a:gd name="T17" fmla="*/ 10383521 h 1480"/>
                <a:gd name="T18" fmla="*/ 202699 w 4128"/>
                <a:gd name="T19" fmla="*/ 10383521 h 1480"/>
                <a:gd name="T20" fmla="*/ 202699 w 4128"/>
                <a:gd name="T21" fmla="*/ 10383521 h 1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28"/>
                <a:gd name="T34" fmla="*/ 0 h 1480"/>
                <a:gd name="T35" fmla="*/ 4128 w 4128"/>
                <a:gd name="T36" fmla="*/ 1480 h 14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28" h="1480">
                  <a:moveTo>
                    <a:pt x="0" y="1456"/>
                  </a:moveTo>
                  <a:cubicBezTo>
                    <a:pt x="116" y="1464"/>
                    <a:pt x="232" y="1472"/>
                    <a:pt x="336" y="1456"/>
                  </a:cubicBezTo>
                  <a:cubicBezTo>
                    <a:pt x="440" y="1440"/>
                    <a:pt x="520" y="1456"/>
                    <a:pt x="624" y="1360"/>
                  </a:cubicBezTo>
                  <a:cubicBezTo>
                    <a:pt x="728" y="1264"/>
                    <a:pt x="832" y="1072"/>
                    <a:pt x="960" y="880"/>
                  </a:cubicBezTo>
                  <a:cubicBezTo>
                    <a:pt x="1088" y="688"/>
                    <a:pt x="1256" y="352"/>
                    <a:pt x="1392" y="208"/>
                  </a:cubicBezTo>
                  <a:cubicBezTo>
                    <a:pt x="1528" y="64"/>
                    <a:pt x="1648" y="32"/>
                    <a:pt x="1776" y="16"/>
                  </a:cubicBezTo>
                  <a:cubicBezTo>
                    <a:pt x="1904" y="0"/>
                    <a:pt x="2032" y="8"/>
                    <a:pt x="2160" y="112"/>
                  </a:cubicBezTo>
                  <a:cubicBezTo>
                    <a:pt x="2288" y="216"/>
                    <a:pt x="2400" y="440"/>
                    <a:pt x="2544" y="640"/>
                  </a:cubicBezTo>
                  <a:cubicBezTo>
                    <a:pt x="2688" y="840"/>
                    <a:pt x="2872" y="1176"/>
                    <a:pt x="3024" y="1312"/>
                  </a:cubicBezTo>
                  <a:cubicBezTo>
                    <a:pt x="3176" y="1448"/>
                    <a:pt x="3272" y="1432"/>
                    <a:pt x="3456" y="1456"/>
                  </a:cubicBezTo>
                  <a:cubicBezTo>
                    <a:pt x="3640" y="1480"/>
                    <a:pt x="3884" y="1468"/>
                    <a:pt x="4128" y="1456"/>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42" name="Freeform 22">
              <a:extLst>
                <a:ext uri="{FF2B5EF4-FFF2-40B4-BE49-F238E27FC236}">
                  <a16:creationId xmlns="" xmlns:a16="http://schemas.microsoft.com/office/drawing/2014/main" id="{F9C72408-0F88-68B7-23F4-4F6E7E4A53E1}"/>
                </a:ext>
              </a:extLst>
            </p:cNvPr>
            <p:cNvSpPr>
              <a:spLocks/>
            </p:cNvSpPr>
            <p:nvPr/>
          </p:nvSpPr>
          <p:spPr bwMode="auto">
            <a:xfrm>
              <a:off x="2794" y="2562"/>
              <a:ext cx="2400" cy="1048"/>
            </a:xfrm>
            <a:custGeom>
              <a:avLst/>
              <a:gdLst>
                <a:gd name="T0" fmla="*/ 0 w 4128"/>
                <a:gd name="T1" fmla="*/ 135745724 h 1480"/>
                <a:gd name="T2" fmla="*/ 28035092 w 4128"/>
                <a:gd name="T3" fmla="*/ 135745724 h 1480"/>
                <a:gd name="T4" fmla="*/ 28035092 w 4128"/>
                <a:gd name="T5" fmla="*/ 135745724 h 1480"/>
                <a:gd name="T6" fmla="*/ 28035092 w 4128"/>
                <a:gd name="T7" fmla="*/ 135745724 h 1480"/>
                <a:gd name="T8" fmla="*/ 28035092 w 4128"/>
                <a:gd name="T9" fmla="*/ 135745724 h 1480"/>
                <a:gd name="T10" fmla="*/ 28035092 w 4128"/>
                <a:gd name="T11" fmla="*/ 135745724 h 1480"/>
                <a:gd name="T12" fmla="*/ 28035092 w 4128"/>
                <a:gd name="T13" fmla="*/ 135745724 h 1480"/>
                <a:gd name="T14" fmla="*/ 28035092 w 4128"/>
                <a:gd name="T15" fmla="*/ 135745724 h 1480"/>
                <a:gd name="T16" fmla="*/ 28035092 w 4128"/>
                <a:gd name="T17" fmla="*/ 135745724 h 1480"/>
                <a:gd name="T18" fmla="*/ 28035092 w 4128"/>
                <a:gd name="T19" fmla="*/ 135745724 h 1480"/>
                <a:gd name="T20" fmla="*/ 28035092 w 4128"/>
                <a:gd name="T21" fmla="*/ 135745724 h 1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28"/>
                <a:gd name="T34" fmla="*/ 0 h 1480"/>
                <a:gd name="T35" fmla="*/ 4128 w 4128"/>
                <a:gd name="T36" fmla="*/ 1480 h 14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28" h="1480">
                  <a:moveTo>
                    <a:pt x="0" y="1456"/>
                  </a:moveTo>
                  <a:cubicBezTo>
                    <a:pt x="116" y="1464"/>
                    <a:pt x="232" y="1472"/>
                    <a:pt x="336" y="1456"/>
                  </a:cubicBezTo>
                  <a:cubicBezTo>
                    <a:pt x="440" y="1440"/>
                    <a:pt x="520" y="1456"/>
                    <a:pt x="624" y="1360"/>
                  </a:cubicBezTo>
                  <a:cubicBezTo>
                    <a:pt x="728" y="1264"/>
                    <a:pt x="832" y="1072"/>
                    <a:pt x="960" y="880"/>
                  </a:cubicBezTo>
                  <a:cubicBezTo>
                    <a:pt x="1088" y="688"/>
                    <a:pt x="1256" y="352"/>
                    <a:pt x="1392" y="208"/>
                  </a:cubicBezTo>
                  <a:cubicBezTo>
                    <a:pt x="1528" y="64"/>
                    <a:pt x="1648" y="32"/>
                    <a:pt x="1776" y="16"/>
                  </a:cubicBezTo>
                  <a:cubicBezTo>
                    <a:pt x="1904" y="0"/>
                    <a:pt x="2032" y="8"/>
                    <a:pt x="2160" y="112"/>
                  </a:cubicBezTo>
                  <a:cubicBezTo>
                    <a:pt x="2288" y="216"/>
                    <a:pt x="2400" y="440"/>
                    <a:pt x="2544" y="640"/>
                  </a:cubicBezTo>
                  <a:cubicBezTo>
                    <a:pt x="2688" y="840"/>
                    <a:pt x="2872" y="1176"/>
                    <a:pt x="3024" y="1312"/>
                  </a:cubicBezTo>
                  <a:cubicBezTo>
                    <a:pt x="3176" y="1448"/>
                    <a:pt x="3272" y="1432"/>
                    <a:pt x="3456" y="1456"/>
                  </a:cubicBezTo>
                  <a:cubicBezTo>
                    <a:pt x="3640" y="1480"/>
                    <a:pt x="3884" y="1468"/>
                    <a:pt x="4128" y="1456"/>
                  </a:cubicBezTo>
                </a:path>
              </a:pathLst>
            </a:custGeom>
            <a:noFill/>
            <a:ln w="25400">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43" name="Freeform 23">
              <a:extLst>
                <a:ext uri="{FF2B5EF4-FFF2-40B4-BE49-F238E27FC236}">
                  <a16:creationId xmlns="" xmlns:a16="http://schemas.microsoft.com/office/drawing/2014/main" id="{43FC776A-C52A-45CD-3BEC-17BA78720609}"/>
                </a:ext>
              </a:extLst>
            </p:cNvPr>
            <p:cNvSpPr>
              <a:spLocks/>
            </p:cNvSpPr>
            <p:nvPr/>
          </p:nvSpPr>
          <p:spPr bwMode="auto">
            <a:xfrm>
              <a:off x="2794" y="3138"/>
              <a:ext cx="2400" cy="472"/>
            </a:xfrm>
            <a:custGeom>
              <a:avLst/>
              <a:gdLst>
                <a:gd name="T0" fmla="*/ 0 w 4128"/>
                <a:gd name="T1" fmla="*/ 229812 h 1480"/>
                <a:gd name="T2" fmla="*/ 28035092 w 4128"/>
                <a:gd name="T3" fmla="*/ 229812 h 1480"/>
                <a:gd name="T4" fmla="*/ 28035092 w 4128"/>
                <a:gd name="T5" fmla="*/ 229812 h 1480"/>
                <a:gd name="T6" fmla="*/ 28035092 w 4128"/>
                <a:gd name="T7" fmla="*/ 229812 h 1480"/>
                <a:gd name="T8" fmla="*/ 28035092 w 4128"/>
                <a:gd name="T9" fmla="*/ 229812 h 1480"/>
                <a:gd name="T10" fmla="*/ 28035092 w 4128"/>
                <a:gd name="T11" fmla="*/ 229812 h 1480"/>
                <a:gd name="T12" fmla="*/ 28035092 w 4128"/>
                <a:gd name="T13" fmla="*/ 229812 h 1480"/>
                <a:gd name="T14" fmla="*/ 28035092 w 4128"/>
                <a:gd name="T15" fmla="*/ 229812 h 1480"/>
                <a:gd name="T16" fmla="*/ 28035092 w 4128"/>
                <a:gd name="T17" fmla="*/ 229812 h 1480"/>
                <a:gd name="T18" fmla="*/ 28035092 w 4128"/>
                <a:gd name="T19" fmla="*/ 229812 h 1480"/>
                <a:gd name="T20" fmla="*/ 28035092 w 4128"/>
                <a:gd name="T21" fmla="*/ 229812 h 1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28"/>
                <a:gd name="T34" fmla="*/ 0 h 1480"/>
                <a:gd name="T35" fmla="*/ 4128 w 4128"/>
                <a:gd name="T36" fmla="*/ 1480 h 14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28" h="1480">
                  <a:moveTo>
                    <a:pt x="0" y="1456"/>
                  </a:moveTo>
                  <a:cubicBezTo>
                    <a:pt x="116" y="1464"/>
                    <a:pt x="232" y="1472"/>
                    <a:pt x="336" y="1456"/>
                  </a:cubicBezTo>
                  <a:cubicBezTo>
                    <a:pt x="440" y="1440"/>
                    <a:pt x="520" y="1456"/>
                    <a:pt x="624" y="1360"/>
                  </a:cubicBezTo>
                  <a:cubicBezTo>
                    <a:pt x="728" y="1264"/>
                    <a:pt x="832" y="1072"/>
                    <a:pt x="960" y="880"/>
                  </a:cubicBezTo>
                  <a:cubicBezTo>
                    <a:pt x="1088" y="688"/>
                    <a:pt x="1256" y="352"/>
                    <a:pt x="1392" y="208"/>
                  </a:cubicBezTo>
                  <a:cubicBezTo>
                    <a:pt x="1528" y="64"/>
                    <a:pt x="1648" y="32"/>
                    <a:pt x="1776" y="16"/>
                  </a:cubicBezTo>
                  <a:cubicBezTo>
                    <a:pt x="1904" y="0"/>
                    <a:pt x="2032" y="8"/>
                    <a:pt x="2160" y="112"/>
                  </a:cubicBezTo>
                  <a:cubicBezTo>
                    <a:pt x="2288" y="216"/>
                    <a:pt x="2400" y="440"/>
                    <a:pt x="2544" y="640"/>
                  </a:cubicBezTo>
                  <a:cubicBezTo>
                    <a:pt x="2688" y="840"/>
                    <a:pt x="2872" y="1176"/>
                    <a:pt x="3024" y="1312"/>
                  </a:cubicBezTo>
                  <a:cubicBezTo>
                    <a:pt x="3176" y="1448"/>
                    <a:pt x="3272" y="1432"/>
                    <a:pt x="3456" y="1456"/>
                  </a:cubicBezTo>
                  <a:cubicBezTo>
                    <a:pt x="3640" y="1480"/>
                    <a:pt x="3884" y="1468"/>
                    <a:pt x="4128" y="1456"/>
                  </a:cubicBezTo>
                </a:path>
              </a:pathLst>
            </a:custGeom>
            <a:noFill/>
            <a:ln w="254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44" name="Freeform 24">
              <a:extLst>
                <a:ext uri="{FF2B5EF4-FFF2-40B4-BE49-F238E27FC236}">
                  <a16:creationId xmlns="" xmlns:a16="http://schemas.microsoft.com/office/drawing/2014/main" id="{CC5A24B0-3B1E-1D28-C68F-4ECF89B9B03C}"/>
                </a:ext>
              </a:extLst>
            </p:cNvPr>
            <p:cNvSpPr>
              <a:spLocks/>
            </p:cNvSpPr>
            <p:nvPr/>
          </p:nvSpPr>
          <p:spPr bwMode="auto">
            <a:xfrm>
              <a:off x="1114" y="3186"/>
              <a:ext cx="2352" cy="424"/>
            </a:xfrm>
            <a:custGeom>
              <a:avLst/>
              <a:gdLst>
                <a:gd name="T0" fmla="*/ 0 w 4128"/>
                <a:gd name="T1" fmla="*/ 97446 h 1480"/>
                <a:gd name="T2" fmla="*/ 23851219 w 4128"/>
                <a:gd name="T3" fmla="*/ 97446 h 1480"/>
                <a:gd name="T4" fmla="*/ 23851219 w 4128"/>
                <a:gd name="T5" fmla="*/ 97446 h 1480"/>
                <a:gd name="T6" fmla="*/ 23851219 w 4128"/>
                <a:gd name="T7" fmla="*/ 97446 h 1480"/>
                <a:gd name="T8" fmla="*/ 23851219 w 4128"/>
                <a:gd name="T9" fmla="*/ 97446 h 1480"/>
                <a:gd name="T10" fmla="*/ 23851219 w 4128"/>
                <a:gd name="T11" fmla="*/ 97446 h 1480"/>
                <a:gd name="T12" fmla="*/ 23851219 w 4128"/>
                <a:gd name="T13" fmla="*/ 97446 h 1480"/>
                <a:gd name="T14" fmla="*/ 23851219 w 4128"/>
                <a:gd name="T15" fmla="*/ 97446 h 1480"/>
                <a:gd name="T16" fmla="*/ 23851219 w 4128"/>
                <a:gd name="T17" fmla="*/ 97446 h 1480"/>
                <a:gd name="T18" fmla="*/ 23851219 w 4128"/>
                <a:gd name="T19" fmla="*/ 97446 h 1480"/>
                <a:gd name="T20" fmla="*/ 23851219 w 4128"/>
                <a:gd name="T21" fmla="*/ 97446 h 1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28"/>
                <a:gd name="T34" fmla="*/ 0 h 1480"/>
                <a:gd name="T35" fmla="*/ 4128 w 4128"/>
                <a:gd name="T36" fmla="*/ 1480 h 14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28" h="1480">
                  <a:moveTo>
                    <a:pt x="0" y="1456"/>
                  </a:moveTo>
                  <a:cubicBezTo>
                    <a:pt x="116" y="1464"/>
                    <a:pt x="232" y="1472"/>
                    <a:pt x="336" y="1456"/>
                  </a:cubicBezTo>
                  <a:cubicBezTo>
                    <a:pt x="440" y="1440"/>
                    <a:pt x="520" y="1456"/>
                    <a:pt x="624" y="1360"/>
                  </a:cubicBezTo>
                  <a:cubicBezTo>
                    <a:pt x="728" y="1264"/>
                    <a:pt x="832" y="1072"/>
                    <a:pt x="960" y="880"/>
                  </a:cubicBezTo>
                  <a:cubicBezTo>
                    <a:pt x="1088" y="688"/>
                    <a:pt x="1256" y="352"/>
                    <a:pt x="1392" y="208"/>
                  </a:cubicBezTo>
                  <a:cubicBezTo>
                    <a:pt x="1528" y="64"/>
                    <a:pt x="1648" y="32"/>
                    <a:pt x="1776" y="16"/>
                  </a:cubicBezTo>
                  <a:cubicBezTo>
                    <a:pt x="1904" y="0"/>
                    <a:pt x="2032" y="8"/>
                    <a:pt x="2160" y="112"/>
                  </a:cubicBezTo>
                  <a:cubicBezTo>
                    <a:pt x="2288" y="216"/>
                    <a:pt x="2400" y="440"/>
                    <a:pt x="2544" y="640"/>
                  </a:cubicBezTo>
                  <a:cubicBezTo>
                    <a:pt x="2688" y="840"/>
                    <a:pt x="2872" y="1176"/>
                    <a:pt x="3024" y="1312"/>
                  </a:cubicBezTo>
                  <a:cubicBezTo>
                    <a:pt x="3176" y="1448"/>
                    <a:pt x="3272" y="1432"/>
                    <a:pt x="3456" y="1456"/>
                  </a:cubicBezTo>
                  <a:cubicBezTo>
                    <a:pt x="3640" y="1480"/>
                    <a:pt x="3884" y="1468"/>
                    <a:pt x="4128" y="1456"/>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45" name="Freeform 25">
              <a:extLst>
                <a:ext uri="{FF2B5EF4-FFF2-40B4-BE49-F238E27FC236}">
                  <a16:creationId xmlns="" xmlns:a16="http://schemas.microsoft.com/office/drawing/2014/main" id="{F07DE468-678A-5884-A8E7-944B12912284}"/>
                </a:ext>
              </a:extLst>
            </p:cNvPr>
            <p:cNvSpPr>
              <a:spLocks/>
            </p:cNvSpPr>
            <p:nvPr/>
          </p:nvSpPr>
          <p:spPr bwMode="auto">
            <a:xfrm>
              <a:off x="2218" y="2610"/>
              <a:ext cx="1296" cy="1000"/>
            </a:xfrm>
            <a:custGeom>
              <a:avLst/>
              <a:gdLst>
                <a:gd name="T0" fmla="*/ 0 w 4128"/>
                <a:gd name="T1" fmla="*/ 93290172 h 1480"/>
                <a:gd name="T2" fmla="*/ 202699 w 4128"/>
                <a:gd name="T3" fmla="*/ 93290172 h 1480"/>
                <a:gd name="T4" fmla="*/ 202699 w 4128"/>
                <a:gd name="T5" fmla="*/ 93290172 h 1480"/>
                <a:gd name="T6" fmla="*/ 202699 w 4128"/>
                <a:gd name="T7" fmla="*/ 93290172 h 1480"/>
                <a:gd name="T8" fmla="*/ 202699 w 4128"/>
                <a:gd name="T9" fmla="*/ 93290172 h 1480"/>
                <a:gd name="T10" fmla="*/ 202699 w 4128"/>
                <a:gd name="T11" fmla="*/ 93290172 h 1480"/>
                <a:gd name="T12" fmla="*/ 202699 w 4128"/>
                <a:gd name="T13" fmla="*/ 93290172 h 1480"/>
                <a:gd name="T14" fmla="*/ 202699 w 4128"/>
                <a:gd name="T15" fmla="*/ 93290172 h 1480"/>
                <a:gd name="T16" fmla="*/ 202699 w 4128"/>
                <a:gd name="T17" fmla="*/ 93290172 h 1480"/>
                <a:gd name="T18" fmla="*/ 202699 w 4128"/>
                <a:gd name="T19" fmla="*/ 93290172 h 1480"/>
                <a:gd name="T20" fmla="*/ 202699 w 4128"/>
                <a:gd name="T21" fmla="*/ 93290172 h 1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28"/>
                <a:gd name="T34" fmla="*/ 0 h 1480"/>
                <a:gd name="T35" fmla="*/ 4128 w 4128"/>
                <a:gd name="T36" fmla="*/ 1480 h 14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28" h="1480">
                  <a:moveTo>
                    <a:pt x="0" y="1456"/>
                  </a:moveTo>
                  <a:cubicBezTo>
                    <a:pt x="116" y="1464"/>
                    <a:pt x="232" y="1472"/>
                    <a:pt x="336" y="1456"/>
                  </a:cubicBezTo>
                  <a:cubicBezTo>
                    <a:pt x="440" y="1440"/>
                    <a:pt x="520" y="1456"/>
                    <a:pt x="624" y="1360"/>
                  </a:cubicBezTo>
                  <a:cubicBezTo>
                    <a:pt x="728" y="1264"/>
                    <a:pt x="832" y="1072"/>
                    <a:pt x="960" y="880"/>
                  </a:cubicBezTo>
                  <a:cubicBezTo>
                    <a:pt x="1088" y="688"/>
                    <a:pt x="1256" y="352"/>
                    <a:pt x="1392" y="208"/>
                  </a:cubicBezTo>
                  <a:cubicBezTo>
                    <a:pt x="1528" y="64"/>
                    <a:pt x="1648" y="32"/>
                    <a:pt x="1776" y="16"/>
                  </a:cubicBezTo>
                  <a:cubicBezTo>
                    <a:pt x="1904" y="0"/>
                    <a:pt x="2032" y="8"/>
                    <a:pt x="2160" y="112"/>
                  </a:cubicBezTo>
                  <a:cubicBezTo>
                    <a:pt x="2288" y="216"/>
                    <a:pt x="2400" y="440"/>
                    <a:pt x="2544" y="640"/>
                  </a:cubicBezTo>
                  <a:cubicBezTo>
                    <a:pt x="2688" y="840"/>
                    <a:pt x="2872" y="1176"/>
                    <a:pt x="3024" y="1312"/>
                  </a:cubicBezTo>
                  <a:cubicBezTo>
                    <a:pt x="3176" y="1448"/>
                    <a:pt x="3272" y="1432"/>
                    <a:pt x="3456" y="1456"/>
                  </a:cubicBezTo>
                  <a:cubicBezTo>
                    <a:pt x="3640" y="1480"/>
                    <a:pt x="3884" y="1468"/>
                    <a:pt x="4128" y="1456"/>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46" name="Line 4">
              <a:extLst>
                <a:ext uri="{FF2B5EF4-FFF2-40B4-BE49-F238E27FC236}">
                  <a16:creationId xmlns="" xmlns:a16="http://schemas.microsoft.com/office/drawing/2014/main" id="{5DB78966-B293-9C87-00AA-4968B479B31D}"/>
                </a:ext>
              </a:extLst>
            </p:cNvPr>
            <p:cNvSpPr>
              <a:spLocks noChangeShapeType="1"/>
            </p:cNvSpPr>
            <p:nvPr/>
          </p:nvSpPr>
          <p:spPr bwMode="auto">
            <a:xfrm>
              <a:off x="778" y="3618"/>
              <a:ext cx="43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47" name="Text Box 26">
              <a:extLst>
                <a:ext uri="{FF2B5EF4-FFF2-40B4-BE49-F238E27FC236}">
                  <a16:creationId xmlns="" xmlns:a16="http://schemas.microsoft.com/office/drawing/2014/main" id="{3B8120B4-791F-5F9A-DD63-D6516759CD01}"/>
                </a:ext>
              </a:extLst>
            </p:cNvPr>
            <p:cNvSpPr txBox="1">
              <a:spLocks noChangeArrowheads="1"/>
            </p:cNvSpPr>
            <p:nvPr/>
          </p:nvSpPr>
          <p:spPr bwMode="auto">
            <a:xfrm>
              <a:off x="48" y="2802"/>
              <a:ext cx="168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2400"/>
                <a:t>Carbonio grafitico (soot)</a:t>
              </a:r>
            </a:p>
          </p:txBody>
        </p:sp>
        <p:sp>
          <p:nvSpPr>
            <p:cNvPr id="30748" name="Line 27">
              <a:extLst>
                <a:ext uri="{FF2B5EF4-FFF2-40B4-BE49-F238E27FC236}">
                  <a16:creationId xmlns="" xmlns:a16="http://schemas.microsoft.com/office/drawing/2014/main" id="{0FC0118D-7946-A7A8-5320-12855CA9A9F4}"/>
                </a:ext>
              </a:extLst>
            </p:cNvPr>
            <p:cNvSpPr>
              <a:spLocks noChangeShapeType="1"/>
            </p:cNvSpPr>
            <p:nvPr/>
          </p:nvSpPr>
          <p:spPr bwMode="auto">
            <a:xfrm>
              <a:off x="1114" y="3090"/>
              <a:ext cx="624"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49" name="Text Box 28">
              <a:extLst>
                <a:ext uri="{FF2B5EF4-FFF2-40B4-BE49-F238E27FC236}">
                  <a16:creationId xmlns="" xmlns:a16="http://schemas.microsoft.com/office/drawing/2014/main" id="{94471709-F802-273C-219A-AA17E88F5386}"/>
                </a:ext>
              </a:extLst>
            </p:cNvPr>
            <p:cNvSpPr txBox="1">
              <a:spLocks noChangeArrowheads="1"/>
            </p:cNvSpPr>
            <p:nvPr/>
          </p:nvSpPr>
          <p:spPr bwMode="auto">
            <a:xfrm>
              <a:off x="576" y="2034"/>
              <a:ext cx="16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2400">
                  <a:solidFill>
                    <a:srgbClr val="008000"/>
                  </a:solidFill>
                </a:rPr>
                <a:t>Composti organici</a:t>
              </a:r>
            </a:p>
          </p:txBody>
        </p:sp>
        <p:sp>
          <p:nvSpPr>
            <p:cNvPr id="30750" name="Line 29">
              <a:extLst>
                <a:ext uri="{FF2B5EF4-FFF2-40B4-BE49-F238E27FC236}">
                  <a16:creationId xmlns="" xmlns:a16="http://schemas.microsoft.com/office/drawing/2014/main" id="{FA309193-DFB3-6727-3D97-2DA53CD15BBC}"/>
                </a:ext>
              </a:extLst>
            </p:cNvPr>
            <p:cNvSpPr>
              <a:spLocks noChangeShapeType="1"/>
            </p:cNvSpPr>
            <p:nvPr/>
          </p:nvSpPr>
          <p:spPr bwMode="auto">
            <a:xfrm>
              <a:off x="1498" y="2297"/>
              <a:ext cx="624" cy="192"/>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51" name="Text Box 30">
              <a:extLst>
                <a:ext uri="{FF2B5EF4-FFF2-40B4-BE49-F238E27FC236}">
                  <a16:creationId xmlns="" xmlns:a16="http://schemas.microsoft.com/office/drawing/2014/main" id="{4BC505D3-1352-DD0B-677E-2545A8EA4D20}"/>
                </a:ext>
              </a:extLst>
            </p:cNvPr>
            <p:cNvSpPr txBox="1">
              <a:spLocks noChangeArrowheads="1"/>
            </p:cNvSpPr>
            <p:nvPr/>
          </p:nvSpPr>
          <p:spPr bwMode="auto">
            <a:xfrm>
              <a:off x="3274" y="1794"/>
              <a:ext cx="6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2400">
                  <a:solidFill>
                    <a:srgbClr val="FF0000"/>
                  </a:solidFill>
                </a:rPr>
                <a:t>solfato</a:t>
              </a:r>
            </a:p>
          </p:txBody>
        </p:sp>
        <p:sp>
          <p:nvSpPr>
            <p:cNvPr id="30752" name="Line 31">
              <a:extLst>
                <a:ext uri="{FF2B5EF4-FFF2-40B4-BE49-F238E27FC236}">
                  <a16:creationId xmlns="" xmlns:a16="http://schemas.microsoft.com/office/drawing/2014/main" id="{13E46A84-B7F7-6DA7-59C6-3D04B7F99BB0}"/>
                </a:ext>
              </a:extLst>
            </p:cNvPr>
            <p:cNvSpPr>
              <a:spLocks noChangeShapeType="1"/>
            </p:cNvSpPr>
            <p:nvPr/>
          </p:nvSpPr>
          <p:spPr bwMode="auto">
            <a:xfrm flipH="1">
              <a:off x="2938" y="1986"/>
              <a:ext cx="374" cy="36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53" name="Text Box 32">
              <a:extLst>
                <a:ext uri="{FF2B5EF4-FFF2-40B4-BE49-F238E27FC236}">
                  <a16:creationId xmlns="" xmlns:a16="http://schemas.microsoft.com/office/drawing/2014/main" id="{57A485FE-1836-15CB-83FA-ABF43397D5F7}"/>
                </a:ext>
              </a:extLst>
            </p:cNvPr>
            <p:cNvSpPr txBox="1">
              <a:spLocks noChangeArrowheads="1"/>
            </p:cNvSpPr>
            <p:nvPr/>
          </p:nvSpPr>
          <p:spPr bwMode="auto">
            <a:xfrm>
              <a:off x="3274" y="2082"/>
              <a:ext cx="9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2400">
                  <a:solidFill>
                    <a:srgbClr val="FF6600"/>
                  </a:solidFill>
                </a:rPr>
                <a:t>ammonio</a:t>
              </a:r>
            </a:p>
          </p:txBody>
        </p:sp>
        <p:sp>
          <p:nvSpPr>
            <p:cNvPr id="30754" name="Text Box 33">
              <a:extLst>
                <a:ext uri="{FF2B5EF4-FFF2-40B4-BE49-F238E27FC236}">
                  <a16:creationId xmlns="" xmlns:a16="http://schemas.microsoft.com/office/drawing/2014/main" id="{C4DBAA77-AB2B-4E14-40CC-A99617E2BA94}"/>
                </a:ext>
              </a:extLst>
            </p:cNvPr>
            <p:cNvSpPr txBox="1">
              <a:spLocks noChangeArrowheads="1"/>
            </p:cNvSpPr>
            <p:nvPr/>
          </p:nvSpPr>
          <p:spPr bwMode="auto">
            <a:xfrm>
              <a:off x="3274" y="2322"/>
              <a:ext cx="6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2400">
                  <a:solidFill>
                    <a:srgbClr val="0000FF"/>
                  </a:solidFill>
                </a:rPr>
                <a:t>nitrato</a:t>
              </a:r>
            </a:p>
          </p:txBody>
        </p:sp>
        <p:sp>
          <p:nvSpPr>
            <p:cNvPr id="30755" name="Line 34">
              <a:extLst>
                <a:ext uri="{FF2B5EF4-FFF2-40B4-BE49-F238E27FC236}">
                  <a16:creationId xmlns="" xmlns:a16="http://schemas.microsoft.com/office/drawing/2014/main" id="{2E47342C-7433-166A-C80A-015974F7F22F}"/>
                </a:ext>
              </a:extLst>
            </p:cNvPr>
            <p:cNvSpPr>
              <a:spLocks noChangeShapeType="1"/>
            </p:cNvSpPr>
            <p:nvPr/>
          </p:nvSpPr>
          <p:spPr bwMode="auto">
            <a:xfrm flipH="1">
              <a:off x="2842" y="2322"/>
              <a:ext cx="470" cy="288"/>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56" name="Line 35">
              <a:extLst>
                <a:ext uri="{FF2B5EF4-FFF2-40B4-BE49-F238E27FC236}">
                  <a16:creationId xmlns="" xmlns:a16="http://schemas.microsoft.com/office/drawing/2014/main" id="{C3FBCEDA-B2C8-A35B-430D-FCA9A7149C18}"/>
                </a:ext>
              </a:extLst>
            </p:cNvPr>
            <p:cNvSpPr>
              <a:spLocks noChangeShapeType="1"/>
            </p:cNvSpPr>
            <p:nvPr/>
          </p:nvSpPr>
          <p:spPr bwMode="auto">
            <a:xfrm flipH="1">
              <a:off x="2794" y="2562"/>
              <a:ext cx="528" cy="28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57" name="Text Box 36">
              <a:extLst>
                <a:ext uri="{FF2B5EF4-FFF2-40B4-BE49-F238E27FC236}">
                  <a16:creationId xmlns="" xmlns:a16="http://schemas.microsoft.com/office/drawing/2014/main" id="{65D1B46B-9FDE-BF17-A731-63C12D21F6D9}"/>
                </a:ext>
              </a:extLst>
            </p:cNvPr>
            <p:cNvSpPr txBox="1">
              <a:spLocks noChangeArrowheads="1"/>
            </p:cNvSpPr>
            <p:nvPr/>
          </p:nvSpPr>
          <p:spPr bwMode="auto">
            <a:xfrm>
              <a:off x="4474" y="1842"/>
              <a:ext cx="123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2400">
                  <a:solidFill>
                    <a:srgbClr val="993300"/>
                  </a:solidFill>
                </a:rPr>
                <a:t>Frazione minerale</a:t>
              </a:r>
            </a:p>
          </p:txBody>
        </p:sp>
        <p:sp>
          <p:nvSpPr>
            <p:cNvPr id="30758" name="Text Box 38">
              <a:extLst>
                <a:ext uri="{FF2B5EF4-FFF2-40B4-BE49-F238E27FC236}">
                  <a16:creationId xmlns="" xmlns:a16="http://schemas.microsoft.com/office/drawing/2014/main" id="{1D616616-F872-6BBA-1858-72A78DD08D21}"/>
                </a:ext>
              </a:extLst>
            </p:cNvPr>
            <p:cNvSpPr txBox="1">
              <a:spLocks noChangeArrowheads="1"/>
            </p:cNvSpPr>
            <p:nvPr/>
          </p:nvSpPr>
          <p:spPr bwMode="auto">
            <a:xfrm>
              <a:off x="4474" y="2562"/>
              <a:ext cx="11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2400">
                  <a:solidFill>
                    <a:schemeClr val="hlink"/>
                  </a:solidFill>
                </a:rPr>
                <a:t>Sale marino</a:t>
              </a:r>
            </a:p>
          </p:txBody>
        </p:sp>
        <p:sp>
          <p:nvSpPr>
            <p:cNvPr id="30759" name="Line 39">
              <a:extLst>
                <a:ext uri="{FF2B5EF4-FFF2-40B4-BE49-F238E27FC236}">
                  <a16:creationId xmlns="" xmlns:a16="http://schemas.microsoft.com/office/drawing/2014/main" id="{DED0EC23-BA86-ECB2-FB84-B5BEDCA1DD97}"/>
                </a:ext>
              </a:extLst>
            </p:cNvPr>
            <p:cNvSpPr>
              <a:spLocks noChangeShapeType="1"/>
            </p:cNvSpPr>
            <p:nvPr/>
          </p:nvSpPr>
          <p:spPr bwMode="auto">
            <a:xfrm flipH="1">
              <a:off x="4090" y="2802"/>
              <a:ext cx="384" cy="336"/>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60" name="Line 41">
              <a:extLst>
                <a:ext uri="{FF2B5EF4-FFF2-40B4-BE49-F238E27FC236}">
                  <a16:creationId xmlns="" xmlns:a16="http://schemas.microsoft.com/office/drawing/2014/main" id="{913EDCC9-0552-6E46-A576-441B8A554B58}"/>
                </a:ext>
              </a:extLst>
            </p:cNvPr>
            <p:cNvSpPr>
              <a:spLocks noChangeShapeType="1"/>
            </p:cNvSpPr>
            <p:nvPr/>
          </p:nvSpPr>
          <p:spPr bwMode="auto">
            <a:xfrm flipH="1">
              <a:off x="4042" y="2370"/>
              <a:ext cx="432" cy="240"/>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61" name="Text Box 42">
              <a:extLst>
                <a:ext uri="{FF2B5EF4-FFF2-40B4-BE49-F238E27FC236}">
                  <a16:creationId xmlns="" xmlns:a16="http://schemas.microsoft.com/office/drawing/2014/main" id="{FF641240-B965-9FB9-159D-CA54F52EE0F5}"/>
                </a:ext>
              </a:extLst>
            </p:cNvPr>
            <p:cNvSpPr txBox="1">
              <a:spLocks noChangeArrowheads="1"/>
            </p:cNvSpPr>
            <p:nvPr/>
          </p:nvSpPr>
          <p:spPr bwMode="auto">
            <a:xfrm>
              <a:off x="2196" y="3849"/>
              <a:ext cx="10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t>Diametro (Dp)</a:t>
              </a:r>
            </a:p>
          </p:txBody>
        </p:sp>
      </p:grpSp>
      <p:sp>
        <p:nvSpPr>
          <p:cNvPr id="44073" name="Text Box 41">
            <a:extLst>
              <a:ext uri="{FF2B5EF4-FFF2-40B4-BE49-F238E27FC236}">
                <a16:creationId xmlns="" xmlns:a16="http://schemas.microsoft.com/office/drawing/2014/main" id="{CA80912A-996F-5FEE-FAD7-7CC128CCE702}"/>
              </a:ext>
            </a:extLst>
          </p:cNvPr>
          <p:cNvSpPr txBox="1">
            <a:spLocks noChangeArrowheads="1"/>
          </p:cNvSpPr>
          <p:nvPr/>
        </p:nvSpPr>
        <p:spPr bwMode="auto">
          <a:xfrm>
            <a:off x="0" y="90488"/>
            <a:ext cx="9144000" cy="579437"/>
          </a:xfrm>
          <a:prstGeom prst="rect">
            <a:avLst/>
          </a:prstGeom>
          <a:noFill/>
          <a:ln>
            <a:noFill/>
          </a:ln>
          <a:effectLst/>
        </p:spPr>
        <p:txBody>
          <a:bodyPr>
            <a:spAutoFit/>
          </a:bodyPr>
          <a:lstStyle/>
          <a:p>
            <a:pPr algn="ctr" eaLnBrk="1" fontAlgn="auto" hangingPunct="1">
              <a:spcBef>
                <a:spcPct val="50000"/>
              </a:spcBef>
              <a:spcAft>
                <a:spcPts val="0"/>
              </a:spcAft>
              <a:defRPr/>
            </a:pPr>
            <a:r>
              <a:rPr lang="it-IT" sz="3200" b="1">
                <a:solidFill>
                  <a:schemeClr val="accent2"/>
                </a:solidFill>
                <a:effectLst>
                  <a:outerShdw blurRad="38100" dist="38100" dir="2700000" algn="tl">
                    <a:srgbClr val="DDDDDD"/>
                  </a:outerShdw>
                </a:effectLst>
                <a:latin typeface="+mn-lt"/>
              </a:rPr>
              <a:t>COSA CI ASPETTIAMO DI TROVARE</a:t>
            </a:r>
            <a:endParaRPr lang="it-IT" sz="3200" b="1" u="sng">
              <a:solidFill>
                <a:schemeClr val="accent2"/>
              </a:solidFill>
              <a:effectLst>
                <a:outerShdw blurRad="38100" dist="38100" dir="2700000" algn="tl">
                  <a:srgbClr val="DDDDDD"/>
                </a:outerShdw>
              </a:effectLst>
              <a:latin typeface="+mn-lt"/>
            </a:endParaRPr>
          </a:p>
        </p:txBody>
      </p:sp>
      <p:sp>
        <p:nvSpPr>
          <p:cNvPr id="30724" name="Text Box 42">
            <a:extLst>
              <a:ext uri="{FF2B5EF4-FFF2-40B4-BE49-F238E27FC236}">
                <a16:creationId xmlns="" xmlns:a16="http://schemas.microsoft.com/office/drawing/2014/main" id="{B4412F3F-C31B-BD7E-1008-D6F4CE1358EE}"/>
              </a:ext>
            </a:extLst>
          </p:cNvPr>
          <p:cNvSpPr txBox="1">
            <a:spLocks noChangeArrowheads="1"/>
          </p:cNvSpPr>
          <p:nvPr/>
        </p:nvSpPr>
        <p:spPr bwMode="auto">
          <a:xfrm>
            <a:off x="533400" y="4953000"/>
            <a:ext cx="800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2000">
                <a:solidFill>
                  <a:schemeClr val="accent2"/>
                </a:solidFill>
              </a:rPr>
              <a:t>Componenti diversi presentano distribuzioni dimensionali differenti</a:t>
            </a:r>
          </a:p>
        </p:txBody>
      </p:sp>
      <p:sp>
        <p:nvSpPr>
          <p:cNvPr id="30725" name="Line 43">
            <a:extLst>
              <a:ext uri="{FF2B5EF4-FFF2-40B4-BE49-F238E27FC236}">
                <a16:creationId xmlns="" xmlns:a16="http://schemas.microsoft.com/office/drawing/2014/main" id="{7CCFDC68-DE2B-E4FB-EADA-01D79BF5DBAB}"/>
              </a:ext>
            </a:extLst>
          </p:cNvPr>
          <p:cNvSpPr>
            <a:spLocks noChangeShapeType="1"/>
          </p:cNvSpPr>
          <p:nvPr/>
        </p:nvSpPr>
        <p:spPr bwMode="auto">
          <a:xfrm>
            <a:off x="4572000" y="5410200"/>
            <a:ext cx="0" cy="5334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26" name="Text Box 44">
            <a:extLst>
              <a:ext uri="{FF2B5EF4-FFF2-40B4-BE49-F238E27FC236}">
                <a16:creationId xmlns="" xmlns:a16="http://schemas.microsoft.com/office/drawing/2014/main" id="{39B02627-D754-CA02-848D-1D89B08C517D}"/>
              </a:ext>
            </a:extLst>
          </p:cNvPr>
          <p:cNvSpPr txBox="1">
            <a:spLocks noChangeArrowheads="1"/>
          </p:cNvSpPr>
          <p:nvPr/>
        </p:nvSpPr>
        <p:spPr bwMode="auto">
          <a:xfrm>
            <a:off x="533400" y="5927725"/>
            <a:ext cx="800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2000">
                <a:solidFill>
                  <a:srgbClr val="FF0000"/>
                </a:solidFill>
              </a:rPr>
              <a:t>Importanza della segregazione dimensionale nel campionamento</a:t>
            </a:r>
          </a:p>
        </p:txBody>
      </p:sp>
      <p:sp>
        <p:nvSpPr>
          <p:cNvPr id="30727" name="Segnaposto numero diapositiva 6">
            <a:extLst>
              <a:ext uri="{FF2B5EF4-FFF2-40B4-BE49-F238E27FC236}">
                <a16:creationId xmlns="" xmlns:a16="http://schemas.microsoft.com/office/drawing/2014/main" id="{3BD6A08C-A95F-AB0F-6D48-7389D14D3502}"/>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25EB00A0-5085-4528-AC7B-89AABCF71D27}" type="slidenum">
              <a:rPr lang="it-IT" altLang="it-IT" sz="1000">
                <a:latin typeface="Comic Sans MS" panose="030F0702030302020204" pitchFamily="66" charset="0"/>
              </a:rPr>
              <a:pPr algn="r" eaLnBrk="1" hangingPunct="1">
                <a:spcBef>
                  <a:spcPct val="0"/>
                </a:spcBef>
                <a:buFontTx/>
                <a:buNone/>
              </a:pPr>
              <a:t>14</a:t>
            </a:fld>
            <a:endParaRPr lang="it-IT" altLang="it-IT" sz="1000">
              <a:latin typeface="Comic Sans MS" panose="030F0702030302020204" pitchFamily="66" charset="0"/>
            </a:endParaRPr>
          </a:p>
        </p:txBody>
      </p:sp>
      <p:sp>
        <p:nvSpPr>
          <p:cNvPr id="30728" name="Segnaposto data 4">
            <a:extLst>
              <a:ext uri="{FF2B5EF4-FFF2-40B4-BE49-F238E27FC236}">
                <a16:creationId xmlns="" xmlns:a16="http://schemas.microsoft.com/office/drawing/2014/main" id="{7C3F916C-1DBE-EB8C-4E0B-261FEF1E7A0C}"/>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numero diapositiva 6">
            <a:extLst>
              <a:ext uri="{FF2B5EF4-FFF2-40B4-BE49-F238E27FC236}">
                <a16:creationId xmlns="" xmlns:a16="http://schemas.microsoft.com/office/drawing/2014/main" id="{BBECD214-AE19-DABE-8B32-B33E464A500F}"/>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068FA26-9794-4216-8A2C-D864E0CB6B34}" type="slidenum">
              <a:rPr lang="it-IT" altLang="it-IT" sz="1000">
                <a:latin typeface="Comic Sans MS" panose="030F0702030302020204" pitchFamily="66" charset="0"/>
              </a:rPr>
              <a:pPr algn="r" eaLnBrk="1" hangingPunct="1">
                <a:spcBef>
                  <a:spcPct val="0"/>
                </a:spcBef>
                <a:buFontTx/>
                <a:buNone/>
              </a:pPr>
              <a:t>15</a:t>
            </a:fld>
            <a:endParaRPr lang="it-IT" altLang="it-IT" sz="1000">
              <a:latin typeface="Comic Sans MS" panose="030F0702030302020204" pitchFamily="66" charset="0"/>
            </a:endParaRPr>
          </a:p>
        </p:txBody>
      </p:sp>
      <p:sp>
        <p:nvSpPr>
          <p:cNvPr id="31747" name="Segnaposto data 4">
            <a:extLst>
              <a:ext uri="{FF2B5EF4-FFF2-40B4-BE49-F238E27FC236}">
                <a16:creationId xmlns="" xmlns:a16="http://schemas.microsoft.com/office/drawing/2014/main" id="{7D8B5C4F-EAF4-1BE1-84CE-C7181455D120}"/>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
        <p:nvSpPr>
          <p:cNvPr id="31749" name="CasellaDiTesto 4">
            <a:extLst>
              <a:ext uri="{FF2B5EF4-FFF2-40B4-BE49-F238E27FC236}">
                <a16:creationId xmlns="" xmlns:a16="http://schemas.microsoft.com/office/drawing/2014/main" id="{33F5C6AE-B251-F13E-1414-D36E5FF20061}"/>
              </a:ext>
            </a:extLst>
          </p:cNvPr>
          <p:cNvSpPr txBox="1">
            <a:spLocks noChangeArrowheads="1"/>
          </p:cNvSpPr>
          <p:nvPr/>
        </p:nvSpPr>
        <p:spPr bwMode="auto">
          <a:xfrm>
            <a:off x="2576513" y="184150"/>
            <a:ext cx="4054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a:solidFill>
                  <a:srgbClr val="0070C0"/>
                </a:solidFill>
                <a:latin typeface="Comic Sans MS" panose="030F0702030302020204" pitchFamily="66" charset="0"/>
              </a:rPr>
              <a:t>Gli elementi</a:t>
            </a:r>
          </a:p>
        </p:txBody>
      </p:sp>
      <p:sp>
        <p:nvSpPr>
          <p:cNvPr id="31750" name="CasellaDiTesto 5">
            <a:extLst>
              <a:ext uri="{FF2B5EF4-FFF2-40B4-BE49-F238E27FC236}">
                <a16:creationId xmlns="" xmlns:a16="http://schemas.microsoft.com/office/drawing/2014/main" id="{9B869E3A-48EA-F9D4-943B-3726AB4CD44C}"/>
              </a:ext>
            </a:extLst>
          </p:cNvPr>
          <p:cNvSpPr txBox="1">
            <a:spLocks noChangeArrowheads="1"/>
          </p:cNvSpPr>
          <p:nvPr/>
        </p:nvSpPr>
        <p:spPr bwMode="auto">
          <a:xfrm>
            <a:off x="282575" y="554038"/>
            <a:ext cx="8604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a:latin typeface="Comic Sans MS" panose="030F0702030302020204" pitchFamily="66" charset="0"/>
              </a:rPr>
              <a:t>La mappatura degli elementi presenti nelle diverse frazioni di polveri è fondamentale per la determinazione della pericolosità delle polveri stesse. </a:t>
            </a:r>
          </a:p>
        </p:txBody>
      </p:sp>
      <p:sp>
        <p:nvSpPr>
          <p:cNvPr id="31751" name="CasellaDiTesto 6">
            <a:extLst>
              <a:ext uri="{FF2B5EF4-FFF2-40B4-BE49-F238E27FC236}">
                <a16:creationId xmlns="" xmlns:a16="http://schemas.microsoft.com/office/drawing/2014/main" id="{274B818C-A8C5-7A84-16E8-3EF0B90A12BF}"/>
              </a:ext>
            </a:extLst>
          </p:cNvPr>
          <p:cNvSpPr txBox="1">
            <a:spLocks noChangeArrowheads="1"/>
          </p:cNvSpPr>
          <p:nvPr/>
        </p:nvSpPr>
        <p:spPr bwMode="auto">
          <a:xfrm>
            <a:off x="457200" y="1528763"/>
            <a:ext cx="2736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a:solidFill>
                  <a:srgbClr val="FF0000"/>
                </a:solidFill>
                <a:latin typeface="Comic Sans MS" panose="030F0702030302020204" pitchFamily="66" charset="0"/>
              </a:rPr>
              <a:t>Na, Cl</a:t>
            </a:r>
          </a:p>
          <a:p>
            <a:pPr eaLnBrk="1" hangingPunct="1">
              <a:spcBef>
                <a:spcPct val="0"/>
              </a:spcBef>
              <a:buFontTx/>
              <a:buNone/>
            </a:pPr>
            <a:r>
              <a:rPr lang="it-IT" altLang="it-IT" sz="1800">
                <a:solidFill>
                  <a:srgbClr val="FF0000"/>
                </a:solidFill>
                <a:latin typeface="Comic Sans MS" panose="030F0702030302020204" pitchFamily="66" charset="0"/>
              </a:rPr>
              <a:t>Componente marina </a:t>
            </a:r>
          </a:p>
        </p:txBody>
      </p:sp>
      <p:sp>
        <p:nvSpPr>
          <p:cNvPr id="31752" name="CasellaDiTesto 7">
            <a:extLst>
              <a:ext uri="{FF2B5EF4-FFF2-40B4-BE49-F238E27FC236}">
                <a16:creationId xmlns="" xmlns:a16="http://schemas.microsoft.com/office/drawing/2014/main" id="{977AAC5B-D1D9-8189-B9F8-D14164F28B49}"/>
              </a:ext>
            </a:extLst>
          </p:cNvPr>
          <p:cNvSpPr txBox="1">
            <a:spLocks noChangeArrowheads="1"/>
          </p:cNvSpPr>
          <p:nvPr/>
        </p:nvSpPr>
        <p:spPr bwMode="auto">
          <a:xfrm>
            <a:off x="4281488" y="1712913"/>
            <a:ext cx="2635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a:solidFill>
                  <a:srgbClr val="C00000"/>
                </a:solidFill>
                <a:latin typeface="Comic Sans MS" panose="030F0702030302020204" pitchFamily="66" charset="0"/>
              </a:rPr>
              <a:t>Al, Si, Ca, Ti, Sr</a:t>
            </a:r>
          </a:p>
          <a:p>
            <a:pPr algn="ctr" eaLnBrk="1" hangingPunct="1">
              <a:spcBef>
                <a:spcPct val="0"/>
              </a:spcBef>
              <a:buFontTx/>
              <a:buNone/>
            </a:pPr>
            <a:r>
              <a:rPr lang="it-IT" altLang="it-IT" sz="1800">
                <a:solidFill>
                  <a:srgbClr val="C00000"/>
                </a:solidFill>
                <a:latin typeface="Comic Sans MS" panose="030F0702030302020204" pitchFamily="66" charset="0"/>
              </a:rPr>
              <a:t>Componente crostale</a:t>
            </a:r>
          </a:p>
        </p:txBody>
      </p:sp>
      <p:sp>
        <p:nvSpPr>
          <p:cNvPr id="31753" name="CasellaDiTesto 8">
            <a:extLst>
              <a:ext uri="{FF2B5EF4-FFF2-40B4-BE49-F238E27FC236}">
                <a16:creationId xmlns="" xmlns:a16="http://schemas.microsoft.com/office/drawing/2014/main" id="{A20E4BB2-FB96-A28F-516F-9F450F7C3A1A}"/>
              </a:ext>
            </a:extLst>
          </p:cNvPr>
          <p:cNvSpPr txBox="1">
            <a:spLocks noChangeArrowheads="1"/>
          </p:cNvSpPr>
          <p:nvPr/>
        </p:nvSpPr>
        <p:spPr bwMode="auto">
          <a:xfrm>
            <a:off x="2212975" y="2928938"/>
            <a:ext cx="3278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a:solidFill>
                  <a:srgbClr val="55CC04"/>
                </a:solidFill>
                <a:latin typeface="Comic Sans MS" panose="030F0702030302020204" pitchFamily="66" charset="0"/>
              </a:rPr>
              <a:t>K, Zn, Rb</a:t>
            </a:r>
          </a:p>
          <a:p>
            <a:pPr algn="ctr" eaLnBrk="1" hangingPunct="1">
              <a:spcBef>
                <a:spcPct val="0"/>
              </a:spcBef>
              <a:buFontTx/>
              <a:buNone/>
            </a:pPr>
            <a:r>
              <a:rPr lang="it-IT" altLang="it-IT" sz="1800">
                <a:solidFill>
                  <a:srgbClr val="55CC04"/>
                </a:solidFill>
                <a:latin typeface="Comic Sans MS" panose="030F0702030302020204" pitchFamily="66" charset="0"/>
              </a:rPr>
              <a:t>Combustione di biomasse</a:t>
            </a:r>
          </a:p>
        </p:txBody>
      </p:sp>
      <p:sp>
        <p:nvSpPr>
          <p:cNvPr id="31754" name="CasellaDiTesto 9">
            <a:extLst>
              <a:ext uri="{FF2B5EF4-FFF2-40B4-BE49-F238E27FC236}">
                <a16:creationId xmlns="" xmlns:a16="http://schemas.microsoft.com/office/drawing/2014/main" id="{64BDB984-544E-18E6-4540-563841458342}"/>
              </a:ext>
            </a:extLst>
          </p:cNvPr>
          <p:cNvSpPr txBox="1">
            <a:spLocks noChangeArrowheads="1"/>
          </p:cNvSpPr>
          <p:nvPr/>
        </p:nvSpPr>
        <p:spPr bwMode="auto">
          <a:xfrm>
            <a:off x="5599113" y="3722688"/>
            <a:ext cx="32781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a:latin typeface="Comic Sans MS" panose="030F0702030302020204" pitchFamily="66" charset="0"/>
              </a:rPr>
              <a:t>Zn, Ba, Cu, Sb</a:t>
            </a:r>
          </a:p>
          <a:p>
            <a:pPr algn="ctr" eaLnBrk="1" hangingPunct="1">
              <a:spcBef>
                <a:spcPct val="0"/>
              </a:spcBef>
              <a:buFontTx/>
              <a:buNone/>
            </a:pPr>
            <a:r>
              <a:rPr lang="it-IT" altLang="it-IT" sz="1800">
                <a:latin typeface="Comic Sans MS" panose="030F0702030302020204" pitchFamily="66" charset="0"/>
              </a:rPr>
              <a:t>Derivano dall’usura di pneumatici e freni</a:t>
            </a:r>
          </a:p>
        </p:txBody>
      </p:sp>
      <p:sp>
        <p:nvSpPr>
          <p:cNvPr id="31755" name="CasellaDiTesto 10">
            <a:extLst>
              <a:ext uri="{FF2B5EF4-FFF2-40B4-BE49-F238E27FC236}">
                <a16:creationId xmlns="" xmlns:a16="http://schemas.microsoft.com/office/drawing/2014/main" id="{9320E597-6E66-849A-7B97-5E02BA458835}"/>
              </a:ext>
            </a:extLst>
          </p:cNvPr>
          <p:cNvSpPr txBox="1">
            <a:spLocks noChangeArrowheads="1"/>
          </p:cNvSpPr>
          <p:nvPr/>
        </p:nvSpPr>
        <p:spPr bwMode="auto">
          <a:xfrm>
            <a:off x="1274763" y="4459288"/>
            <a:ext cx="3279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a:solidFill>
                  <a:srgbClr val="FF0000"/>
                </a:solidFill>
                <a:latin typeface="Comic Sans MS" panose="030F0702030302020204" pitchFamily="66" charset="0"/>
              </a:rPr>
              <a:t>Zn, Pb, Cr, Ni, Mn, Cu, Cd</a:t>
            </a:r>
          </a:p>
          <a:p>
            <a:pPr algn="ctr" eaLnBrk="1" hangingPunct="1">
              <a:spcBef>
                <a:spcPct val="0"/>
              </a:spcBef>
              <a:buFontTx/>
              <a:buNone/>
            </a:pPr>
            <a:r>
              <a:rPr lang="it-IT" altLang="it-IT" sz="1800">
                <a:solidFill>
                  <a:srgbClr val="FF0000"/>
                </a:solidFill>
                <a:latin typeface="Comic Sans MS" panose="030F0702030302020204" pitchFamily="66" charset="0"/>
              </a:rPr>
              <a:t>Processi industriali</a:t>
            </a:r>
          </a:p>
        </p:txBody>
      </p:sp>
      <p:sp>
        <p:nvSpPr>
          <p:cNvPr id="31756" name="CasellaDiTesto 11">
            <a:extLst>
              <a:ext uri="{FF2B5EF4-FFF2-40B4-BE49-F238E27FC236}">
                <a16:creationId xmlns="" xmlns:a16="http://schemas.microsoft.com/office/drawing/2014/main" id="{3D44FCBE-B98F-7500-8B26-9DD7A2BA1639}"/>
              </a:ext>
            </a:extLst>
          </p:cNvPr>
          <p:cNvSpPr txBox="1">
            <a:spLocks noChangeArrowheads="1"/>
          </p:cNvSpPr>
          <p:nvPr/>
        </p:nvSpPr>
        <p:spPr bwMode="auto">
          <a:xfrm>
            <a:off x="244475" y="5395913"/>
            <a:ext cx="8874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702030302020204" pitchFamily="66" charset="0"/>
              </a:rPr>
              <a:t>Gli elementi derivati dalle attività di tipo antropico caratterizzano le frazioni fini delle polveri, ossi a quelle ad elevate penetrazione nell’apparato respiratorio. Anche se hanno basse concentrazioni in atmosfera, si accumulano sulle polveri. </a:t>
            </a:r>
          </a:p>
        </p:txBody>
      </p:sp>
      <p:sp>
        <p:nvSpPr>
          <p:cNvPr id="13" name="Ovale 12">
            <a:extLst>
              <a:ext uri="{FF2B5EF4-FFF2-40B4-BE49-F238E27FC236}">
                <a16:creationId xmlns="" xmlns:a16="http://schemas.microsoft.com/office/drawing/2014/main" id="{EA22077D-B26F-E18C-03B7-D02EE47D76F1}"/>
              </a:ext>
            </a:extLst>
          </p:cNvPr>
          <p:cNvSpPr/>
          <p:nvPr/>
        </p:nvSpPr>
        <p:spPr>
          <a:xfrm>
            <a:off x="364840" y="1431637"/>
            <a:ext cx="2636982" cy="988291"/>
          </a:xfrm>
          <a:prstGeom prst="ellipse">
            <a:avLst/>
          </a:prstGeom>
          <a:no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4" name="Ovale 13">
            <a:extLst>
              <a:ext uri="{FF2B5EF4-FFF2-40B4-BE49-F238E27FC236}">
                <a16:creationId xmlns="" xmlns:a16="http://schemas.microsoft.com/office/drawing/2014/main" id="{B73E7B52-E43E-5761-9C2E-030E058AA218}"/>
              </a:ext>
            </a:extLst>
          </p:cNvPr>
          <p:cNvSpPr/>
          <p:nvPr/>
        </p:nvSpPr>
        <p:spPr>
          <a:xfrm>
            <a:off x="4253174" y="1528170"/>
            <a:ext cx="2738754" cy="1039546"/>
          </a:xfrm>
          <a:prstGeom prst="ellipse">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5" name="Ovale 14">
            <a:extLst>
              <a:ext uri="{FF2B5EF4-FFF2-40B4-BE49-F238E27FC236}">
                <a16:creationId xmlns="" xmlns:a16="http://schemas.microsoft.com/office/drawing/2014/main" id="{699847B4-1372-4987-B67E-7986B0548A7E}"/>
              </a:ext>
            </a:extLst>
          </p:cNvPr>
          <p:cNvSpPr/>
          <p:nvPr/>
        </p:nvSpPr>
        <p:spPr>
          <a:xfrm>
            <a:off x="2203483" y="2809029"/>
            <a:ext cx="3264441" cy="977879"/>
          </a:xfrm>
          <a:prstGeom prst="ellipse">
            <a:avLst/>
          </a:prstGeom>
          <a:noFill/>
          <a:ln>
            <a:solidFill>
              <a:srgbClr val="55CC04"/>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6" name="Ovale 15">
            <a:extLst>
              <a:ext uri="{FF2B5EF4-FFF2-40B4-BE49-F238E27FC236}">
                <a16:creationId xmlns="" xmlns:a16="http://schemas.microsoft.com/office/drawing/2014/main" id="{D00CA1D9-CDD0-46BE-AAA1-A42ECB53A978}"/>
              </a:ext>
            </a:extLst>
          </p:cNvPr>
          <p:cNvSpPr/>
          <p:nvPr/>
        </p:nvSpPr>
        <p:spPr>
          <a:xfrm>
            <a:off x="1366988" y="4184073"/>
            <a:ext cx="3297382" cy="1117600"/>
          </a:xfrm>
          <a:prstGeom prst="ellipse">
            <a:avLst/>
          </a:prstGeom>
          <a:noFill/>
          <a:ln>
            <a:solidFill>
              <a:schemeClr val="accent3">
                <a:lumMod val="8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7" name="Ovale 16">
            <a:extLst>
              <a:ext uri="{FF2B5EF4-FFF2-40B4-BE49-F238E27FC236}">
                <a16:creationId xmlns="" xmlns:a16="http://schemas.microsoft.com/office/drawing/2014/main" id="{06204E83-4574-6197-7063-6982257E1F50}"/>
              </a:ext>
            </a:extLst>
          </p:cNvPr>
          <p:cNvSpPr/>
          <p:nvPr/>
        </p:nvSpPr>
        <p:spPr>
          <a:xfrm>
            <a:off x="5800436" y="3630048"/>
            <a:ext cx="2886351" cy="1237519"/>
          </a:xfrm>
          <a:prstGeom prst="ellipse">
            <a:avLst/>
          </a:prstGeom>
          <a:no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1">
            <a:extLst>
              <a:ext uri="{FF2B5EF4-FFF2-40B4-BE49-F238E27FC236}">
                <a16:creationId xmlns="" xmlns:a16="http://schemas.microsoft.com/office/drawing/2014/main" id="{C043FADC-EA44-47C2-3A3A-747DDFFC82D7}"/>
              </a:ext>
            </a:extLst>
          </p:cNvPr>
          <p:cNvSpPr txBox="1">
            <a:spLocks noChangeArrowheads="1"/>
          </p:cNvSpPr>
          <p:nvPr/>
        </p:nvSpPr>
        <p:spPr bwMode="auto">
          <a:xfrm>
            <a:off x="2576513" y="184150"/>
            <a:ext cx="4054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a:solidFill>
                  <a:srgbClr val="0070C0"/>
                </a:solidFill>
                <a:latin typeface="Comic Sans MS" panose="030F0702030302020204" pitchFamily="66" charset="0"/>
              </a:rPr>
              <a:t>Gli elementi</a:t>
            </a:r>
          </a:p>
        </p:txBody>
      </p:sp>
      <p:sp>
        <p:nvSpPr>
          <p:cNvPr id="32771" name="CasellaDiTesto 2">
            <a:extLst>
              <a:ext uri="{FF2B5EF4-FFF2-40B4-BE49-F238E27FC236}">
                <a16:creationId xmlns="" xmlns:a16="http://schemas.microsoft.com/office/drawing/2014/main" id="{6D2FB4BF-42DD-C312-B7EF-5FFA673D189B}"/>
              </a:ext>
            </a:extLst>
          </p:cNvPr>
          <p:cNvSpPr txBox="1">
            <a:spLocks noChangeArrowheads="1"/>
          </p:cNvSpPr>
          <p:nvPr/>
        </p:nvSpPr>
        <p:spPr bwMode="auto">
          <a:xfrm>
            <a:off x="193675" y="544513"/>
            <a:ext cx="89312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600">
                <a:solidFill>
                  <a:srgbClr val="FF0000"/>
                </a:solidFill>
                <a:latin typeface="Comic Sans MS" panose="030F0702030302020204" pitchFamily="66" charset="0"/>
              </a:rPr>
              <a:t>Nell’elenco prima visto compaiono molti metalli tossici per l’uomo, immessi in atmosfera dai processi industriali.</a:t>
            </a:r>
          </a:p>
          <a:p>
            <a:pPr eaLnBrk="1" hangingPunct="1">
              <a:spcBef>
                <a:spcPct val="0"/>
              </a:spcBef>
              <a:buFontTx/>
              <a:buNone/>
            </a:pPr>
            <a:endParaRPr lang="it-IT" altLang="it-IT" sz="1600">
              <a:solidFill>
                <a:srgbClr val="FF0000"/>
              </a:solidFill>
              <a:latin typeface="Comic Sans MS" panose="030F0702030302020204" pitchFamily="66" charset="0"/>
            </a:endParaRPr>
          </a:p>
          <a:p>
            <a:pPr eaLnBrk="1" hangingPunct="1">
              <a:spcBef>
                <a:spcPct val="0"/>
              </a:spcBef>
              <a:buFontTx/>
              <a:buNone/>
            </a:pPr>
            <a:r>
              <a:rPr lang="it-IT" altLang="it-IT" sz="1600">
                <a:solidFill>
                  <a:srgbClr val="FF0000"/>
                </a:solidFill>
                <a:latin typeface="Comic Sans MS" panose="030F0702030302020204" pitchFamily="66" charset="0"/>
              </a:rPr>
              <a:t>Hanno concentrazioni solitamente basse, ma possono accumularsi e persistere nell’ambiente, a seguito della loro deposizione sul terreno e nei bacini idrici. Il loro effetto sulla salute è molto legato alla dimensione delle particelle cui tendono a legarsi.  </a:t>
            </a:r>
          </a:p>
        </p:txBody>
      </p:sp>
      <p:sp>
        <p:nvSpPr>
          <p:cNvPr id="32772" name="Segnaposto numero diapositiva 6">
            <a:extLst>
              <a:ext uri="{FF2B5EF4-FFF2-40B4-BE49-F238E27FC236}">
                <a16:creationId xmlns="" xmlns:a16="http://schemas.microsoft.com/office/drawing/2014/main" id="{890F7287-69F2-69BA-F4AA-DF873396BB6B}"/>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E2D9053B-CEB4-4D86-AED6-B7FE529C95EE}" type="slidenum">
              <a:rPr lang="it-IT" altLang="it-IT" sz="1000">
                <a:latin typeface="Comic Sans MS" panose="030F0702030302020204" pitchFamily="66" charset="0"/>
              </a:rPr>
              <a:pPr algn="r" eaLnBrk="1" hangingPunct="1">
                <a:spcBef>
                  <a:spcPct val="0"/>
                </a:spcBef>
                <a:buFontTx/>
                <a:buNone/>
              </a:pPr>
              <a:t>16</a:t>
            </a:fld>
            <a:endParaRPr lang="it-IT" altLang="it-IT" sz="1000">
              <a:latin typeface="Comic Sans MS" panose="030F0702030302020204" pitchFamily="66" charset="0"/>
            </a:endParaRPr>
          </a:p>
        </p:txBody>
      </p:sp>
      <p:sp>
        <p:nvSpPr>
          <p:cNvPr id="32773" name="Segnaposto data 4">
            <a:extLst>
              <a:ext uri="{FF2B5EF4-FFF2-40B4-BE49-F238E27FC236}">
                <a16:creationId xmlns="" xmlns:a16="http://schemas.microsoft.com/office/drawing/2014/main" id="{B3C5359D-1A87-1DE3-AA75-C3541C009E1B}"/>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pic>
        <p:nvPicPr>
          <p:cNvPr id="32775" name="Immagine 6">
            <a:extLst>
              <a:ext uri="{FF2B5EF4-FFF2-40B4-BE49-F238E27FC236}">
                <a16:creationId xmlns="" xmlns:a16="http://schemas.microsoft.com/office/drawing/2014/main" id="{D8C784F9-7035-0133-72B4-E2E95238D1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293938"/>
            <a:ext cx="6537325"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CasellaDiTesto 30">
            <a:extLst>
              <a:ext uri="{FF2B5EF4-FFF2-40B4-BE49-F238E27FC236}">
                <a16:creationId xmlns="" xmlns:a16="http://schemas.microsoft.com/office/drawing/2014/main" id="{DBA5DE92-4E2F-85CD-EC07-02CC1A7BDD5B}"/>
              </a:ext>
            </a:extLst>
          </p:cNvPr>
          <p:cNvSpPr txBox="1">
            <a:spLocks noChangeArrowheads="1"/>
          </p:cNvSpPr>
          <p:nvPr/>
        </p:nvSpPr>
        <p:spPr bwMode="auto">
          <a:xfrm>
            <a:off x="212725" y="5765800"/>
            <a:ext cx="873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702030302020204" pitchFamily="66" charset="0"/>
              </a:rPr>
              <a:t>Il calcolo dei rapporti tra i componenti Ca/Ti, Si/Ca, Si/Fe, Al/Fe consentono di riconoscere la zona di provenienza.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sellaDiTesto 1">
            <a:extLst>
              <a:ext uri="{FF2B5EF4-FFF2-40B4-BE49-F238E27FC236}">
                <a16:creationId xmlns="" xmlns:a16="http://schemas.microsoft.com/office/drawing/2014/main" id="{90DE5ABE-4A92-D58D-1C08-5663465FB601}"/>
              </a:ext>
            </a:extLst>
          </p:cNvPr>
          <p:cNvSpPr txBox="1">
            <a:spLocks noChangeArrowheads="1"/>
          </p:cNvSpPr>
          <p:nvPr/>
        </p:nvSpPr>
        <p:spPr bwMode="auto">
          <a:xfrm>
            <a:off x="1874838" y="258763"/>
            <a:ext cx="530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a:solidFill>
                  <a:srgbClr val="00B050"/>
                </a:solidFill>
                <a:latin typeface="Comic Sans MS" panose="030F0702030302020204" pitchFamily="66" charset="0"/>
              </a:rPr>
              <a:t>La componente ionica del particolato</a:t>
            </a:r>
          </a:p>
        </p:txBody>
      </p:sp>
      <p:sp>
        <p:nvSpPr>
          <p:cNvPr id="33795" name="Segnaposto numero diapositiva 6">
            <a:extLst>
              <a:ext uri="{FF2B5EF4-FFF2-40B4-BE49-F238E27FC236}">
                <a16:creationId xmlns="" xmlns:a16="http://schemas.microsoft.com/office/drawing/2014/main" id="{5E995B5E-7DAE-2AB0-CAD1-F1482D392130}"/>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452E8357-4323-4CC8-8575-55ED341433F7}" type="slidenum">
              <a:rPr lang="it-IT" altLang="it-IT" sz="1000">
                <a:latin typeface="Comic Sans MS" panose="030F0702030302020204" pitchFamily="66" charset="0"/>
              </a:rPr>
              <a:pPr algn="r" eaLnBrk="1" hangingPunct="1">
                <a:spcBef>
                  <a:spcPct val="0"/>
                </a:spcBef>
                <a:buFontTx/>
                <a:buNone/>
              </a:pPr>
              <a:t>17</a:t>
            </a:fld>
            <a:endParaRPr lang="it-IT" altLang="it-IT" sz="1000">
              <a:latin typeface="Comic Sans MS" panose="030F0702030302020204" pitchFamily="66" charset="0"/>
            </a:endParaRPr>
          </a:p>
        </p:txBody>
      </p:sp>
      <p:sp>
        <p:nvSpPr>
          <p:cNvPr id="33796" name="Segnaposto data 4">
            <a:extLst>
              <a:ext uri="{FF2B5EF4-FFF2-40B4-BE49-F238E27FC236}">
                <a16:creationId xmlns="" xmlns:a16="http://schemas.microsoft.com/office/drawing/2014/main" id="{4C882D61-E261-2085-7CF8-4FBCDE70F032}"/>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
        <p:nvSpPr>
          <p:cNvPr id="33798" name="CasellaDiTesto 5">
            <a:extLst>
              <a:ext uri="{FF2B5EF4-FFF2-40B4-BE49-F238E27FC236}">
                <a16:creationId xmlns="" xmlns:a16="http://schemas.microsoft.com/office/drawing/2014/main" id="{60A6F388-4D9C-EDFB-B8FD-729A113B3369}"/>
              </a:ext>
            </a:extLst>
          </p:cNvPr>
          <p:cNvSpPr txBox="1">
            <a:spLocks noChangeArrowheads="1"/>
          </p:cNvSpPr>
          <p:nvPr/>
        </p:nvSpPr>
        <p:spPr bwMode="auto">
          <a:xfrm>
            <a:off x="269875" y="628650"/>
            <a:ext cx="8616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600">
                <a:latin typeface="Comic Sans MS" panose="030F0702030302020204" pitchFamily="66" charset="0"/>
              </a:rPr>
              <a:t>La componente ionica costituisce quantitativamente e qualitativamente, una importante frazione del particolato atmosferico, sia in aree urbane che remote. Rientrano in tale classe sia componenti di origine primaria che secondaria.</a:t>
            </a:r>
          </a:p>
        </p:txBody>
      </p:sp>
      <p:sp>
        <p:nvSpPr>
          <p:cNvPr id="7" name="Rettangolo arrotondato 6">
            <a:extLst>
              <a:ext uri="{FF2B5EF4-FFF2-40B4-BE49-F238E27FC236}">
                <a16:creationId xmlns="" xmlns:a16="http://schemas.microsoft.com/office/drawing/2014/main" id="{A4DE9620-1566-35F5-9E2A-3603CBF5FC18}"/>
              </a:ext>
            </a:extLst>
          </p:cNvPr>
          <p:cNvSpPr/>
          <p:nvPr/>
        </p:nvSpPr>
        <p:spPr>
          <a:xfrm>
            <a:off x="457200" y="1458913"/>
            <a:ext cx="2389188" cy="1284287"/>
          </a:xfrm>
          <a:prstGeom prst="roundRect">
            <a:avLst/>
          </a:prstGeom>
          <a:solidFill>
            <a:srgbClr val="55CC04"/>
          </a:solidFill>
          <a:ln>
            <a:solidFill>
              <a:srgbClr val="55CC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3800" name="CasellaDiTesto 7">
            <a:extLst>
              <a:ext uri="{FF2B5EF4-FFF2-40B4-BE49-F238E27FC236}">
                <a16:creationId xmlns="" xmlns:a16="http://schemas.microsoft.com/office/drawing/2014/main" id="{C8FFCF8E-71BC-885B-28A7-44B09EB902DE}"/>
              </a:ext>
            </a:extLst>
          </p:cNvPr>
          <p:cNvSpPr txBox="1">
            <a:spLocks noChangeArrowheads="1"/>
          </p:cNvSpPr>
          <p:nvPr/>
        </p:nvSpPr>
        <p:spPr bwMode="auto">
          <a:xfrm>
            <a:off x="773113" y="1630363"/>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702030302020204" pitchFamily="66" charset="0"/>
              </a:rPr>
              <a:t>Na</a:t>
            </a:r>
            <a:r>
              <a:rPr lang="it-IT" altLang="it-IT" sz="1800" baseline="30000">
                <a:latin typeface="Comic Sans MS" panose="030F0702030302020204" pitchFamily="66" charset="0"/>
              </a:rPr>
              <a:t>+</a:t>
            </a:r>
            <a:r>
              <a:rPr lang="it-IT" altLang="it-IT" sz="1800">
                <a:latin typeface="Comic Sans MS" panose="030F0702030302020204" pitchFamily="66" charset="0"/>
              </a:rPr>
              <a:t>, Ca</a:t>
            </a:r>
            <a:r>
              <a:rPr lang="it-IT" altLang="it-IT" sz="1800" baseline="30000">
                <a:latin typeface="Comic Sans MS" panose="030F0702030302020204" pitchFamily="66" charset="0"/>
              </a:rPr>
              <a:t>2+</a:t>
            </a:r>
            <a:r>
              <a:rPr lang="it-IT" altLang="it-IT" sz="1800">
                <a:latin typeface="Comic Sans MS" panose="030F0702030302020204" pitchFamily="66" charset="0"/>
              </a:rPr>
              <a:t>, Mg</a:t>
            </a:r>
            <a:r>
              <a:rPr lang="it-IT" altLang="it-IT" sz="1800" baseline="30000">
                <a:latin typeface="Comic Sans MS" panose="030F0702030302020204" pitchFamily="66" charset="0"/>
              </a:rPr>
              <a:t>2+</a:t>
            </a:r>
            <a:endParaRPr lang="it-IT" altLang="it-IT" sz="1800">
              <a:latin typeface="Comic Sans MS" panose="030F0702030302020204" pitchFamily="66" charset="0"/>
            </a:endParaRPr>
          </a:p>
        </p:txBody>
      </p:sp>
      <p:sp>
        <p:nvSpPr>
          <p:cNvPr id="33801" name="CasellaDiTesto 8">
            <a:extLst>
              <a:ext uri="{FF2B5EF4-FFF2-40B4-BE49-F238E27FC236}">
                <a16:creationId xmlns="" xmlns:a16="http://schemas.microsoft.com/office/drawing/2014/main" id="{72FDC46A-FEE1-E89B-F0F6-996044AA691A}"/>
              </a:ext>
            </a:extLst>
          </p:cNvPr>
          <p:cNvSpPr txBox="1">
            <a:spLocks noChangeArrowheads="1"/>
          </p:cNvSpPr>
          <p:nvPr/>
        </p:nvSpPr>
        <p:spPr bwMode="auto">
          <a:xfrm>
            <a:off x="412750" y="1971675"/>
            <a:ext cx="2513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200">
                <a:latin typeface="Comic Sans MS" panose="030F0702030302020204" pitchFamily="66" charset="0"/>
              </a:rPr>
              <a:t>Fonti naturali: erosione crostale, spray marino, incendi forestali, trasporto eolico (primavera ed estate, Saharan dust) </a:t>
            </a:r>
          </a:p>
        </p:txBody>
      </p:sp>
      <p:sp>
        <p:nvSpPr>
          <p:cNvPr id="10" name="CasellaDiTesto 9">
            <a:extLst>
              <a:ext uri="{FF2B5EF4-FFF2-40B4-BE49-F238E27FC236}">
                <a16:creationId xmlns="" xmlns:a16="http://schemas.microsoft.com/office/drawing/2014/main" id="{722F2395-B00A-294F-6C81-A1D9D28D73EF}"/>
              </a:ext>
            </a:extLst>
          </p:cNvPr>
          <p:cNvSpPr txBox="1"/>
          <p:nvPr/>
        </p:nvSpPr>
        <p:spPr>
          <a:xfrm>
            <a:off x="38100" y="2781300"/>
            <a:ext cx="3206750" cy="369888"/>
          </a:xfrm>
          <a:prstGeom prst="rect">
            <a:avLst/>
          </a:prstGeom>
          <a:noFill/>
        </p:spPr>
        <p:txBody>
          <a:bodyPr>
            <a:spAutoFit/>
          </a:bodyPr>
          <a:lstStyle/>
          <a:p>
            <a:pPr algn="ctr" eaLnBrk="1" fontAlgn="auto" hangingPunct="1">
              <a:spcBef>
                <a:spcPts val="0"/>
              </a:spcBef>
              <a:spcAft>
                <a:spcPts val="0"/>
              </a:spcAft>
              <a:defRPr/>
            </a:pPr>
            <a:r>
              <a:rPr lang="it-IT" i="1" dirty="0">
                <a:solidFill>
                  <a:schemeClr val="bg2">
                    <a:lumMod val="20000"/>
                    <a:lumOff val="80000"/>
                  </a:schemeClr>
                </a:solidFill>
                <a:effectLst>
                  <a:outerShdw blurRad="38100" dist="38100" dir="2700000" algn="tl">
                    <a:srgbClr val="000000">
                      <a:alpha val="43137"/>
                    </a:srgbClr>
                  </a:outerShdw>
                </a:effectLst>
                <a:latin typeface="Comic Sans MS" pitchFamily="66" charset="0"/>
              </a:rPr>
              <a:t>Componente primaria</a:t>
            </a:r>
          </a:p>
        </p:txBody>
      </p:sp>
      <p:sp>
        <p:nvSpPr>
          <p:cNvPr id="11" name="Rettangolo arrotondato 10">
            <a:extLst>
              <a:ext uri="{FF2B5EF4-FFF2-40B4-BE49-F238E27FC236}">
                <a16:creationId xmlns="" xmlns:a16="http://schemas.microsoft.com/office/drawing/2014/main" id="{9A3CA138-C2EC-DF80-7788-B4E78E718156}"/>
              </a:ext>
            </a:extLst>
          </p:cNvPr>
          <p:cNvSpPr/>
          <p:nvPr/>
        </p:nvSpPr>
        <p:spPr>
          <a:xfrm>
            <a:off x="3103563" y="1420813"/>
            <a:ext cx="3097212" cy="1322387"/>
          </a:xfrm>
          <a:prstGeom prst="roundRect">
            <a:avLst/>
          </a:prstGeom>
          <a:solidFill>
            <a:srgbClr val="DA56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3804" name="CasellaDiTesto 11">
            <a:extLst>
              <a:ext uri="{FF2B5EF4-FFF2-40B4-BE49-F238E27FC236}">
                <a16:creationId xmlns="" xmlns:a16="http://schemas.microsoft.com/office/drawing/2014/main" id="{020C673A-1A92-5B16-4DD0-1B59D6849979}"/>
              </a:ext>
            </a:extLst>
          </p:cNvPr>
          <p:cNvSpPr txBox="1">
            <a:spLocks noChangeArrowheads="1"/>
          </p:cNvSpPr>
          <p:nvPr/>
        </p:nvSpPr>
        <p:spPr bwMode="auto">
          <a:xfrm>
            <a:off x="3103563" y="1501775"/>
            <a:ext cx="314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baseline="30000">
                <a:latin typeface="Comic Sans MS" panose="030F0702030302020204" pitchFamily="66" charset="0"/>
              </a:rPr>
              <a:t>   </a:t>
            </a:r>
            <a:r>
              <a:rPr lang="it-IT" altLang="it-IT" sz="1800">
                <a:latin typeface="Comic Sans MS" panose="030F0702030302020204" pitchFamily="66" charset="0"/>
              </a:rPr>
              <a:t>SO</a:t>
            </a:r>
            <a:r>
              <a:rPr lang="it-IT" altLang="it-IT" sz="1800" baseline="-25000">
                <a:latin typeface="Comic Sans MS" panose="030F0702030302020204" pitchFamily="66" charset="0"/>
              </a:rPr>
              <a:t>4</a:t>
            </a:r>
            <a:r>
              <a:rPr lang="it-IT" altLang="it-IT" sz="1800" baseline="30000">
                <a:latin typeface="Comic Sans MS" panose="030F0702030302020204" pitchFamily="66" charset="0"/>
              </a:rPr>
              <a:t>2-</a:t>
            </a:r>
            <a:r>
              <a:rPr lang="it-IT" altLang="it-IT" sz="1800">
                <a:latin typeface="Comic Sans MS" panose="030F0702030302020204" pitchFamily="66" charset="0"/>
              </a:rPr>
              <a:t>, NO</a:t>
            </a:r>
            <a:r>
              <a:rPr lang="it-IT" altLang="it-IT" sz="1800" baseline="-25000">
                <a:latin typeface="Comic Sans MS" panose="030F0702030302020204" pitchFamily="66" charset="0"/>
              </a:rPr>
              <a:t>3</a:t>
            </a:r>
            <a:r>
              <a:rPr lang="it-IT" altLang="it-IT" sz="1800" baseline="30000">
                <a:latin typeface="Comic Sans MS" panose="030F0702030302020204" pitchFamily="66" charset="0"/>
              </a:rPr>
              <a:t>-</a:t>
            </a:r>
            <a:r>
              <a:rPr lang="it-IT" altLang="it-IT" sz="1800">
                <a:latin typeface="Comic Sans MS" panose="030F0702030302020204" pitchFamily="66" charset="0"/>
              </a:rPr>
              <a:t>, NH</a:t>
            </a:r>
            <a:r>
              <a:rPr lang="it-IT" altLang="it-IT" sz="1800" baseline="-25000">
                <a:latin typeface="Comic Sans MS" panose="030F0702030302020204" pitchFamily="66" charset="0"/>
              </a:rPr>
              <a:t>4</a:t>
            </a:r>
            <a:r>
              <a:rPr lang="it-IT" altLang="it-IT" sz="1800" baseline="30000">
                <a:latin typeface="Comic Sans MS" panose="030F0702030302020204" pitchFamily="66" charset="0"/>
              </a:rPr>
              <a:t>+</a:t>
            </a:r>
            <a:endParaRPr lang="it-IT" altLang="it-IT" sz="1800">
              <a:latin typeface="Comic Sans MS" panose="030F0702030302020204" pitchFamily="66" charset="0"/>
            </a:endParaRPr>
          </a:p>
        </p:txBody>
      </p:sp>
      <p:sp>
        <p:nvSpPr>
          <p:cNvPr id="33805" name="CasellaDiTesto 12">
            <a:extLst>
              <a:ext uri="{FF2B5EF4-FFF2-40B4-BE49-F238E27FC236}">
                <a16:creationId xmlns="" xmlns:a16="http://schemas.microsoft.com/office/drawing/2014/main" id="{0ABC8290-4382-69C0-4A64-C75B935F61C5}"/>
              </a:ext>
            </a:extLst>
          </p:cNvPr>
          <p:cNvSpPr txBox="1">
            <a:spLocks noChangeArrowheads="1"/>
          </p:cNvSpPr>
          <p:nvPr/>
        </p:nvSpPr>
        <p:spPr bwMode="auto">
          <a:xfrm>
            <a:off x="3054350" y="1843088"/>
            <a:ext cx="31924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200">
                <a:latin typeface="Comic Sans MS" panose="030F0702030302020204" pitchFamily="66" charset="0"/>
              </a:rPr>
              <a:t>Fonti naturali e non: trasformazioni in atmosfera dei precursori gassosi provenienti da processi di combustione, emissioni da attività agricole, traffico</a:t>
            </a:r>
          </a:p>
        </p:txBody>
      </p:sp>
      <p:sp>
        <p:nvSpPr>
          <p:cNvPr id="14" name="CasellaDiTesto 13">
            <a:extLst>
              <a:ext uri="{FF2B5EF4-FFF2-40B4-BE49-F238E27FC236}">
                <a16:creationId xmlns="" xmlns:a16="http://schemas.microsoft.com/office/drawing/2014/main" id="{1C842996-6282-A3A7-76F6-57D7E93EECB2}"/>
              </a:ext>
            </a:extLst>
          </p:cNvPr>
          <p:cNvSpPr txBox="1"/>
          <p:nvPr/>
        </p:nvSpPr>
        <p:spPr>
          <a:xfrm>
            <a:off x="3054350" y="2781300"/>
            <a:ext cx="3206750" cy="369888"/>
          </a:xfrm>
          <a:prstGeom prst="rect">
            <a:avLst/>
          </a:prstGeom>
          <a:noFill/>
        </p:spPr>
        <p:txBody>
          <a:bodyPr>
            <a:spAutoFit/>
          </a:bodyPr>
          <a:lstStyle/>
          <a:p>
            <a:pPr algn="ctr" eaLnBrk="1" fontAlgn="auto" hangingPunct="1">
              <a:spcBef>
                <a:spcPts val="0"/>
              </a:spcBef>
              <a:spcAft>
                <a:spcPts val="0"/>
              </a:spcAft>
              <a:defRPr/>
            </a:pPr>
            <a:r>
              <a:rPr lang="it-IT" i="1" dirty="0">
                <a:solidFill>
                  <a:schemeClr val="bg2">
                    <a:lumMod val="20000"/>
                    <a:lumOff val="80000"/>
                  </a:schemeClr>
                </a:solidFill>
                <a:effectLst>
                  <a:outerShdw blurRad="38100" dist="38100" dir="2700000" algn="tl">
                    <a:srgbClr val="000000">
                      <a:alpha val="43137"/>
                    </a:srgbClr>
                  </a:outerShdw>
                </a:effectLst>
                <a:latin typeface="Comic Sans MS" pitchFamily="66" charset="0"/>
              </a:rPr>
              <a:t>Componente secondaria</a:t>
            </a:r>
          </a:p>
        </p:txBody>
      </p:sp>
      <p:sp>
        <p:nvSpPr>
          <p:cNvPr id="16" name="Rettangolo arrotondato 15">
            <a:extLst>
              <a:ext uri="{FF2B5EF4-FFF2-40B4-BE49-F238E27FC236}">
                <a16:creationId xmlns="" xmlns:a16="http://schemas.microsoft.com/office/drawing/2014/main" id="{D10537F1-9648-AF80-BBA9-087B32CF961E}"/>
              </a:ext>
            </a:extLst>
          </p:cNvPr>
          <p:cNvSpPr/>
          <p:nvPr/>
        </p:nvSpPr>
        <p:spPr>
          <a:xfrm>
            <a:off x="6465888" y="1420813"/>
            <a:ext cx="2581275" cy="1360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3808" name="CasellaDiTesto 16">
            <a:extLst>
              <a:ext uri="{FF2B5EF4-FFF2-40B4-BE49-F238E27FC236}">
                <a16:creationId xmlns="" xmlns:a16="http://schemas.microsoft.com/office/drawing/2014/main" id="{BB78041B-D221-B03B-6E6B-EF3F1D81206C}"/>
              </a:ext>
            </a:extLst>
          </p:cNvPr>
          <p:cNvSpPr txBox="1">
            <a:spLocks noChangeArrowheads="1"/>
          </p:cNvSpPr>
          <p:nvPr/>
        </p:nvSpPr>
        <p:spPr bwMode="auto">
          <a:xfrm>
            <a:off x="6427788" y="1497013"/>
            <a:ext cx="2787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600" baseline="30000">
                <a:latin typeface="Comic Sans MS" panose="030F0702030302020204" pitchFamily="66" charset="0"/>
              </a:rPr>
              <a:t> </a:t>
            </a:r>
            <a:r>
              <a:rPr lang="it-IT" altLang="it-IT" sz="1600">
                <a:latin typeface="Comic Sans MS" panose="030F0702030302020204" pitchFamily="66" charset="0"/>
              </a:rPr>
              <a:t> HCOO</a:t>
            </a:r>
            <a:r>
              <a:rPr lang="it-IT" altLang="it-IT" sz="1600" baseline="30000">
                <a:latin typeface="Comic Sans MS" panose="030F0702030302020204" pitchFamily="66" charset="0"/>
              </a:rPr>
              <a:t>-</a:t>
            </a:r>
            <a:r>
              <a:rPr lang="it-IT" altLang="it-IT" sz="1600">
                <a:latin typeface="Comic Sans MS" panose="030F0702030302020204" pitchFamily="66" charset="0"/>
              </a:rPr>
              <a:t>, H</a:t>
            </a:r>
            <a:r>
              <a:rPr lang="it-IT" altLang="it-IT" sz="1600" baseline="-25000">
                <a:latin typeface="Comic Sans MS" panose="030F0702030302020204" pitchFamily="66" charset="0"/>
              </a:rPr>
              <a:t>3</a:t>
            </a:r>
            <a:r>
              <a:rPr lang="it-IT" altLang="it-IT" sz="1600">
                <a:latin typeface="Comic Sans MS" panose="030F0702030302020204" pitchFamily="66" charset="0"/>
              </a:rPr>
              <a:t>CCOO</a:t>
            </a:r>
            <a:r>
              <a:rPr lang="it-IT" altLang="it-IT" sz="1600" baseline="30000">
                <a:latin typeface="Comic Sans MS" panose="030F0702030302020204" pitchFamily="66" charset="0"/>
              </a:rPr>
              <a:t>-</a:t>
            </a:r>
            <a:r>
              <a:rPr lang="it-IT" altLang="it-IT" sz="1600">
                <a:latin typeface="Comic Sans MS" panose="030F0702030302020204" pitchFamily="66" charset="0"/>
              </a:rPr>
              <a:t>, C</a:t>
            </a:r>
            <a:r>
              <a:rPr lang="it-IT" altLang="it-IT" sz="1600" baseline="-25000">
                <a:latin typeface="Comic Sans MS" panose="030F0702030302020204" pitchFamily="66" charset="0"/>
              </a:rPr>
              <a:t>2</a:t>
            </a:r>
            <a:r>
              <a:rPr lang="it-IT" altLang="it-IT" sz="1600">
                <a:latin typeface="Comic Sans MS" panose="030F0702030302020204" pitchFamily="66" charset="0"/>
              </a:rPr>
              <a:t>O</a:t>
            </a:r>
            <a:r>
              <a:rPr lang="it-IT" altLang="it-IT" sz="1600" baseline="-25000">
                <a:latin typeface="Comic Sans MS" panose="030F0702030302020204" pitchFamily="66" charset="0"/>
              </a:rPr>
              <a:t>4</a:t>
            </a:r>
            <a:r>
              <a:rPr lang="it-IT" altLang="it-IT" sz="1600" baseline="30000">
                <a:latin typeface="Comic Sans MS" panose="030F0702030302020204" pitchFamily="66" charset="0"/>
              </a:rPr>
              <a:t>2-</a:t>
            </a:r>
            <a:endParaRPr lang="it-IT" altLang="it-IT" sz="1600">
              <a:latin typeface="Comic Sans MS" panose="030F0702030302020204" pitchFamily="66" charset="0"/>
            </a:endParaRPr>
          </a:p>
        </p:txBody>
      </p:sp>
      <p:sp>
        <p:nvSpPr>
          <p:cNvPr id="33809" name="CasellaDiTesto 18">
            <a:extLst>
              <a:ext uri="{FF2B5EF4-FFF2-40B4-BE49-F238E27FC236}">
                <a16:creationId xmlns="" xmlns:a16="http://schemas.microsoft.com/office/drawing/2014/main" id="{ED08E7F3-8B33-057F-C993-2A3D99622093}"/>
              </a:ext>
            </a:extLst>
          </p:cNvPr>
          <p:cNvSpPr txBox="1">
            <a:spLocks noChangeArrowheads="1"/>
          </p:cNvSpPr>
          <p:nvPr/>
        </p:nvSpPr>
        <p:spPr bwMode="auto">
          <a:xfrm>
            <a:off x="6478588" y="1892300"/>
            <a:ext cx="2555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200">
                <a:latin typeface="Comic Sans MS" panose="030F0702030302020204" pitchFamily="66" charset="0"/>
              </a:rPr>
              <a:t>Fonti naturali e non: processi emissivi (combustione di biomasse) o attività biologiche marine</a:t>
            </a:r>
          </a:p>
        </p:txBody>
      </p:sp>
      <p:sp>
        <p:nvSpPr>
          <p:cNvPr id="20" name="CasellaDiTesto 19">
            <a:extLst>
              <a:ext uri="{FF2B5EF4-FFF2-40B4-BE49-F238E27FC236}">
                <a16:creationId xmlns="" xmlns:a16="http://schemas.microsoft.com/office/drawing/2014/main" id="{3EC96569-87AE-35FE-AA46-C55101C4A2A0}"/>
              </a:ext>
            </a:extLst>
          </p:cNvPr>
          <p:cNvSpPr txBox="1"/>
          <p:nvPr/>
        </p:nvSpPr>
        <p:spPr>
          <a:xfrm>
            <a:off x="6169025" y="2779713"/>
            <a:ext cx="3206750" cy="369887"/>
          </a:xfrm>
          <a:prstGeom prst="rect">
            <a:avLst/>
          </a:prstGeom>
          <a:noFill/>
        </p:spPr>
        <p:txBody>
          <a:bodyPr>
            <a:spAutoFit/>
          </a:bodyPr>
          <a:lstStyle/>
          <a:p>
            <a:pPr algn="ctr" eaLnBrk="1" fontAlgn="auto" hangingPunct="1">
              <a:spcBef>
                <a:spcPts val="0"/>
              </a:spcBef>
              <a:spcAft>
                <a:spcPts val="0"/>
              </a:spcAft>
              <a:defRPr/>
            </a:pPr>
            <a:r>
              <a:rPr lang="it-IT" i="1" dirty="0">
                <a:solidFill>
                  <a:schemeClr val="bg2">
                    <a:lumMod val="20000"/>
                    <a:lumOff val="80000"/>
                  </a:schemeClr>
                </a:solidFill>
                <a:effectLst>
                  <a:outerShdw blurRad="38100" dist="38100" dir="2700000" algn="tl">
                    <a:srgbClr val="000000">
                      <a:alpha val="43137"/>
                    </a:srgbClr>
                  </a:outerShdw>
                </a:effectLst>
                <a:latin typeface="Comic Sans MS" pitchFamily="66" charset="0"/>
              </a:rPr>
              <a:t>Componente organica</a:t>
            </a:r>
          </a:p>
        </p:txBody>
      </p:sp>
      <p:cxnSp>
        <p:nvCxnSpPr>
          <p:cNvPr id="22" name="Connettore 2 21">
            <a:extLst>
              <a:ext uri="{FF2B5EF4-FFF2-40B4-BE49-F238E27FC236}">
                <a16:creationId xmlns="" xmlns:a16="http://schemas.microsoft.com/office/drawing/2014/main" id="{F8F3821F-6C40-583F-A4AB-AB3F34BB2449}"/>
              </a:ext>
            </a:extLst>
          </p:cNvPr>
          <p:cNvCxnSpPr>
            <a:stCxn id="10" idx="2"/>
          </p:cNvCxnSpPr>
          <p:nvPr/>
        </p:nvCxnSpPr>
        <p:spPr>
          <a:xfrm rot="16200000" flipH="1">
            <a:off x="1333500" y="3459163"/>
            <a:ext cx="622300" cy="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812" name="CasellaDiTesto 22">
            <a:extLst>
              <a:ext uri="{FF2B5EF4-FFF2-40B4-BE49-F238E27FC236}">
                <a16:creationId xmlns="" xmlns:a16="http://schemas.microsoft.com/office/drawing/2014/main" id="{8015C0E4-876A-9CD2-BCC7-6AF1DA7F30EE}"/>
              </a:ext>
            </a:extLst>
          </p:cNvPr>
          <p:cNvSpPr txBox="1">
            <a:spLocks noChangeArrowheads="1"/>
          </p:cNvSpPr>
          <p:nvPr/>
        </p:nvSpPr>
        <p:spPr bwMode="auto">
          <a:xfrm>
            <a:off x="187325" y="3838575"/>
            <a:ext cx="29702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500">
                <a:latin typeface="Comic Sans MS" panose="030F0702030302020204" pitchFamily="66" charset="0"/>
              </a:rPr>
              <a:t>Caratterizza principalmente il particolato di dimensioni maggiori ad 1 µm, sui quali pesa con percentuali variabili dall’1 al 10%, si raggiungono picchi del 50 % durante gli episodi di Saharan dust.  Variazione stagionale. </a:t>
            </a:r>
          </a:p>
        </p:txBody>
      </p:sp>
      <p:sp>
        <p:nvSpPr>
          <p:cNvPr id="25" name="Ovale 24">
            <a:extLst>
              <a:ext uri="{FF2B5EF4-FFF2-40B4-BE49-F238E27FC236}">
                <a16:creationId xmlns="" xmlns:a16="http://schemas.microsoft.com/office/drawing/2014/main" id="{D82032AB-6BAF-43F8-ED80-3A906790227D}"/>
              </a:ext>
            </a:extLst>
          </p:cNvPr>
          <p:cNvSpPr/>
          <p:nvPr/>
        </p:nvSpPr>
        <p:spPr>
          <a:xfrm>
            <a:off x="3527425" y="3219450"/>
            <a:ext cx="2641600" cy="1262063"/>
          </a:xfrm>
          <a:prstGeom prst="ellipse">
            <a:avLst/>
          </a:prstGeom>
          <a:solidFill>
            <a:srgbClr val="55CC0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3814" name="CasellaDiTesto 25">
            <a:extLst>
              <a:ext uri="{FF2B5EF4-FFF2-40B4-BE49-F238E27FC236}">
                <a16:creationId xmlns="" xmlns:a16="http://schemas.microsoft.com/office/drawing/2014/main" id="{CEA9C44A-18A6-8EAF-1E27-59D148F6AF27}"/>
              </a:ext>
            </a:extLst>
          </p:cNvPr>
          <p:cNvSpPr txBox="1">
            <a:spLocks noChangeArrowheads="1"/>
          </p:cNvSpPr>
          <p:nvPr/>
        </p:nvSpPr>
        <p:spPr bwMode="auto">
          <a:xfrm>
            <a:off x="3771900" y="3559175"/>
            <a:ext cx="2371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702030302020204" pitchFamily="66" charset="0"/>
              </a:rPr>
              <a:t>Na</a:t>
            </a:r>
            <a:r>
              <a:rPr lang="it-IT" altLang="it-IT" sz="1800" baseline="30000">
                <a:latin typeface="Comic Sans MS" panose="030F0702030302020204" pitchFamily="66" charset="0"/>
              </a:rPr>
              <a:t>+</a:t>
            </a:r>
            <a:r>
              <a:rPr lang="it-IT" altLang="it-IT" sz="1800">
                <a:latin typeface="Comic Sans MS" panose="030F0702030302020204" pitchFamily="66" charset="0"/>
              </a:rPr>
              <a:t>, Ca</a:t>
            </a:r>
            <a:r>
              <a:rPr lang="it-IT" altLang="it-IT" sz="1800" baseline="30000">
                <a:latin typeface="Comic Sans MS" panose="030F0702030302020204" pitchFamily="66" charset="0"/>
              </a:rPr>
              <a:t>2+</a:t>
            </a:r>
            <a:r>
              <a:rPr lang="it-IT" altLang="it-IT" sz="1800">
                <a:latin typeface="Comic Sans MS" panose="030F0702030302020204" pitchFamily="66" charset="0"/>
              </a:rPr>
              <a:t>, Cl</a:t>
            </a:r>
            <a:r>
              <a:rPr lang="it-IT" altLang="it-IT" sz="1800" baseline="30000">
                <a:latin typeface="Comic Sans MS" panose="030F0702030302020204" pitchFamily="66" charset="0"/>
              </a:rPr>
              <a:t>-</a:t>
            </a:r>
            <a:r>
              <a:rPr lang="it-IT" altLang="it-IT" sz="1800">
                <a:latin typeface="Comic Sans MS" panose="030F0702030302020204" pitchFamily="66" charset="0"/>
              </a:rPr>
              <a:t> ,Mg</a:t>
            </a:r>
            <a:r>
              <a:rPr lang="it-IT" altLang="it-IT" sz="1800" baseline="30000">
                <a:latin typeface="Comic Sans MS" panose="030F0702030302020204" pitchFamily="66" charset="0"/>
              </a:rPr>
              <a:t>2+</a:t>
            </a:r>
            <a:r>
              <a:rPr lang="it-IT" altLang="it-IT" sz="1800">
                <a:latin typeface="Comic Sans MS" panose="030F0702030302020204" pitchFamily="66" charset="0"/>
              </a:rPr>
              <a:t> </a:t>
            </a:r>
          </a:p>
          <a:p>
            <a:pPr eaLnBrk="1" hangingPunct="1">
              <a:spcBef>
                <a:spcPct val="0"/>
              </a:spcBef>
              <a:buFontTx/>
              <a:buNone/>
            </a:pPr>
            <a:r>
              <a:rPr lang="it-IT" altLang="it-IT" sz="1800">
                <a:latin typeface="Comic Sans MS" panose="030F0702030302020204" pitchFamily="66" charset="0"/>
              </a:rPr>
              <a:t>Spray marino, </a:t>
            </a:r>
            <a:endParaRPr lang="it-IT" altLang="it-IT" sz="1800" baseline="30000">
              <a:latin typeface="Comic Sans MS" panose="030F0702030302020204" pitchFamily="66" charset="0"/>
            </a:endParaRPr>
          </a:p>
        </p:txBody>
      </p:sp>
      <p:sp>
        <p:nvSpPr>
          <p:cNvPr id="27" name="Ovale 26">
            <a:extLst>
              <a:ext uri="{FF2B5EF4-FFF2-40B4-BE49-F238E27FC236}">
                <a16:creationId xmlns="" xmlns:a16="http://schemas.microsoft.com/office/drawing/2014/main" id="{125E6B28-91BD-C865-E81F-51755D6E3E05}"/>
              </a:ext>
            </a:extLst>
          </p:cNvPr>
          <p:cNvSpPr/>
          <p:nvPr/>
        </p:nvSpPr>
        <p:spPr>
          <a:xfrm>
            <a:off x="6491288" y="3735388"/>
            <a:ext cx="2408237" cy="1622425"/>
          </a:xfrm>
          <a:prstGeom prst="ellipse">
            <a:avLst/>
          </a:prstGeom>
          <a:solidFill>
            <a:srgbClr val="55CC0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3816" name="CasellaDiTesto 27">
            <a:extLst>
              <a:ext uri="{FF2B5EF4-FFF2-40B4-BE49-F238E27FC236}">
                <a16:creationId xmlns="" xmlns:a16="http://schemas.microsoft.com/office/drawing/2014/main" id="{4F9DD32A-767E-51BB-915B-26F47A9FE92A}"/>
              </a:ext>
            </a:extLst>
          </p:cNvPr>
          <p:cNvSpPr txBox="1">
            <a:spLocks noChangeArrowheads="1"/>
          </p:cNvSpPr>
          <p:nvPr/>
        </p:nvSpPr>
        <p:spPr bwMode="auto">
          <a:xfrm>
            <a:off x="6640513" y="3962400"/>
            <a:ext cx="2292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baseline="30000">
                <a:latin typeface="Comic Sans MS" panose="030F0702030302020204" pitchFamily="66" charset="0"/>
              </a:rPr>
              <a:t> </a:t>
            </a:r>
            <a:r>
              <a:rPr lang="it-IT" altLang="it-IT" sz="1800">
                <a:latin typeface="Comic Sans MS" panose="030F0702030302020204" pitchFamily="66" charset="0"/>
              </a:rPr>
              <a:t>  K</a:t>
            </a:r>
            <a:r>
              <a:rPr lang="it-IT" altLang="it-IT" sz="1800" baseline="30000">
                <a:latin typeface="Comic Sans MS" panose="030F0702030302020204" pitchFamily="66" charset="0"/>
              </a:rPr>
              <a:t>+</a:t>
            </a:r>
            <a:r>
              <a:rPr lang="it-IT" altLang="it-IT" sz="1800">
                <a:latin typeface="Comic Sans MS" panose="030F0702030302020204" pitchFamily="66" charset="0"/>
              </a:rPr>
              <a:t>, Ca</a:t>
            </a:r>
            <a:r>
              <a:rPr lang="it-IT" altLang="it-IT" sz="1800" baseline="30000">
                <a:latin typeface="Comic Sans MS" panose="030F0702030302020204" pitchFamily="66" charset="0"/>
              </a:rPr>
              <a:t>2+</a:t>
            </a:r>
            <a:r>
              <a:rPr lang="it-IT" altLang="it-IT" sz="1800">
                <a:latin typeface="Comic Sans MS" panose="030F0702030302020204" pitchFamily="66" charset="0"/>
              </a:rPr>
              <a:t>, Mg</a:t>
            </a:r>
            <a:r>
              <a:rPr lang="it-IT" altLang="it-IT" sz="1800" baseline="30000">
                <a:latin typeface="Comic Sans MS" panose="030F0702030302020204" pitchFamily="66" charset="0"/>
              </a:rPr>
              <a:t>2+</a:t>
            </a:r>
            <a:r>
              <a:rPr lang="it-IT" altLang="it-IT" sz="1800">
                <a:latin typeface="Comic Sans MS" panose="030F0702030302020204" pitchFamily="66" charset="0"/>
              </a:rPr>
              <a:t> altri metalli erosione crostale, ma non solo!!</a:t>
            </a:r>
          </a:p>
        </p:txBody>
      </p:sp>
      <p:sp>
        <p:nvSpPr>
          <p:cNvPr id="32" name="Ovale 31">
            <a:extLst>
              <a:ext uri="{FF2B5EF4-FFF2-40B4-BE49-F238E27FC236}">
                <a16:creationId xmlns="" xmlns:a16="http://schemas.microsoft.com/office/drawing/2014/main" id="{E0829AC8-B453-91DB-C24C-6FAF89471E2B}"/>
              </a:ext>
            </a:extLst>
          </p:cNvPr>
          <p:cNvSpPr/>
          <p:nvPr/>
        </p:nvSpPr>
        <p:spPr>
          <a:xfrm>
            <a:off x="3244850" y="4633913"/>
            <a:ext cx="2643188" cy="1262062"/>
          </a:xfrm>
          <a:prstGeom prst="ellipse">
            <a:avLst/>
          </a:prstGeom>
          <a:solidFill>
            <a:srgbClr val="55CC0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3818" name="CasellaDiTesto 32">
            <a:extLst>
              <a:ext uri="{FF2B5EF4-FFF2-40B4-BE49-F238E27FC236}">
                <a16:creationId xmlns="" xmlns:a16="http://schemas.microsoft.com/office/drawing/2014/main" id="{B5F69597-3C74-BA09-6A96-767F28CDB2D7}"/>
              </a:ext>
            </a:extLst>
          </p:cNvPr>
          <p:cNvSpPr txBox="1">
            <a:spLocks noChangeArrowheads="1"/>
          </p:cNvSpPr>
          <p:nvPr/>
        </p:nvSpPr>
        <p:spPr bwMode="auto">
          <a:xfrm>
            <a:off x="3476625" y="4903788"/>
            <a:ext cx="2371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baseline="30000">
                <a:latin typeface="Comic Sans MS" panose="030F0702030302020204" pitchFamily="66" charset="0"/>
              </a:rPr>
              <a:t> </a:t>
            </a:r>
            <a:r>
              <a:rPr lang="it-IT" altLang="it-IT" sz="1800">
                <a:latin typeface="Comic Sans MS" panose="030F0702030302020204" pitchFamily="66" charset="0"/>
              </a:rPr>
              <a:t> F</a:t>
            </a:r>
            <a:r>
              <a:rPr lang="it-IT" altLang="it-IT" sz="1800" baseline="30000">
                <a:latin typeface="Comic Sans MS" panose="030F0702030302020204" pitchFamily="66" charset="0"/>
              </a:rPr>
              <a:t>-</a:t>
            </a:r>
            <a:r>
              <a:rPr lang="it-IT" altLang="it-IT" sz="1800">
                <a:latin typeface="Comic Sans MS" panose="030F0702030302020204" pitchFamily="66" charset="0"/>
              </a:rPr>
              <a:t>, Br</a:t>
            </a:r>
            <a:r>
              <a:rPr lang="it-IT" altLang="it-IT" sz="1800" baseline="30000">
                <a:latin typeface="Comic Sans MS" panose="030F0702030302020204" pitchFamily="66" charset="0"/>
              </a:rPr>
              <a:t>-</a:t>
            </a:r>
            <a:r>
              <a:rPr lang="it-IT" altLang="it-IT" sz="1800">
                <a:latin typeface="Comic Sans MS" panose="030F0702030302020204" pitchFamily="66" charset="0"/>
              </a:rPr>
              <a:t> processi industriali</a:t>
            </a:r>
            <a:endParaRPr lang="it-IT" altLang="it-IT" sz="1800" baseline="30000">
              <a:latin typeface="Comic Sans MS" panose="030F0702030302020204"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1">
            <a:extLst>
              <a:ext uri="{FF2B5EF4-FFF2-40B4-BE49-F238E27FC236}">
                <a16:creationId xmlns="" xmlns:a16="http://schemas.microsoft.com/office/drawing/2014/main" id="{BF65C696-7089-1CB4-1311-9585FB8B82E9}"/>
              </a:ext>
            </a:extLst>
          </p:cNvPr>
          <p:cNvSpPr txBox="1">
            <a:spLocks noChangeArrowheads="1"/>
          </p:cNvSpPr>
          <p:nvPr/>
        </p:nvSpPr>
        <p:spPr bwMode="auto">
          <a:xfrm>
            <a:off x="1874838" y="258763"/>
            <a:ext cx="530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a:solidFill>
                  <a:srgbClr val="00B050"/>
                </a:solidFill>
                <a:latin typeface="Comic Sans MS" panose="030F0702030302020204" pitchFamily="66" charset="0"/>
              </a:rPr>
              <a:t>La componente ionica del particolato</a:t>
            </a:r>
          </a:p>
        </p:txBody>
      </p:sp>
      <p:sp>
        <p:nvSpPr>
          <p:cNvPr id="34819" name="Segnaposto numero diapositiva 6">
            <a:extLst>
              <a:ext uri="{FF2B5EF4-FFF2-40B4-BE49-F238E27FC236}">
                <a16:creationId xmlns="" xmlns:a16="http://schemas.microsoft.com/office/drawing/2014/main" id="{6B649649-F741-BBAB-80CB-4EFACEF87C69}"/>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19B662C4-4F7C-4302-B34A-9FD8BF4615BF}" type="slidenum">
              <a:rPr lang="it-IT" altLang="it-IT" sz="1000">
                <a:latin typeface="Comic Sans MS" panose="030F0702030302020204" pitchFamily="66" charset="0"/>
              </a:rPr>
              <a:pPr algn="r" eaLnBrk="1" hangingPunct="1">
                <a:spcBef>
                  <a:spcPct val="0"/>
                </a:spcBef>
                <a:buFontTx/>
                <a:buNone/>
              </a:pPr>
              <a:t>18</a:t>
            </a:fld>
            <a:endParaRPr lang="it-IT" altLang="it-IT" sz="1000">
              <a:latin typeface="Comic Sans MS" panose="030F0702030302020204" pitchFamily="66" charset="0"/>
            </a:endParaRPr>
          </a:p>
        </p:txBody>
      </p:sp>
      <p:sp>
        <p:nvSpPr>
          <p:cNvPr id="34820" name="Segnaposto data 4">
            <a:extLst>
              <a:ext uri="{FF2B5EF4-FFF2-40B4-BE49-F238E27FC236}">
                <a16:creationId xmlns="" xmlns:a16="http://schemas.microsoft.com/office/drawing/2014/main" id="{D4473FF3-F5DA-21FC-92CB-D3F2C65D670A}"/>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
        <p:nvSpPr>
          <p:cNvPr id="34822" name="CasellaDiTesto 5">
            <a:extLst>
              <a:ext uri="{FF2B5EF4-FFF2-40B4-BE49-F238E27FC236}">
                <a16:creationId xmlns="" xmlns:a16="http://schemas.microsoft.com/office/drawing/2014/main" id="{93899C29-74CA-7998-9ED1-C7D4F93F0E8A}"/>
              </a:ext>
            </a:extLst>
          </p:cNvPr>
          <p:cNvSpPr txBox="1">
            <a:spLocks noChangeArrowheads="1"/>
          </p:cNvSpPr>
          <p:nvPr/>
        </p:nvSpPr>
        <p:spPr bwMode="auto">
          <a:xfrm>
            <a:off x="269875" y="628650"/>
            <a:ext cx="8616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600">
                <a:latin typeface="Comic Sans MS" panose="030F0702030302020204" pitchFamily="66" charset="0"/>
              </a:rPr>
              <a:t>La componente ionica costituisce quantitativamente e qualitativamente, una importante frazione del particolato atmosferico, sia in aree urbane che remote. Rientrano in tale classe sia componenti di origine primaria che secondaria.</a:t>
            </a:r>
          </a:p>
        </p:txBody>
      </p:sp>
      <p:sp>
        <p:nvSpPr>
          <p:cNvPr id="7" name="Rettangolo arrotondato 6">
            <a:extLst>
              <a:ext uri="{FF2B5EF4-FFF2-40B4-BE49-F238E27FC236}">
                <a16:creationId xmlns="" xmlns:a16="http://schemas.microsoft.com/office/drawing/2014/main" id="{E0834DEC-B364-F99D-72AA-E954BD5567DC}"/>
              </a:ext>
            </a:extLst>
          </p:cNvPr>
          <p:cNvSpPr/>
          <p:nvPr/>
        </p:nvSpPr>
        <p:spPr>
          <a:xfrm>
            <a:off x="457200" y="1458913"/>
            <a:ext cx="2389188" cy="12842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4824" name="CasellaDiTesto 7">
            <a:extLst>
              <a:ext uri="{FF2B5EF4-FFF2-40B4-BE49-F238E27FC236}">
                <a16:creationId xmlns="" xmlns:a16="http://schemas.microsoft.com/office/drawing/2014/main" id="{6ED45A53-8159-07F2-FE67-F9B10C1B29D8}"/>
              </a:ext>
            </a:extLst>
          </p:cNvPr>
          <p:cNvSpPr txBox="1">
            <a:spLocks noChangeArrowheads="1"/>
          </p:cNvSpPr>
          <p:nvPr/>
        </p:nvSpPr>
        <p:spPr bwMode="auto">
          <a:xfrm>
            <a:off x="773113" y="1630363"/>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702030302020204" pitchFamily="66" charset="0"/>
              </a:rPr>
              <a:t>Na</a:t>
            </a:r>
            <a:r>
              <a:rPr lang="it-IT" altLang="it-IT" sz="1800" baseline="30000">
                <a:latin typeface="Comic Sans MS" panose="030F0702030302020204" pitchFamily="66" charset="0"/>
              </a:rPr>
              <a:t>+</a:t>
            </a:r>
            <a:r>
              <a:rPr lang="it-IT" altLang="it-IT" sz="1800">
                <a:latin typeface="Comic Sans MS" panose="030F0702030302020204" pitchFamily="66" charset="0"/>
              </a:rPr>
              <a:t>, Ca</a:t>
            </a:r>
            <a:r>
              <a:rPr lang="it-IT" altLang="it-IT" sz="1800" baseline="30000">
                <a:latin typeface="Comic Sans MS" panose="030F0702030302020204" pitchFamily="66" charset="0"/>
              </a:rPr>
              <a:t>2+</a:t>
            </a:r>
            <a:r>
              <a:rPr lang="it-IT" altLang="it-IT" sz="1800">
                <a:latin typeface="Comic Sans MS" panose="030F0702030302020204" pitchFamily="66" charset="0"/>
              </a:rPr>
              <a:t>, Mg</a:t>
            </a:r>
            <a:r>
              <a:rPr lang="it-IT" altLang="it-IT" sz="1800" baseline="30000">
                <a:latin typeface="Comic Sans MS" panose="030F0702030302020204" pitchFamily="66" charset="0"/>
              </a:rPr>
              <a:t>2+</a:t>
            </a:r>
            <a:endParaRPr lang="it-IT" altLang="it-IT" sz="1800">
              <a:latin typeface="Comic Sans MS" panose="030F0702030302020204" pitchFamily="66" charset="0"/>
            </a:endParaRPr>
          </a:p>
        </p:txBody>
      </p:sp>
      <p:sp>
        <p:nvSpPr>
          <p:cNvPr id="34825" name="CasellaDiTesto 8">
            <a:extLst>
              <a:ext uri="{FF2B5EF4-FFF2-40B4-BE49-F238E27FC236}">
                <a16:creationId xmlns="" xmlns:a16="http://schemas.microsoft.com/office/drawing/2014/main" id="{53B7F121-E46C-89C4-B9E4-FFC31D77A32A}"/>
              </a:ext>
            </a:extLst>
          </p:cNvPr>
          <p:cNvSpPr txBox="1">
            <a:spLocks noChangeArrowheads="1"/>
          </p:cNvSpPr>
          <p:nvPr/>
        </p:nvSpPr>
        <p:spPr bwMode="auto">
          <a:xfrm>
            <a:off x="412750" y="1971675"/>
            <a:ext cx="2513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200">
                <a:latin typeface="Comic Sans MS" panose="030F0702030302020204" pitchFamily="66" charset="0"/>
              </a:rPr>
              <a:t>Fonti naturali: erosione crostale, spray marino, incendi forestali, trasporto eolico (primavera ed estate, Saharan dust) </a:t>
            </a:r>
          </a:p>
        </p:txBody>
      </p:sp>
      <p:sp>
        <p:nvSpPr>
          <p:cNvPr id="10" name="CasellaDiTesto 9">
            <a:extLst>
              <a:ext uri="{FF2B5EF4-FFF2-40B4-BE49-F238E27FC236}">
                <a16:creationId xmlns="" xmlns:a16="http://schemas.microsoft.com/office/drawing/2014/main" id="{FAFA4CA2-6065-B522-68D2-CBDFDC701EBA}"/>
              </a:ext>
            </a:extLst>
          </p:cNvPr>
          <p:cNvSpPr txBox="1"/>
          <p:nvPr/>
        </p:nvSpPr>
        <p:spPr>
          <a:xfrm>
            <a:off x="38100" y="2781300"/>
            <a:ext cx="3206750" cy="369888"/>
          </a:xfrm>
          <a:prstGeom prst="rect">
            <a:avLst/>
          </a:prstGeom>
          <a:noFill/>
        </p:spPr>
        <p:txBody>
          <a:bodyPr>
            <a:spAutoFit/>
          </a:bodyPr>
          <a:lstStyle/>
          <a:p>
            <a:pPr algn="ctr" eaLnBrk="1" fontAlgn="auto" hangingPunct="1">
              <a:spcBef>
                <a:spcPts val="0"/>
              </a:spcBef>
              <a:spcAft>
                <a:spcPts val="0"/>
              </a:spcAft>
              <a:defRPr/>
            </a:pPr>
            <a:r>
              <a:rPr lang="it-IT" i="1" dirty="0">
                <a:solidFill>
                  <a:schemeClr val="bg2">
                    <a:lumMod val="20000"/>
                    <a:lumOff val="80000"/>
                  </a:schemeClr>
                </a:solidFill>
                <a:effectLst>
                  <a:outerShdw blurRad="38100" dist="38100" dir="2700000" algn="tl">
                    <a:srgbClr val="000000">
                      <a:alpha val="43137"/>
                    </a:srgbClr>
                  </a:outerShdw>
                </a:effectLst>
                <a:latin typeface="Comic Sans MS" pitchFamily="66" charset="0"/>
              </a:rPr>
              <a:t>Componente primaria</a:t>
            </a:r>
          </a:p>
        </p:txBody>
      </p:sp>
      <p:sp>
        <p:nvSpPr>
          <p:cNvPr id="11" name="Rettangolo arrotondato 10">
            <a:extLst>
              <a:ext uri="{FF2B5EF4-FFF2-40B4-BE49-F238E27FC236}">
                <a16:creationId xmlns="" xmlns:a16="http://schemas.microsoft.com/office/drawing/2014/main" id="{4A39CD2F-6F07-61F8-3AB4-798AFCB600E3}"/>
              </a:ext>
            </a:extLst>
          </p:cNvPr>
          <p:cNvSpPr/>
          <p:nvPr/>
        </p:nvSpPr>
        <p:spPr>
          <a:xfrm>
            <a:off x="3103563" y="1420813"/>
            <a:ext cx="3097212" cy="1322387"/>
          </a:xfrm>
          <a:prstGeom prst="roundRect">
            <a:avLst/>
          </a:prstGeom>
          <a:solidFill>
            <a:srgbClr val="DA56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4828" name="CasellaDiTesto 12">
            <a:extLst>
              <a:ext uri="{FF2B5EF4-FFF2-40B4-BE49-F238E27FC236}">
                <a16:creationId xmlns="" xmlns:a16="http://schemas.microsoft.com/office/drawing/2014/main" id="{4C87C797-E830-8617-8EBD-CFDB87DFF8B2}"/>
              </a:ext>
            </a:extLst>
          </p:cNvPr>
          <p:cNvSpPr txBox="1">
            <a:spLocks noChangeArrowheads="1"/>
          </p:cNvSpPr>
          <p:nvPr/>
        </p:nvSpPr>
        <p:spPr bwMode="auto">
          <a:xfrm>
            <a:off x="3054350" y="1843088"/>
            <a:ext cx="31924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200">
                <a:latin typeface="Comic Sans MS" panose="030F0702030302020204" pitchFamily="66" charset="0"/>
              </a:rPr>
              <a:t>Fonti naturali e non: trasformazioni in atmosfera dei precursori gassosi provenienti da processi di combustione, emissioni da attività agricole, traffico</a:t>
            </a:r>
          </a:p>
        </p:txBody>
      </p:sp>
      <p:sp>
        <p:nvSpPr>
          <p:cNvPr id="14" name="CasellaDiTesto 13">
            <a:extLst>
              <a:ext uri="{FF2B5EF4-FFF2-40B4-BE49-F238E27FC236}">
                <a16:creationId xmlns="" xmlns:a16="http://schemas.microsoft.com/office/drawing/2014/main" id="{06BE721F-4AE4-1407-5C8D-8BA3D40C67F1}"/>
              </a:ext>
            </a:extLst>
          </p:cNvPr>
          <p:cNvSpPr txBox="1"/>
          <p:nvPr/>
        </p:nvSpPr>
        <p:spPr>
          <a:xfrm>
            <a:off x="3054350" y="2781300"/>
            <a:ext cx="3206750" cy="369888"/>
          </a:xfrm>
          <a:prstGeom prst="rect">
            <a:avLst/>
          </a:prstGeom>
          <a:noFill/>
        </p:spPr>
        <p:txBody>
          <a:bodyPr>
            <a:spAutoFit/>
          </a:bodyPr>
          <a:lstStyle/>
          <a:p>
            <a:pPr algn="ctr" eaLnBrk="1" fontAlgn="auto" hangingPunct="1">
              <a:spcBef>
                <a:spcPts val="0"/>
              </a:spcBef>
              <a:spcAft>
                <a:spcPts val="0"/>
              </a:spcAft>
              <a:defRPr/>
            </a:pPr>
            <a:r>
              <a:rPr lang="it-IT" i="1" dirty="0">
                <a:solidFill>
                  <a:schemeClr val="bg2">
                    <a:lumMod val="20000"/>
                    <a:lumOff val="80000"/>
                  </a:schemeClr>
                </a:solidFill>
                <a:effectLst>
                  <a:outerShdw blurRad="38100" dist="38100" dir="2700000" algn="tl">
                    <a:srgbClr val="000000">
                      <a:alpha val="43137"/>
                    </a:srgbClr>
                  </a:outerShdw>
                </a:effectLst>
                <a:latin typeface="Comic Sans MS" pitchFamily="66" charset="0"/>
              </a:rPr>
              <a:t>Componente secondaria</a:t>
            </a:r>
          </a:p>
        </p:txBody>
      </p:sp>
      <p:sp>
        <p:nvSpPr>
          <p:cNvPr id="16" name="Rettangolo arrotondato 15">
            <a:extLst>
              <a:ext uri="{FF2B5EF4-FFF2-40B4-BE49-F238E27FC236}">
                <a16:creationId xmlns="" xmlns:a16="http://schemas.microsoft.com/office/drawing/2014/main" id="{FA57B7CF-23F4-48A8-4D6B-E2054A05DA40}"/>
              </a:ext>
            </a:extLst>
          </p:cNvPr>
          <p:cNvSpPr/>
          <p:nvPr/>
        </p:nvSpPr>
        <p:spPr>
          <a:xfrm>
            <a:off x="6465888" y="1420813"/>
            <a:ext cx="2581275" cy="1360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4831" name="CasellaDiTesto 16">
            <a:extLst>
              <a:ext uri="{FF2B5EF4-FFF2-40B4-BE49-F238E27FC236}">
                <a16:creationId xmlns="" xmlns:a16="http://schemas.microsoft.com/office/drawing/2014/main" id="{A04C2E18-76BE-7737-07AF-DA0BCCCF996F}"/>
              </a:ext>
            </a:extLst>
          </p:cNvPr>
          <p:cNvSpPr txBox="1">
            <a:spLocks noChangeArrowheads="1"/>
          </p:cNvSpPr>
          <p:nvPr/>
        </p:nvSpPr>
        <p:spPr bwMode="auto">
          <a:xfrm>
            <a:off x="6427788" y="1497013"/>
            <a:ext cx="2787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600" baseline="30000">
                <a:latin typeface="Comic Sans MS" panose="030F0702030302020204" pitchFamily="66" charset="0"/>
              </a:rPr>
              <a:t> </a:t>
            </a:r>
            <a:r>
              <a:rPr lang="it-IT" altLang="it-IT" sz="1600">
                <a:latin typeface="Comic Sans MS" panose="030F0702030302020204" pitchFamily="66" charset="0"/>
              </a:rPr>
              <a:t> HCOO</a:t>
            </a:r>
            <a:r>
              <a:rPr lang="it-IT" altLang="it-IT" sz="1600" baseline="30000">
                <a:latin typeface="Comic Sans MS" panose="030F0702030302020204" pitchFamily="66" charset="0"/>
              </a:rPr>
              <a:t>-</a:t>
            </a:r>
            <a:r>
              <a:rPr lang="it-IT" altLang="it-IT" sz="1600">
                <a:latin typeface="Comic Sans MS" panose="030F0702030302020204" pitchFamily="66" charset="0"/>
              </a:rPr>
              <a:t>, H</a:t>
            </a:r>
            <a:r>
              <a:rPr lang="it-IT" altLang="it-IT" sz="1600" baseline="-25000">
                <a:latin typeface="Comic Sans MS" panose="030F0702030302020204" pitchFamily="66" charset="0"/>
              </a:rPr>
              <a:t>3</a:t>
            </a:r>
            <a:r>
              <a:rPr lang="it-IT" altLang="it-IT" sz="1600">
                <a:latin typeface="Comic Sans MS" panose="030F0702030302020204" pitchFamily="66" charset="0"/>
              </a:rPr>
              <a:t>CCOO</a:t>
            </a:r>
            <a:r>
              <a:rPr lang="it-IT" altLang="it-IT" sz="1600" baseline="30000">
                <a:latin typeface="Comic Sans MS" panose="030F0702030302020204" pitchFamily="66" charset="0"/>
              </a:rPr>
              <a:t>-</a:t>
            </a:r>
            <a:r>
              <a:rPr lang="it-IT" altLang="it-IT" sz="1600">
                <a:latin typeface="Comic Sans MS" panose="030F0702030302020204" pitchFamily="66" charset="0"/>
              </a:rPr>
              <a:t>, C</a:t>
            </a:r>
            <a:r>
              <a:rPr lang="it-IT" altLang="it-IT" sz="1600" baseline="-25000">
                <a:latin typeface="Comic Sans MS" panose="030F0702030302020204" pitchFamily="66" charset="0"/>
              </a:rPr>
              <a:t>2</a:t>
            </a:r>
            <a:r>
              <a:rPr lang="it-IT" altLang="it-IT" sz="1600">
                <a:latin typeface="Comic Sans MS" panose="030F0702030302020204" pitchFamily="66" charset="0"/>
              </a:rPr>
              <a:t>O</a:t>
            </a:r>
            <a:r>
              <a:rPr lang="it-IT" altLang="it-IT" sz="1600" baseline="-25000">
                <a:latin typeface="Comic Sans MS" panose="030F0702030302020204" pitchFamily="66" charset="0"/>
              </a:rPr>
              <a:t>4</a:t>
            </a:r>
            <a:r>
              <a:rPr lang="it-IT" altLang="it-IT" sz="1600" baseline="30000">
                <a:latin typeface="Comic Sans MS" panose="030F0702030302020204" pitchFamily="66" charset="0"/>
              </a:rPr>
              <a:t>2-</a:t>
            </a:r>
            <a:endParaRPr lang="it-IT" altLang="it-IT" sz="1600">
              <a:latin typeface="Comic Sans MS" panose="030F0702030302020204" pitchFamily="66" charset="0"/>
            </a:endParaRPr>
          </a:p>
        </p:txBody>
      </p:sp>
      <p:sp>
        <p:nvSpPr>
          <p:cNvPr id="34832" name="CasellaDiTesto 18">
            <a:extLst>
              <a:ext uri="{FF2B5EF4-FFF2-40B4-BE49-F238E27FC236}">
                <a16:creationId xmlns="" xmlns:a16="http://schemas.microsoft.com/office/drawing/2014/main" id="{E72FED6E-93A6-5B4C-2262-0031CC4C9ECC}"/>
              </a:ext>
            </a:extLst>
          </p:cNvPr>
          <p:cNvSpPr txBox="1">
            <a:spLocks noChangeArrowheads="1"/>
          </p:cNvSpPr>
          <p:nvPr/>
        </p:nvSpPr>
        <p:spPr bwMode="auto">
          <a:xfrm>
            <a:off x="6478588" y="1892300"/>
            <a:ext cx="2555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200">
                <a:latin typeface="Comic Sans MS" panose="030F0702030302020204" pitchFamily="66" charset="0"/>
              </a:rPr>
              <a:t>Fonti naturali e non: processi emissivi (combustione di biomasse) o attività biologiche marine</a:t>
            </a:r>
          </a:p>
        </p:txBody>
      </p:sp>
      <p:sp>
        <p:nvSpPr>
          <p:cNvPr id="20" name="CasellaDiTesto 19">
            <a:extLst>
              <a:ext uri="{FF2B5EF4-FFF2-40B4-BE49-F238E27FC236}">
                <a16:creationId xmlns="" xmlns:a16="http://schemas.microsoft.com/office/drawing/2014/main" id="{5E361280-94B1-24A2-32AE-E1B42E659060}"/>
              </a:ext>
            </a:extLst>
          </p:cNvPr>
          <p:cNvSpPr txBox="1"/>
          <p:nvPr/>
        </p:nvSpPr>
        <p:spPr>
          <a:xfrm>
            <a:off x="6169025" y="2779713"/>
            <a:ext cx="3206750" cy="369887"/>
          </a:xfrm>
          <a:prstGeom prst="rect">
            <a:avLst/>
          </a:prstGeom>
          <a:noFill/>
        </p:spPr>
        <p:txBody>
          <a:bodyPr>
            <a:spAutoFit/>
          </a:bodyPr>
          <a:lstStyle/>
          <a:p>
            <a:pPr algn="ctr" eaLnBrk="1" fontAlgn="auto" hangingPunct="1">
              <a:spcBef>
                <a:spcPts val="0"/>
              </a:spcBef>
              <a:spcAft>
                <a:spcPts val="0"/>
              </a:spcAft>
              <a:defRPr/>
            </a:pPr>
            <a:r>
              <a:rPr lang="it-IT" i="1" dirty="0">
                <a:solidFill>
                  <a:schemeClr val="bg2">
                    <a:lumMod val="20000"/>
                    <a:lumOff val="80000"/>
                  </a:schemeClr>
                </a:solidFill>
                <a:effectLst>
                  <a:outerShdw blurRad="38100" dist="38100" dir="2700000" algn="tl">
                    <a:srgbClr val="000000">
                      <a:alpha val="43137"/>
                    </a:srgbClr>
                  </a:outerShdw>
                </a:effectLst>
                <a:latin typeface="Comic Sans MS" pitchFamily="66" charset="0"/>
              </a:rPr>
              <a:t>Componente organica</a:t>
            </a:r>
          </a:p>
        </p:txBody>
      </p:sp>
      <p:cxnSp>
        <p:nvCxnSpPr>
          <p:cNvPr id="32" name="Connettore 2 31">
            <a:extLst>
              <a:ext uri="{FF2B5EF4-FFF2-40B4-BE49-F238E27FC236}">
                <a16:creationId xmlns="" xmlns:a16="http://schemas.microsoft.com/office/drawing/2014/main" id="{6A09CD7A-8079-C53B-5AEF-FC365AB6566C}"/>
              </a:ext>
            </a:extLst>
          </p:cNvPr>
          <p:cNvCxnSpPr>
            <a:stCxn id="14" idx="2"/>
          </p:cNvCxnSpPr>
          <p:nvPr/>
        </p:nvCxnSpPr>
        <p:spPr>
          <a:xfrm flipH="1">
            <a:off x="3505200" y="3151188"/>
            <a:ext cx="1152525"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835" name="CasellaDiTesto 32">
            <a:extLst>
              <a:ext uri="{FF2B5EF4-FFF2-40B4-BE49-F238E27FC236}">
                <a16:creationId xmlns="" xmlns:a16="http://schemas.microsoft.com/office/drawing/2014/main" id="{4B85F830-21C5-48EA-B1DE-791D3A2DF3A4}"/>
              </a:ext>
            </a:extLst>
          </p:cNvPr>
          <p:cNvSpPr txBox="1">
            <a:spLocks noChangeArrowheads="1"/>
          </p:cNvSpPr>
          <p:nvPr/>
        </p:nvSpPr>
        <p:spPr bwMode="auto">
          <a:xfrm>
            <a:off x="260350" y="3352800"/>
            <a:ext cx="32575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200">
                <a:latin typeface="Comic Sans MS" panose="030F0702030302020204" pitchFamily="66" charset="0"/>
              </a:rPr>
              <a:t>Contribuisce significativamente alle frazioni più sottili, ed ha un forte impatto sia in termini di quantità che di effetti sulla salute. Deriva dai processi di ossidazione e foto- trasformazione delle componenti gassose. Si formano prima le forme acide che poi per reazione con il materiale solido alcalino produce i Sali. Complessivamente è  costante nel tempo, ma le singole componenti variano con la stagione. </a:t>
            </a:r>
          </a:p>
        </p:txBody>
      </p:sp>
      <p:sp>
        <p:nvSpPr>
          <p:cNvPr id="34836" name="CasellaDiTesto 37">
            <a:extLst>
              <a:ext uri="{FF2B5EF4-FFF2-40B4-BE49-F238E27FC236}">
                <a16:creationId xmlns="" xmlns:a16="http://schemas.microsoft.com/office/drawing/2014/main" id="{EA260188-2A8F-5A23-96A4-728052350E3D}"/>
              </a:ext>
            </a:extLst>
          </p:cNvPr>
          <p:cNvSpPr txBox="1">
            <a:spLocks noChangeArrowheads="1"/>
          </p:cNvSpPr>
          <p:nvPr/>
        </p:nvSpPr>
        <p:spPr bwMode="auto">
          <a:xfrm>
            <a:off x="3103563" y="1501775"/>
            <a:ext cx="314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baseline="30000">
                <a:latin typeface="Comic Sans MS" panose="030F0702030302020204" pitchFamily="66" charset="0"/>
              </a:rPr>
              <a:t>   </a:t>
            </a:r>
            <a:r>
              <a:rPr lang="it-IT" altLang="it-IT" sz="1800">
                <a:latin typeface="Comic Sans MS" panose="030F0702030302020204" pitchFamily="66" charset="0"/>
              </a:rPr>
              <a:t> SO</a:t>
            </a:r>
            <a:r>
              <a:rPr lang="it-IT" altLang="it-IT" sz="1800" baseline="-25000">
                <a:latin typeface="Comic Sans MS" panose="030F0702030302020204" pitchFamily="66" charset="0"/>
              </a:rPr>
              <a:t>4</a:t>
            </a:r>
            <a:r>
              <a:rPr lang="it-IT" altLang="it-IT" sz="1800" baseline="30000">
                <a:latin typeface="Comic Sans MS" panose="030F0702030302020204" pitchFamily="66" charset="0"/>
              </a:rPr>
              <a:t>2-</a:t>
            </a:r>
            <a:r>
              <a:rPr lang="it-IT" altLang="it-IT" sz="1800">
                <a:latin typeface="Comic Sans MS" panose="030F0702030302020204" pitchFamily="66" charset="0"/>
              </a:rPr>
              <a:t>, NO</a:t>
            </a:r>
            <a:r>
              <a:rPr lang="it-IT" altLang="it-IT" sz="1800" baseline="-25000">
                <a:latin typeface="Comic Sans MS" panose="030F0702030302020204" pitchFamily="66" charset="0"/>
              </a:rPr>
              <a:t>3</a:t>
            </a:r>
            <a:r>
              <a:rPr lang="it-IT" altLang="it-IT" sz="1800" baseline="30000">
                <a:latin typeface="Comic Sans MS" panose="030F0702030302020204" pitchFamily="66" charset="0"/>
              </a:rPr>
              <a:t>-</a:t>
            </a:r>
            <a:r>
              <a:rPr lang="it-IT" altLang="it-IT" sz="1800">
                <a:latin typeface="Comic Sans MS" panose="030F0702030302020204" pitchFamily="66" charset="0"/>
              </a:rPr>
              <a:t>, NH</a:t>
            </a:r>
            <a:r>
              <a:rPr lang="it-IT" altLang="it-IT" sz="1800" baseline="-25000">
                <a:latin typeface="Comic Sans MS" panose="030F0702030302020204" pitchFamily="66" charset="0"/>
              </a:rPr>
              <a:t>4</a:t>
            </a:r>
            <a:r>
              <a:rPr lang="it-IT" altLang="it-IT" sz="1800" baseline="30000">
                <a:latin typeface="Comic Sans MS" panose="030F0702030302020204" pitchFamily="66" charset="0"/>
              </a:rPr>
              <a:t>+</a:t>
            </a:r>
            <a:endParaRPr lang="it-IT" altLang="it-IT" sz="1800">
              <a:latin typeface="Comic Sans MS" panose="030F0702030302020204" pitchFamily="66" charset="0"/>
            </a:endParaRPr>
          </a:p>
        </p:txBody>
      </p:sp>
      <p:sp>
        <p:nvSpPr>
          <p:cNvPr id="40" name="Rettangolo arrotondato 39">
            <a:extLst>
              <a:ext uri="{FF2B5EF4-FFF2-40B4-BE49-F238E27FC236}">
                <a16:creationId xmlns="" xmlns:a16="http://schemas.microsoft.com/office/drawing/2014/main" id="{307D6253-3EDD-624B-6E11-E2A12B23359C}"/>
              </a:ext>
            </a:extLst>
          </p:cNvPr>
          <p:cNvSpPr/>
          <p:nvPr/>
        </p:nvSpPr>
        <p:spPr>
          <a:xfrm>
            <a:off x="3811588" y="3576638"/>
            <a:ext cx="2654300" cy="1622425"/>
          </a:xfrm>
          <a:prstGeom prst="roundRect">
            <a:avLst/>
          </a:prstGeom>
          <a:solidFill>
            <a:srgbClr val="DA56C1"/>
          </a:solidFill>
          <a:ln>
            <a:solidFill>
              <a:srgbClr val="DA56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4838" name="Rettangolo 40">
            <a:extLst>
              <a:ext uri="{FF2B5EF4-FFF2-40B4-BE49-F238E27FC236}">
                <a16:creationId xmlns="" xmlns:a16="http://schemas.microsoft.com/office/drawing/2014/main" id="{10587000-AB4E-3586-B8B9-19D00A15F59A}"/>
              </a:ext>
            </a:extLst>
          </p:cNvPr>
          <p:cNvSpPr>
            <a:spLocks noChangeArrowheads="1"/>
          </p:cNvSpPr>
          <p:nvPr/>
        </p:nvSpPr>
        <p:spPr bwMode="auto">
          <a:xfrm>
            <a:off x="4003675" y="3635375"/>
            <a:ext cx="712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702030302020204" pitchFamily="66" charset="0"/>
              </a:rPr>
              <a:t>NO</a:t>
            </a:r>
            <a:r>
              <a:rPr lang="it-IT" altLang="it-IT" sz="1800" baseline="-25000">
                <a:latin typeface="Comic Sans MS" panose="030F0702030302020204" pitchFamily="66" charset="0"/>
              </a:rPr>
              <a:t>3</a:t>
            </a:r>
            <a:r>
              <a:rPr lang="it-IT" altLang="it-IT" sz="1800" baseline="30000">
                <a:latin typeface="Comic Sans MS" panose="030F0702030302020204" pitchFamily="66" charset="0"/>
              </a:rPr>
              <a:t>-</a:t>
            </a:r>
            <a:endParaRPr lang="it-IT" altLang="it-IT" sz="1800"/>
          </a:p>
        </p:txBody>
      </p:sp>
      <p:sp>
        <p:nvSpPr>
          <p:cNvPr id="34839" name="CasellaDiTesto 41">
            <a:extLst>
              <a:ext uri="{FF2B5EF4-FFF2-40B4-BE49-F238E27FC236}">
                <a16:creationId xmlns="" xmlns:a16="http://schemas.microsoft.com/office/drawing/2014/main" id="{9466EDB6-0425-A50C-F1E1-275E34693BC4}"/>
              </a:ext>
            </a:extLst>
          </p:cNvPr>
          <p:cNvSpPr txBox="1">
            <a:spLocks noChangeArrowheads="1"/>
          </p:cNvSpPr>
          <p:nvPr/>
        </p:nvSpPr>
        <p:spPr bwMode="auto">
          <a:xfrm>
            <a:off x="3862388" y="3978275"/>
            <a:ext cx="2592387"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latin typeface="Comic Sans MS" panose="030F0702030302020204" pitchFamily="66" charset="0"/>
              </a:rPr>
              <a:t>Proviene dagli ossidi di azoto. Poiché spesso si combina con lo ione ammonio, si ritrova anche nelle frazioni grossolane. </a:t>
            </a:r>
          </a:p>
        </p:txBody>
      </p:sp>
      <p:sp>
        <p:nvSpPr>
          <p:cNvPr id="44" name="Rettangolo arrotondato 43">
            <a:extLst>
              <a:ext uri="{FF2B5EF4-FFF2-40B4-BE49-F238E27FC236}">
                <a16:creationId xmlns="" xmlns:a16="http://schemas.microsoft.com/office/drawing/2014/main" id="{1C84D5A0-D134-D514-5BC0-DE2366ADC01A}"/>
              </a:ext>
            </a:extLst>
          </p:cNvPr>
          <p:cNvSpPr/>
          <p:nvPr/>
        </p:nvSpPr>
        <p:spPr>
          <a:xfrm>
            <a:off x="6542088" y="3335338"/>
            <a:ext cx="2592387" cy="2608262"/>
          </a:xfrm>
          <a:prstGeom prst="roundRect">
            <a:avLst/>
          </a:prstGeom>
          <a:solidFill>
            <a:srgbClr val="DA56C1"/>
          </a:solidFill>
          <a:ln>
            <a:solidFill>
              <a:srgbClr val="DA56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4841" name="Rettangolo 44">
            <a:extLst>
              <a:ext uri="{FF2B5EF4-FFF2-40B4-BE49-F238E27FC236}">
                <a16:creationId xmlns="" xmlns:a16="http://schemas.microsoft.com/office/drawing/2014/main" id="{6DFC906E-B2F7-EFB2-1E1A-DBBE438DC334}"/>
              </a:ext>
            </a:extLst>
          </p:cNvPr>
          <p:cNvSpPr>
            <a:spLocks noChangeArrowheads="1"/>
          </p:cNvSpPr>
          <p:nvPr/>
        </p:nvSpPr>
        <p:spPr bwMode="auto">
          <a:xfrm>
            <a:off x="6618288" y="3327400"/>
            <a:ext cx="782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702030302020204" pitchFamily="66" charset="0"/>
              </a:rPr>
              <a:t>SO</a:t>
            </a:r>
            <a:r>
              <a:rPr lang="it-IT" altLang="it-IT" sz="1800" baseline="-25000">
                <a:latin typeface="Comic Sans MS" panose="030F0702030302020204" pitchFamily="66" charset="0"/>
              </a:rPr>
              <a:t>4</a:t>
            </a:r>
            <a:r>
              <a:rPr lang="it-IT" altLang="it-IT" sz="1800" baseline="30000">
                <a:latin typeface="Comic Sans MS" panose="030F0702030302020204" pitchFamily="66" charset="0"/>
              </a:rPr>
              <a:t>2-</a:t>
            </a:r>
            <a:endParaRPr lang="it-IT" altLang="it-IT" sz="1800"/>
          </a:p>
        </p:txBody>
      </p:sp>
      <p:sp>
        <p:nvSpPr>
          <p:cNvPr id="34842" name="CasellaDiTesto 45">
            <a:extLst>
              <a:ext uri="{FF2B5EF4-FFF2-40B4-BE49-F238E27FC236}">
                <a16:creationId xmlns="" xmlns:a16="http://schemas.microsoft.com/office/drawing/2014/main" id="{DD0A1C22-1EE7-2D22-0D0F-DB6BFCEC23BB}"/>
              </a:ext>
            </a:extLst>
          </p:cNvPr>
          <p:cNvSpPr txBox="1">
            <a:spLocks noChangeArrowheads="1"/>
          </p:cNvSpPr>
          <p:nvPr/>
        </p:nvSpPr>
        <p:spPr bwMode="auto">
          <a:xfrm>
            <a:off x="6594475" y="3635375"/>
            <a:ext cx="2592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200">
                <a:latin typeface="Comic Sans MS" panose="030F0702030302020204" pitchFamily="66" charset="0"/>
              </a:rPr>
              <a:t>Origine naturale primaria e secondaria ed antropica secondaria.  Fonti primaria principali: erosione crostale dei minerali contenenti S che emissioni da sale marino.</a:t>
            </a:r>
          </a:p>
          <a:p>
            <a:pPr eaLnBrk="1" hangingPunct="1">
              <a:spcBef>
                <a:spcPct val="0"/>
              </a:spcBef>
              <a:buFontTx/>
              <a:buNone/>
            </a:pPr>
            <a:r>
              <a:rPr lang="it-IT" altLang="it-IT" sz="1200">
                <a:latin typeface="Comic Sans MS" panose="030F0702030302020204" pitchFamily="66" charset="0"/>
              </a:rPr>
              <a:t>Le attività secondarie sono legate alla trasformazione dell’SO</a:t>
            </a:r>
            <a:r>
              <a:rPr lang="it-IT" altLang="it-IT" sz="1200" baseline="-25000">
                <a:latin typeface="Comic Sans MS" panose="030F0702030302020204" pitchFamily="66" charset="0"/>
              </a:rPr>
              <a:t>2</a:t>
            </a:r>
            <a:r>
              <a:rPr lang="it-IT" altLang="it-IT" sz="1200">
                <a:latin typeface="Comic Sans MS" panose="030F0702030302020204" pitchFamily="66" charset="0"/>
              </a:rPr>
              <a:t> da fonti antropiche o naturali. Questa componente aumenta in condizioni di smog fotochimico. Tempi di residenza lunghi</a:t>
            </a:r>
            <a:endParaRPr lang="it-IT" altLang="it-IT" sz="1200" baseline="-25000">
              <a:latin typeface="Comic Sans MS" panose="030F0702030302020204" pitchFamily="66" charset="0"/>
            </a:endParaRPr>
          </a:p>
        </p:txBody>
      </p:sp>
      <p:sp>
        <p:nvSpPr>
          <p:cNvPr id="48" name="Rettangolo arrotondato 47">
            <a:extLst>
              <a:ext uri="{FF2B5EF4-FFF2-40B4-BE49-F238E27FC236}">
                <a16:creationId xmlns="" xmlns:a16="http://schemas.microsoft.com/office/drawing/2014/main" id="{CD406566-B10B-D3D1-FF88-29D35FA7B314}"/>
              </a:ext>
            </a:extLst>
          </p:cNvPr>
          <p:cNvSpPr/>
          <p:nvPr/>
        </p:nvSpPr>
        <p:spPr>
          <a:xfrm>
            <a:off x="1874838" y="5434013"/>
            <a:ext cx="4294187" cy="1255712"/>
          </a:xfrm>
          <a:prstGeom prst="roundRect">
            <a:avLst/>
          </a:prstGeom>
          <a:solidFill>
            <a:srgbClr val="DA56C1"/>
          </a:solidFill>
          <a:ln>
            <a:solidFill>
              <a:srgbClr val="DA56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4844" name="Rettangolo 48">
            <a:extLst>
              <a:ext uri="{FF2B5EF4-FFF2-40B4-BE49-F238E27FC236}">
                <a16:creationId xmlns="" xmlns:a16="http://schemas.microsoft.com/office/drawing/2014/main" id="{B2E50737-39FE-2120-E0C8-6BB81545ACB8}"/>
              </a:ext>
            </a:extLst>
          </p:cNvPr>
          <p:cNvSpPr>
            <a:spLocks noChangeArrowheads="1"/>
          </p:cNvSpPr>
          <p:nvPr/>
        </p:nvSpPr>
        <p:spPr bwMode="auto">
          <a:xfrm>
            <a:off x="2001838" y="5434013"/>
            <a:ext cx="715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702030302020204" pitchFamily="66" charset="0"/>
              </a:rPr>
              <a:t>NH</a:t>
            </a:r>
            <a:r>
              <a:rPr lang="it-IT" altLang="it-IT" sz="1800" baseline="-25000">
                <a:latin typeface="Comic Sans MS" panose="030F0702030302020204" pitchFamily="66" charset="0"/>
              </a:rPr>
              <a:t>4</a:t>
            </a:r>
            <a:r>
              <a:rPr lang="it-IT" altLang="it-IT" sz="1800" baseline="30000">
                <a:latin typeface="Comic Sans MS" panose="030F0702030302020204" pitchFamily="66" charset="0"/>
              </a:rPr>
              <a:t>+</a:t>
            </a:r>
            <a:endParaRPr lang="it-IT" altLang="it-IT" sz="1800"/>
          </a:p>
        </p:txBody>
      </p:sp>
      <p:sp>
        <p:nvSpPr>
          <p:cNvPr id="34845" name="CasellaDiTesto 49">
            <a:extLst>
              <a:ext uri="{FF2B5EF4-FFF2-40B4-BE49-F238E27FC236}">
                <a16:creationId xmlns="" xmlns:a16="http://schemas.microsoft.com/office/drawing/2014/main" id="{F7CC1A69-3D4C-2973-4F49-2A8337A25D3F}"/>
              </a:ext>
            </a:extLst>
          </p:cNvPr>
          <p:cNvSpPr txBox="1">
            <a:spLocks noChangeArrowheads="1"/>
          </p:cNvSpPr>
          <p:nvPr/>
        </p:nvSpPr>
        <p:spPr bwMode="auto">
          <a:xfrm>
            <a:off x="1874838" y="5673725"/>
            <a:ext cx="4294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200">
                <a:latin typeface="Comic Sans MS" panose="030F0702030302020204" pitchFamily="66" charset="0"/>
              </a:rPr>
              <a:t>Deriva dall’ammoniaca,  da fonti naturali (fissazione dell’N) ed antropiche (uso di fertilizzanti) . Deriva anche  dalla decomposizione del materiale organico, è quindi un indicatore di produttività.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asellaDiTesto 1">
            <a:extLst>
              <a:ext uri="{FF2B5EF4-FFF2-40B4-BE49-F238E27FC236}">
                <a16:creationId xmlns="" xmlns:a16="http://schemas.microsoft.com/office/drawing/2014/main" id="{5F3751A8-A7CD-8187-5623-1CDB1D1CFC1A}"/>
              </a:ext>
            </a:extLst>
          </p:cNvPr>
          <p:cNvSpPr txBox="1">
            <a:spLocks noChangeArrowheads="1"/>
          </p:cNvSpPr>
          <p:nvPr/>
        </p:nvSpPr>
        <p:spPr bwMode="auto">
          <a:xfrm>
            <a:off x="1874838" y="258763"/>
            <a:ext cx="530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a:solidFill>
                  <a:srgbClr val="00B050"/>
                </a:solidFill>
                <a:latin typeface="Comic Sans MS" panose="030F0702030302020204" pitchFamily="66" charset="0"/>
              </a:rPr>
              <a:t>La componente ionica del particolato</a:t>
            </a:r>
          </a:p>
        </p:txBody>
      </p:sp>
      <p:sp>
        <p:nvSpPr>
          <p:cNvPr id="35843" name="Segnaposto numero diapositiva 6">
            <a:extLst>
              <a:ext uri="{FF2B5EF4-FFF2-40B4-BE49-F238E27FC236}">
                <a16:creationId xmlns="" xmlns:a16="http://schemas.microsoft.com/office/drawing/2014/main" id="{A7A3DF96-3F3A-B064-7AE4-2A87096D3374}"/>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3C44683-7905-4D09-A7BB-2BA9DDEA039B}" type="slidenum">
              <a:rPr lang="it-IT" altLang="it-IT" sz="1000">
                <a:latin typeface="Comic Sans MS" panose="030F0702030302020204" pitchFamily="66" charset="0"/>
              </a:rPr>
              <a:pPr algn="r" eaLnBrk="1" hangingPunct="1">
                <a:spcBef>
                  <a:spcPct val="0"/>
                </a:spcBef>
                <a:buFontTx/>
                <a:buNone/>
              </a:pPr>
              <a:t>19</a:t>
            </a:fld>
            <a:endParaRPr lang="it-IT" altLang="it-IT" sz="1000">
              <a:latin typeface="Comic Sans MS" panose="030F0702030302020204" pitchFamily="66" charset="0"/>
            </a:endParaRPr>
          </a:p>
        </p:txBody>
      </p:sp>
      <p:sp>
        <p:nvSpPr>
          <p:cNvPr id="35844" name="Segnaposto data 4">
            <a:extLst>
              <a:ext uri="{FF2B5EF4-FFF2-40B4-BE49-F238E27FC236}">
                <a16:creationId xmlns="" xmlns:a16="http://schemas.microsoft.com/office/drawing/2014/main" id="{0723EE16-4A89-0B23-E606-A98EA18F9961}"/>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
        <p:nvSpPr>
          <p:cNvPr id="35846" name="CasellaDiTesto 5">
            <a:extLst>
              <a:ext uri="{FF2B5EF4-FFF2-40B4-BE49-F238E27FC236}">
                <a16:creationId xmlns="" xmlns:a16="http://schemas.microsoft.com/office/drawing/2014/main" id="{6967CA3C-2376-5AD8-DA8B-A2FDFA9F2E65}"/>
              </a:ext>
            </a:extLst>
          </p:cNvPr>
          <p:cNvSpPr txBox="1">
            <a:spLocks noChangeArrowheads="1"/>
          </p:cNvSpPr>
          <p:nvPr/>
        </p:nvSpPr>
        <p:spPr bwMode="auto">
          <a:xfrm>
            <a:off x="269875" y="628650"/>
            <a:ext cx="8616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600">
                <a:latin typeface="Comic Sans MS" panose="030F0702030302020204" pitchFamily="66" charset="0"/>
              </a:rPr>
              <a:t>La componente ionica costituisce quantitativamente e qualitativamente, una importante frazione del particolato atmosferico, sia in aree urbane che remote. Rientrano in tale classe sia componenti di origine primaria che secondaria.</a:t>
            </a:r>
          </a:p>
        </p:txBody>
      </p:sp>
      <p:sp>
        <p:nvSpPr>
          <p:cNvPr id="7" name="Rettangolo arrotondato 6">
            <a:extLst>
              <a:ext uri="{FF2B5EF4-FFF2-40B4-BE49-F238E27FC236}">
                <a16:creationId xmlns="" xmlns:a16="http://schemas.microsoft.com/office/drawing/2014/main" id="{B2E59CEC-450B-A90E-D9A3-B40E4F54F5B4}"/>
              </a:ext>
            </a:extLst>
          </p:cNvPr>
          <p:cNvSpPr/>
          <p:nvPr/>
        </p:nvSpPr>
        <p:spPr>
          <a:xfrm>
            <a:off x="457200" y="1458913"/>
            <a:ext cx="2389188" cy="12842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5848" name="CasellaDiTesto 7">
            <a:extLst>
              <a:ext uri="{FF2B5EF4-FFF2-40B4-BE49-F238E27FC236}">
                <a16:creationId xmlns="" xmlns:a16="http://schemas.microsoft.com/office/drawing/2014/main" id="{9B53D3BE-D9DE-4BE5-B292-E2CC856C2C05}"/>
              </a:ext>
            </a:extLst>
          </p:cNvPr>
          <p:cNvSpPr txBox="1">
            <a:spLocks noChangeArrowheads="1"/>
          </p:cNvSpPr>
          <p:nvPr/>
        </p:nvSpPr>
        <p:spPr bwMode="auto">
          <a:xfrm>
            <a:off x="773113" y="1630363"/>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702030302020204" pitchFamily="66" charset="0"/>
              </a:rPr>
              <a:t>Na</a:t>
            </a:r>
            <a:r>
              <a:rPr lang="it-IT" altLang="it-IT" sz="1800" baseline="30000">
                <a:latin typeface="Comic Sans MS" panose="030F0702030302020204" pitchFamily="66" charset="0"/>
              </a:rPr>
              <a:t>+</a:t>
            </a:r>
            <a:r>
              <a:rPr lang="it-IT" altLang="it-IT" sz="1800">
                <a:latin typeface="Comic Sans MS" panose="030F0702030302020204" pitchFamily="66" charset="0"/>
              </a:rPr>
              <a:t>, Ca</a:t>
            </a:r>
            <a:r>
              <a:rPr lang="it-IT" altLang="it-IT" sz="1800" baseline="30000">
                <a:latin typeface="Comic Sans MS" panose="030F0702030302020204" pitchFamily="66" charset="0"/>
              </a:rPr>
              <a:t>2+</a:t>
            </a:r>
            <a:r>
              <a:rPr lang="it-IT" altLang="it-IT" sz="1800">
                <a:latin typeface="Comic Sans MS" panose="030F0702030302020204" pitchFamily="66" charset="0"/>
              </a:rPr>
              <a:t>, Mg</a:t>
            </a:r>
            <a:r>
              <a:rPr lang="it-IT" altLang="it-IT" sz="1800" baseline="30000">
                <a:latin typeface="Comic Sans MS" panose="030F0702030302020204" pitchFamily="66" charset="0"/>
              </a:rPr>
              <a:t>2+</a:t>
            </a:r>
            <a:endParaRPr lang="it-IT" altLang="it-IT" sz="1800">
              <a:latin typeface="Comic Sans MS" panose="030F0702030302020204" pitchFamily="66" charset="0"/>
            </a:endParaRPr>
          </a:p>
        </p:txBody>
      </p:sp>
      <p:sp>
        <p:nvSpPr>
          <p:cNvPr id="35849" name="CasellaDiTesto 8">
            <a:extLst>
              <a:ext uri="{FF2B5EF4-FFF2-40B4-BE49-F238E27FC236}">
                <a16:creationId xmlns="" xmlns:a16="http://schemas.microsoft.com/office/drawing/2014/main" id="{62E97893-EE32-44B4-7A08-F20BAB9ED35F}"/>
              </a:ext>
            </a:extLst>
          </p:cNvPr>
          <p:cNvSpPr txBox="1">
            <a:spLocks noChangeArrowheads="1"/>
          </p:cNvSpPr>
          <p:nvPr/>
        </p:nvSpPr>
        <p:spPr bwMode="auto">
          <a:xfrm>
            <a:off x="412750" y="1971675"/>
            <a:ext cx="2513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200">
                <a:latin typeface="Comic Sans MS" panose="030F0702030302020204" pitchFamily="66" charset="0"/>
              </a:rPr>
              <a:t>Fonti naturali: erosione crostale, spray marino, incendi forestali, trasporto eolico (primavera ed estate, Saharan dust) </a:t>
            </a:r>
          </a:p>
        </p:txBody>
      </p:sp>
      <p:sp>
        <p:nvSpPr>
          <p:cNvPr id="10" name="CasellaDiTesto 9">
            <a:extLst>
              <a:ext uri="{FF2B5EF4-FFF2-40B4-BE49-F238E27FC236}">
                <a16:creationId xmlns="" xmlns:a16="http://schemas.microsoft.com/office/drawing/2014/main" id="{156F19AC-DD8C-648F-17DA-4F2B4E90BDB9}"/>
              </a:ext>
            </a:extLst>
          </p:cNvPr>
          <p:cNvSpPr txBox="1"/>
          <p:nvPr/>
        </p:nvSpPr>
        <p:spPr>
          <a:xfrm>
            <a:off x="38100" y="2781300"/>
            <a:ext cx="3206750" cy="369888"/>
          </a:xfrm>
          <a:prstGeom prst="rect">
            <a:avLst/>
          </a:prstGeom>
          <a:noFill/>
        </p:spPr>
        <p:txBody>
          <a:bodyPr>
            <a:spAutoFit/>
          </a:bodyPr>
          <a:lstStyle/>
          <a:p>
            <a:pPr algn="ctr" eaLnBrk="1" fontAlgn="auto" hangingPunct="1">
              <a:spcBef>
                <a:spcPts val="0"/>
              </a:spcBef>
              <a:spcAft>
                <a:spcPts val="0"/>
              </a:spcAft>
              <a:defRPr/>
            </a:pPr>
            <a:r>
              <a:rPr lang="it-IT" i="1" dirty="0">
                <a:solidFill>
                  <a:schemeClr val="bg2">
                    <a:lumMod val="20000"/>
                    <a:lumOff val="80000"/>
                  </a:schemeClr>
                </a:solidFill>
                <a:effectLst>
                  <a:outerShdw blurRad="38100" dist="38100" dir="2700000" algn="tl">
                    <a:srgbClr val="000000">
                      <a:alpha val="43137"/>
                    </a:srgbClr>
                  </a:outerShdw>
                </a:effectLst>
                <a:latin typeface="Comic Sans MS" pitchFamily="66" charset="0"/>
              </a:rPr>
              <a:t>Componente primaria</a:t>
            </a:r>
          </a:p>
        </p:txBody>
      </p:sp>
      <p:sp>
        <p:nvSpPr>
          <p:cNvPr id="11" name="Rettangolo arrotondato 10">
            <a:extLst>
              <a:ext uri="{FF2B5EF4-FFF2-40B4-BE49-F238E27FC236}">
                <a16:creationId xmlns="" xmlns:a16="http://schemas.microsoft.com/office/drawing/2014/main" id="{30F33517-3122-DFC6-54A7-767489B257E2}"/>
              </a:ext>
            </a:extLst>
          </p:cNvPr>
          <p:cNvSpPr/>
          <p:nvPr/>
        </p:nvSpPr>
        <p:spPr>
          <a:xfrm>
            <a:off x="3103563" y="1420813"/>
            <a:ext cx="3097212" cy="1322387"/>
          </a:xfrm>
          <a:prstGeom prst="roundRect">
            <a:avLst/>
          </a:prstGeom>
          <a:solidFill>
            <a:srgbClr val="DA56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5852" name="CasellaDiTesto 11">
            <a:extLst>
              <a:ext uri="{FF2B5EF4-FFF2-40B4-BE49-F238E27FC236}">
                <a16:creationId xmlns="" xmlns:a16="http://schemas.microsoft.com/office/drawing/2014/main" id="{8D22BA48-02C9-2340-39A8-4DE534B2B0F4}"/>
              </a:ext>
            </a:extLst>
          </p:cNvPr>
          <p:cNvSpPr txBox="1">
            <a:spLocks noChangeArrowheads="1"/>
          </p:cNvSpPr>
          <p:nvPr/>
        </p:nvSpPr>
        <p:spPr bwMode="auto">
          <a:xfrm>
            <a:off x="3103563" y="1501775"/>
            <a:ext cx="314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baseline="30000">
                <a:latin typeface="Comic Sans MS" panose="030F0702030302020204" pitchFamily="66" charset="0"/>
              </a:rPr>
              <a:t>   </a:t>
            </a:r>
            <a:r>
              <a:rPr lang="it-IT" altLang="it-IT" sz="1800">
                <a:latin typeface="Comic Sans MS" panose="030F0702030302020204" pitchFamily="66" charset="0"/>
              </a:rPr>
              <a:t>SO</a:t>
            </a:r>
            <a:r>
              <a:rPr lang="it-IT" altLang="it-IT" sz="1800" baseline="-25000">
                <a:latin typeface="Comic Sans MS" panose="030F0702030302020204" pitchFamily="66" charset="0"/>
              </a:rPr>
              <a:t>4</a:t>
            </a:r>
            <a:r>
              <a:rPr lang="it-IT" altLang="it-IT" sz="1800" baseline="30000">
                <a:latin typeface="Comic Sans MS" panose="030F0702030302020204" pitchFamily="66" charset="0"/>
              </a:rPr>
              <a:t>2-</a:t>
            </a:r>
            <a:r>
              <a:rPr lang="it-IT" altLang="it-IT" sz="1800">
                <a:latin typeface="Comic Sans MS" panose="030F0702030302020204" pitchFamily="66" charset="0"/>
              </a:rPr>
              <a:t>, NO</a:t>
            </a:r>
            <a:r>
              <a:rPr lang="it-IT" altLang="it-IT" sz="1800" baseline="-25000">
                <a:latin typeface="Comic Sans MS" panose="030F0702030302020204" pitchFamily="66" charset="0"/>
              </a:rPr>
              <a:t>3</a:t>
            </a:r>
            <a:r>
              <a:rPr lang="it-IT" altLang="it-IT" sz="1800" baseline="30000">
                <a:latin typeface="Comic Sans MS" panose="030F0702030302020204" pitchFamily="66" charset="0"/>
              </a:rPr>
              <a:t>-</a:t>
            </a:r>
            <a:r>
              <a:rPr lang="it-IT" altLang="it-IT" sz="1800">
                <a:latin typeface="Comic Sans MS" panose="030F0702030302020204" pitchFamily="66" charset="0"/>
              </a:rPr>
              <a:t>, NH</a:t>
            </a:r>
            <a:r>
              <a:rPr lang="it-IT" altLang="it-IT" sz="1800" baseline="-25000">
                <a:latin typeface="Comic Sans MS" panose="030F0702030302020204" pitchFamily="66" charset="0"/>
              </a:rPr>
              <a:t>4</a:t>
            </a:r>
            <a:r>
              <a:rPr lang="it-IT" altLang="it-IT" sz="1800" baseline="30000">
                <a:latin typeface="Comic Sans MS" panose="030F0702030302020204" pitchFamily="66" charset="0"/>
              </a:rPr>
              <a:t>+</a:t>
            </a:r>
            <a:endParaRPr lang="it-IT" altLang="it-IT" sz="1800">
              <a:latin typeface="Comic Sans MS" panose="030F0702030302020204" pitchFamily="66" charset="0"/>
            </a:endParaRPr>
          </a:p>
        </p:txBody>
      </p:sp>
      <p:sp>
        <p:nvSpPr>
          <p:cNvPr id="35853" name="CasellaDiTesto 12">
            <a:extLst>
              <a:ext uri="{FF2B5EF4-FFF2-40B4-BE49-F238E27FC236}">
                <a16:creationId xmlns="" xmlns:a16="http://schemas.microsoft.com/office/drawing/2014/main" id="{4DEBD105-0FC4-F98C-C70E-ACA9A61D9FD3}"/>
              </a:ext>
            </a:extLst>
          </p:cNvPr>
          <p:cNvSpPr txBox="1">
            <a:spLocks noChangeArrowheads="1"/>
          </p:cNvSpPr>
          <p:nvPr/>
        </p:nvSpPr>
        <p:spPr bwMode="auto">
          <a:xfrm>
            <a:off x="3054350" y="1843088"/>
            <a:ext cx="31924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200">
                <a:latin typeface="Comic Sans MS" panose="030F0702030302020204" pitchFamily="66" charset="0"/>
              </a:rPr>
              <a:t>Fonti naturali e non: trasformazioni in atmosfera dei precursori gassosi provenienti da processi di combustione, emissioni da attività agricole, traffico</a:t>
            </a:r>
          </a:p>
        </p:txBody>
      </p:sp>
      <p:sp>
        <p:nvSpPr>
          <p:cNvPr id="14" name="CasellaDiTesto 13">
            <a:extLst>
              <a:ext uri="{FF2B5EF4-FFF2-40B4-BE49-F238E27FC236}">
                <a16:creationId xmlns="" xmlns:a16="http://schemas.microsoft.com/office/drawing/2014/main" id="{2CD40503-C6DB-FA91-655B-C56F43006500}"/>
              </a:ext>
            </a:extLst>
          </p:cNvPr>
          <p:cNvSpPr txBox="1"/>
          <p:nvPr/>
        </p:nvSpPr>
        <p:spPr>
          <a:xfrm>
            <a:off x="3054350" y="2781300"/>
            <a:ext cx="3206750" cy="369888"/>
          </a:xfrm>
          <a:prstGeom prst="rect">
            <a:avLst/>
          </a:prstGeom>
          <a:noFill/>
        </p:spPr>
        <p:txBody>
          <a:bodyPr>
            <a:spAutoFit/>
          </a:bodyPr>
          <a:lstStyle/>
          <a:p>
            <a:pPr algn="ctr" eaLnBrk="1" fontAlgn="auto" hangingPunct="1">
              <a:spcBef>
                <a:spcPts val="0"/>
              </a:spcBef>
              <a:spcAft>
                <a:spcPts val="0"/>
              </a:spcAft>
              <a:defRPr/>
            </a:pPr>
            <a:r>
              <a:rPr lang="it-IT" i="1" dirty="0">
                <a:solidFill>
                  <a:schemeClr val="bg2">
                    <a:lumMod val="20000"/>
                    <a:lumOff val="80000"/>
                  </a:schemeClr>
                </a:solidFill>
                <a:effectLst>
                  <a:outerShdw blurRad="38100" dist="38100" dir="2700000" algn="tl">
                    <a:srgbClr val="000000">
                      <a:alpha val="43137"/>
                    </a:srgbClr>
                  </a:outerShdw>
                </a:effectLst>
                <a:latin typeface="Comic Sans MS" pitchFamily="66" charset="0"/>
              </a:rPr>
              <a:t>Componente secondaria</a:t>
            </a:r>
          </a:p>
        </p:txBody>
      </p:sp>
      <p:sp>
        <p:nvSpPr>
          <p:cNvPr id="16" name="Rettangolo arrotondato 15">
            <a:extLst>
              <a:ext uri="{FF2B5EF4-FFF2-40B4-BE49-F238E27FC236}">
                <a16:creationId xmlns="" xmlns:a16="http://schemas.microsoft.com/office/drawing/2014/main" id="{75D1B69D-D55D-4EFC-4834-8D7496B7FD7C}"/>
              </a:ext>
            </a:extLst>
          </p:cNvPr>
          <p:cNvSpPr/>
          <p:nvPr/>
        </p:nvSpPr>
        <p:spPr>
          <a:xfrm>
            <a:off x="6465888" y="1420813"/>
            <a:ext cx="2581275" cy="1360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5856" name="CasellaDiTesto 16">
            <a:extLst>
              <a:ext uri="{FF2B5EF4-FFF2-40B4-BE49-F238E27FC236}">
                <a16:creationId xmlns="" xmlns:a16="http://schemas.microsoft.com/office/drawing/2014/main" id="{C052AC17-9339-D1EF-E5ED-CFD5E1971A12}"/>
              </a:ext>
            </a:extLst>
          </p:cNvPr>
          <p:cNvSpPr txBox="1">
            <a:spLocks noChangeArrowheads="1"/>
          </p:cNvSpPr>
          <p:nvPr/>
        </p:nvSpPr>
        <p:spPr bwMode="auto">
          <a:xfrm>
            <a:off x="6427788" y="1497013"/>
            <a:ext cx="2787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600" baseline="30000">
                <a:latin typeface="Comic Sans MS" panose="030F0702030302020204" pitchFamily="66" charset="0"/>
              </a:rPr>
              <a:t> </a:t>
            </a:r>
            <a:r>
              <a:rPr lang="it-IT" altLang="it-IT" sz="1600">
                <a:latin typeface="Comic Sans MS" panose="030F0702030302020204" pitchFamily="66" charset="0"/>
              </a:rPr>
              <a:t> HCOO</a:t>
            </a:r>
            <a:r>
              <a:rPr lang="it-IT" altLang="it-IT" sz="1600" baseline="30000">
                <a:latin typeface="Comic Sans MS" panose="030F0702030302020204" pitchFamily="66" charset="0"/>
              </a:rPr>
              <a:t>-</a:t>
            </a:r>
            <a:r>
              <a:rPr lang="it-IT" altLang="it-IT" sz="1600">
                <a:latin typeface="Comic Sans MS" panose="030F0702030302020204" pitchFamily="66" charset="0"/>
              </a:rPr>
              <a:t>, H</a:t>
            </a:r>
            <a:r>
              <a:rPr lang="it-IT" altLang="it-IT" sz="1600" baseline="-25000">
                <a:latin typeface="Comic Sans MS" panose="030F0702030302020204" pitchFamily="66" charset="0"/>
              </a:rPr>
              <a:t>3</a:t>
            </a:r>
            <a:r>
              <a:rPr lang="it-IT" altLang="it-IT" sz="1600">
                <a:latin typeface="Comic Sans MS" panose="030F0702030302020204" pitchFamily="66" charset="0"/>
              </a:rPr>
              <a:t>CCOO</a:t>
            </a:r>
            <a:r>
              <a:rPr lang="it-IT" altLang="it-IT" sz="1600" baseline="30000">
                <a:latin typeface="Comic Sans MS" panose="030F0702030302020204" pitchFamily="66" charset="0"/>
              </a:rPr>
              <a:t>-</a:t>
            </a:r>
            <a:r>
              <a:rPr lang="it-IT" altLang="it-IT" sz="1600">
                <a:latin typeface="Comic Sans MS" panose="030F0702030302020204" pitchFamily="66" charset="0"/>
              </a:rPr>
              <a:t>, C</a:t>
            </a:r>
            <a:r>
              <a:rPr lang="it-IT" altLang="it-IT" sz="1600" baseline="-25000">
                <a:latin typeface="Comic Sans MS" panose="030F0702030302020204" pitchFamily="66" charset="0"/>
              </a:rPr>
              <a:t>2</a:t>
            </a:r>
            <a:r>
              <a:rPr lang="it-IT" altLang="it-IT" sz="1600">
                <a:latin typeface="Comic Sans MS" panose="030F0702030302020204" pitchFamily="66" charset="0"/>
              </a:rPr>
              <a:t>O</a:t>
            </a:r>
            <a:r>
              <a:rPr lang="it-IT" altLang="it-IT" sz="1600" baseline="-25000">
                <a:latin typeface="Comic Sans MS" panose="030F0702030302020204" pitchFamily="66" charset="0"/>
              </a:rPr>
              <a:t>4</a:t>
            </a:r>
            <a:r>
              <a:rPr lang="it-IT" altLang="it-IT" sz="1600" baseline="30000">
                <a:latin typeface="Comic Sans MS" panose="030F0702030302020204" pitchFamily="66" charset="0"/>
              </a:rPr>
              <a:t>2-</a:t>
            </a:r>
            <a:endParaRPr lang="it-IT" altLang="it-IT" sz="1600">
              <a:latin typeface="Comic Sans MS" panose="030F0702030302020204" pitchFamily="66" charset="0"/>
            </a:endParaRPr>
          </a:p>
        </p:txBody>
      </p:sp>
      <p:sp>
        <p:nvSpPr>
          <p:cNvPr id="35857" name="CasellaDiTesto 18">
            <a:extLst>
              <a:ext uri="{FF2B5EF4-FFF2-40B4-BE49-F238E27FC236}">
                <a16:creationId xmlns="" xmlns:a16="http://schemas.microsoft.com/office/drawing/2014/main" id="{47987978-13DD-0732-1E1D-A228D1A1F2FA}"/>
              </a:ext>
            </a:extLst>
          </p:cNvPr>
          <p:cNvSpPr txBox="1">
            <a:spLocks noChangeArrowheads="1"/>
          </p:cNvSpPr>
          <p:nvPr/>
        </p:nvSpPr>
        <p:spPr bwMode="auto">
          <a:xfrm>
            <a:off x="6478588" y="1892300"/>
            <a:ext cx="2555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200">
                <a:latin typeface="Comic Sans MS" panose="030F0702030302020204" pitchFamily="66" charset="0"/>
              </a:rPr>
              <a:t>Fonti naturali e non: processi emissivi (combustione di biomasse) o attività biologiche marine</a:t>
            </a:r>
          </a:p>
        </p:txBody>
      </p:sp>
      <p:sp>
        <p:nvSpPr>
          <p:cNvPr id="20" name="CasellaDiTesto 19">
            <a:extLst>
              <a:ext uri="{FF2B5EF4-FFF2-40B4-BE49-F238E27FC236}">
                <a16:creationId xmlns="" xmlns:a16="http://schemas.microsoft.com/office/drawing/2014/main" id="{C6F8FF3C-03F9-5621-EB6D-12E2995681A0}"/>
              </a:ext>
            </a:extLst>
          </p:cNvPr>
          <p:cNvSpPr txBox="1"/>
          <p:nvPr/>
        </p:nvSpPr>
        <p:spPr>
          <a:xfrm>
            <a:off x="6169025" y="2779713"/>
            <a:ext cx="3206750" cy="369887"/>
          </a:xfrm>
          <a:prstGeom prst="rect">
            <a:avLst/>
          </a:prstGeom>
          <a:noFill/>
        </p:spPr>
        <p:txBody>
          <a:bodyPr>
            <a:spAutoFit/>
          </a:bodyPr>
          <a:lstStyle/>
          <a:p>
            <a:pPr algn="ctr" eaLnBrk="1" fontAlgn="auto" hangingPunct="1">
              <a:spcBef>
                <a:spcPts val="0"/>
              </a:spcBef>
              <a:spcAft>
                <a:spcPts val="0"/>
              </a:spcAft>
              <a:defRPr/>
            </a:pPr>
            <a:r>
              <a:rPr lang="it-IT" i="1" dirty="0">
                <a:solidFill>
                  <a:schemeClr val="bg2">
                    <a:lumMod val="20000"/>
                    <a:lumOff val="80000"/>
                  </a:schemeClr>
                </a:solidFill>
                <a:effectLst>
                  <a:outerShdw blurRad="38100" dist="38100" dir="2700000" algn="tl">
                    <a:srgbClr val="000000">
                      <a:alpha val="43137"/>
                    </a:srgbClr>
                  </a:outerShdw>
                </a:effectLst>
                <a:latin typeface="Comic Sans MS" pitchFamily="66" charset="0"/>
              </a:rPr>
              <a:t>Componente organica</a:t>
            </a:r>
          </a:p>
        </p:txBody>
      </p:sp>
      <p:cxnSp>
        <p:nvCxnSpPr>
          <p:cNvPr id="34" name="Connettore 2 33">
            <a:extLst>
              <a:ext uri="{FF2B5EF4-FFF2-40B4-BE49-F238E27FC236}">
                <a16:creationId xmlns="" xmlns:a16="http://schemas.microsoft.com/office/drawing/2014/main" id="{569F0B62-9F8E-B360-3411-D9DE0274791D}"/>
              </a:ext>
            </a:extLst>
          </p:cNvPr>
          <p:cNvCxnSpPr>
            <a:stCxn id="20" idx="2"/>
          </p:cNvCxnSpPr>
          <p:nvPr/>
        </p:nvCxnSpPr>
        <p:spPr>
          <a:xfrm rot="5400000">
            <a:off x="7438231" y="3477419"/>
            <a:ext cx="661988" cy="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60" name="CasellaDiTesto 34">
            <a:extLst>
              <a:ext uri="{FF2B5EF4-FFF2-40B4-BE49-F238E27FC236}">
                <a16:creationId xmlns="" xmlns:a16="http://schemas.microsoft.com/office/drawing/2014/main" id="{93349967-8519-328E-3C93-D3DE0777BE31}"/>
              </a:ext>
            </a:extLst>
          </p:cNvPr>
          <p:cNvSpPr txBox="1">
            <a:spLocks noChangeArrowheads="1"/>
          </p:cNvSpPr>
          <p:nvPr/>
        </p:nvSpPr>
        <p:spPr bwMode="auto">
          <a:xfrm>
            <a:off x="6169025" y="3838575"/>
            <a:ext cx="2865438"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500">
                <a:latin typeface="Comic Sans MS" panose="030F0702030302020204" pitchFamily="66" charset="0"/>
              </a:rPr>
              <a:t>Sono prevalentemente di origine secondaria quindi caratterizzano il particolato fine, poiché possono formare anche Sali, si ritrovano anche nella frazione grossolana.  Sono ubiquitari, si spostano su lunghe distanza, le impronte digitali sono variabili. Indicano sempre trasformazione di biomassa.</a:t>
            </a:r>
          </a:p>
        </p:txBody>
      </p:sp>
      <p:sp>
        <p:nvSpPr>
          <p:cNvPr id="37" name="Rettangolo arrotondato 36">
            <a:extLst>
              <a:ext uri="{FF2B5EF4-FFF2-40B4-BE49-F238E27FC236}">
                <a16:creationId xmlns="" xmlns:a16="http://schemas.microsoft.com/office/drawing/2014/main" id="{8B3FD6C9-C53E-F183-FC6B-A1520E1EE5A6}"/>
              </a:ext>
            </a:extLst>
          </p:cNvPr>
          <p:cNvSpPr/>
          <p:nvPr/>
        </p:nvSpPr>
        <p:spPr>
          <a:xfrm>
            <a:off x="1444625" y="3930650"/>
            <a:ext cx="3390900" cy="1222375"/>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5862" name="Rettangolo 37">
            <a:extLst>
              <a:ext uri="{FF2B5EF4-FFF2-40B4-BE49-F238E27FC236}">
                <a16:creationId xmlns="" xmlns:a16="http://schemas.microsoft.com/office/drawing/2014/main" id="{BE7D7DAD-6EFC-4790-AB57-432549F7BD9F}"/>
              </a:ext>
            </a:extLst>
          </p:cNvPr>
          <p:cNvSpPr>
            <a:spLocks noChangeArrowheads="1"/>
          </p:cNvSpPr>
          <p:nvPr/>
        </p:nvSpPr>
        <p:spPr bwMode="auto">
          <a:xfrm>
            <a:off x="1978025" y="3887788"/>
            <a:ext cx="2251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702030302020204" pitchFamily="66" charset="0"/>
              </a:rPr>
              <a:t>HCOO</a:t>
            </a:r>
            <a:r>
              <a:rPr lang="it-IT" altLang="it-IT" sz="1800" baseline="30000">
                <a:latin typeface="Comic Sans MS" panose="030F0702030302020204" pitchFamily="66" charset="0"/>
              </a:rPr>
              <a:t>-</a:t>
            </a:r>
            <a:r>
              <a:rPr lang="it-IT" altLang="it-IT" sz="1800">
                <a:latin typeface="Comic Sans MS" panose="030F0702030302020204" pitchFamily="66" charset="0"/>
              </a:rPr>
              <a:t>, H</a:t>
            </a:r>
            <a:r>
              <a:rPr lang="it-IT" altLang="it-IT" sz="1800" baseline="-25000">
                <a:latin typeface="Comic Sans MS" panose="030F0702030302020204" pitchFamily="66" charset="0"/>
              </a:rPr>
              <a:t>3</a:t>
            </a:r>
            <a:r>
              <a:rPr lang="it-IT" altLang="it-IT" sz="1800">
                <a:latin typeface="Comic Sans MS" panose="030F0702030302020204" pitchFamily="66" charset="0"/>
              </a:rPr>
              <a:t>CCOO</a:t>
            </a:r>
            <a:r>
              <a:rPr lang="it-IT" altLang="it-IT" sz="1800" baseline="30000">
                <a:latin typeface="Comic Sans MS" panose="030F0702030302020204" pitchFamily="66" charset="0"/>
              </a:rPr>
              <a:t>-</a:t>
            </a:r>
            <a:endParaRPr lang="it-IT" altLang="it-IT" sz="1800"/>
          </a:p>
        </p:txBody>
      </p:sp>
      <p:sp>
        <p:nvSpPr>
          <p:cNvPr id="35863" name="CasellaDiTesto 38">
            <a:extLst>
              <a:ext uri="{FF2B5EF4-FFF2-40B4-BE49-F238E27FC236}">
                <a16:creationId xmlns="" xmlns:a16="http://schemas.microsoft.com/office/drawing/2014/main" id="{EA9BE690-3CBA-4456-A002-546D46249C78}"/>
              </a:ext>
            </a:extLst>
          </p:cNvPr>
          <p:cNvSpPr txBox="1">
            <a:spLocks noChangeArrowheads="1"/>
          </p:cNvSpPr>
          <p:nvPr/>
        </p:nvSpPr>
        <p:spPr bwMode="auto">
          <a:xfrm>
            <a:off x="1400175" y="4276725"/>
            <a:ext cx="36893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latin typeface="Comic Sans MS" panose="030F0702030302020204" pitchFamily="66" charset="0"/>
              </a:rPr>
              <a:t>Sono i più abbondanti. Si originano da emissioni antropiche primarie e da processi di combustione di biomassa.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numero diapositiva 6">
            <a:extLst>
              <a:ext uri="{FF2B5EF4-FFF2-40B4-BE49-F238E27FC236}">
                <a16:creationId xmlns="" xmlns:a16="http://schemas.microsoft.com/office/drawing/2014/main" id="{C97A2DFF-2DE5-7C73-0F55-465E7CF21522}"/>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D85F1AB0-D1AE-4E4F-B3B7-D70545EA849C}" type="slidenum">
              <a:rPr lang="it-IT" altLang="it-IT" sz="1000">
                <a:latin typeface="Comic Sans MS" panose="030F0702030302020204" pitchFamily="66" charset="0"/>
              </a:rPr>
              <a:pPr algn="r" eaLnBrk="1" hangingPunct="1">
                <a:spcBef>
                  <a:spcPct val="0"/>
                </a:spcBef>
                <a:buFontTx/>
                <a:buNone/>
              </a:pPr>
              <a:t>2</a:t>
            </a:fld>
            <a:endParaRPr lang="it-IT" altLang="it-IT" sz="1000">
              <a:latin typeface="Comic Sans MS" panose="030F0702030302020204" pitchFamily="66" charset="0"/>
            </a:endParaRPr>
          </a:p>
        </p:txBody>
      </p:sp>
      <p:sp>
        <p:nvSpPr>
          <p:cNvPr id="16388" name="Segnaposto data 4">
            <a:extLst>
              <a:ext uri="{FF2B5EF4-FFF2-40B4-BE49-F238E27FC236}">
                <a16:creationId xmlns="" xmlns:a16="http://schemas.microsoft.com/office/drawing/2014/main" id="{DCBD7BEE-C199-25EA-78EF-5613D33448E0}"/>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
        <p:nvSpPr>
          <p:cNvPr id="16389" name="CasellaDiTesto 4">
            <a:extLst>
              <a:ext uri="{FF2B5EF4-FFF2-40B4-BE49-F238E27FC236}">
                <a16:creationId xmlns="" xmlns:a16="http://schemas.microsoft.com/office/drawing/2014/main" id="{5615BC7E-7DFC-B359-2952-6C6FE71598DB}"/>
              </a:ext>
            </a:extLst>
          </p:cNvPr>
          <p:cNvSpPr txBox="1">
            <a:spLocks noChangeArrowheads="1"/>
          </p:cNvSpPr>
          <p:nvPr/>
        </p:nvSpPr>
        <p:spPr bwMode="auto">
          <a:xfrm>
            <a:off x="241300" y="327025"/>
            <a:ext cx="86741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800">
                <a:latin typeface="Comic Sans MS" panose="030F0702030302020204" pitchFamily="66" charset="0"/>
              </a:rPr>
              <a:t>Come detto, il fenomeno delle piogge acide consiste nella presenza, in fase condensata, di molecole acide quali H</a:t>
            </a:r>
            <a:r>
              <a:rPr lang="it-IT" altLang="it-IT" sz="1800" baseline="-25000">
                <a:latin typeface="Comic Sans MS" panose="030F0702030302020204" pitchFamily="66" charset="0"/>
              </a:rPr>
              <a:t>2</a:t>
            </a:r>
            <a:r>
              <a:rPr lang="it-IT" altLang="it-IT" sz="1800">
                <a:latin typeface="Comic Sans MS" panose="030F0702030302020204" pitchFamily="66" charset="0"/>
              </a:rPr>
              <a:t>SO</a:t>
            </a:r>
            <a:r>
              <a:rPr lang="it-IT" altLang="it-IT" sz="1800" baseline="-25000">
                <a:latin typeface="Comic Sans MS" panose="030F0702030302020204" pitchFamily="66" charset="0"/>
              </a:rPr>
              <a:t>4</a:t>
            </a:r>
            <a:r>
              <a:rPr lang="it-IT" altLang="it-IT" sz="1800">
                <a:latin typeface="Comic Sans MS" panose="030F0702030302020204" pitchFamily="66" charset="0"/>
              </a:rPr>
              <a:t> e HNO</a:t>
            </a:r>
            <a:r>
              <a:rPr lang="it-IT" altLang="it-IT" sz="1800" baseline="-25000">
                <a:latin typeface="Comic Sans MS" panose="030F0702030302020204" pitchFamily="66" charset="0"/>
              </a:rPr>
              <a:t>3</a:t>
            </a:r>
            <a:r>
              <a:rPr lang="it-IT" altLang="it-IT" sz="1800">
                <a:latin typeface="Comic Sans MS" panose="030F0702030302020204" pitchFamily="66" charset="0"/>
              </a:rPr>
              <a:t> </a:t>
            </a:r>
          </a:p>
          <a:p>
            <a:pPr algn="just" eaLnBrk="1" hangingPunct="1">
              <a:spcBef>
                <a:spcPct val="0"/>
              </a:spcBef>
              <a:buFontTx/>
              <a:buNone/>
            </a:pPr>
            <a:r>
              <a:rPr lang="it-IT" altLang="it-IT" sz="1800">
                <a:latin typeface="Comic Sans MS" panose="030F0702030302020204" pitchFamily="66" charset="0"/>
              </a:rPr>
              <a:t>Queste molecole oltre ad entrare nella fase acquosa possono essere neutralizzate (possono ciò reagire con specie basiche) in fase gassosa.</a:t>
            </a:r>
          </a:p>
          <a:p>
            <a:pPr algn="just" eaLnBrk="1" hangingPunct="1">
              <a:spcBef>
                <a:spcPct val="0"/>
              </a:spcBef>
              <a:buFontTx/>
              <a:buNone/>
            </a:pPr>
            <a:endParaRPr lang="it-IT" altLang="it-IT" sz="1800">
              <a:latin typeface="Comic Sans MS" panose="030F0702030302020204" pitchFamily="66" charset="0"/>
            </a:endParaRPr>
          </a:p>
          <a:p>
            <a:pPr algn="just" eaLnBrk="1" hangingPunct="1">
              <a:spcBef>
                <a:spcPct val="0"/>
              </a:spcBef>
              <a:buFontTx/>
              <a:buNone/>
            </a:pPr>
            <a:r>
              <a:rPr lang="it-IT" altLang="it-IT" sz="1800">
                <a:latin typeface="Comic Sans MS" panose="030F0702030302020204" pitchFamily="66" charset="0"/>
              </a:rPr>
              <a:t>La specie basica più abbondante in atmosfera è l’ammoniaca NH</a:t>
            </a:r>
            <a:r>
              <a:rPr lang="it-IT" altLang="it-IT" sz="1800" baseline="-25000">
                <a:latin typeface="Comic Sans MS" panose="030F0702030302020204" pitchFamily="66" charset="0"/>
              </a:rPr>
              <a:t>3</a:t>
            </a:r>
            <a:r>
              <a:rPr lang="it-IT" altLang="it-IT" sz="1800">
                <a:latin typeface="Comic Sans MS" panose="030F0702030302020204" pitchFamily="66" charset="0"/>
              </a:rPr>
              <a:t>. </a:t>
            </a:r>
          </a:p>
          <a:p>
            <a:pPr algn="just" eaLnBrk="1" hangingPunct="1">
              <a:spcBef>
                <a:spcPct val="0"/>
              </a:spcBef>
              <a:buFontTx/>
              <a:buNone/>
            </a:pPr>
            <a:r>
              <a:rPr lang="it-IT" altLang="it-IT" sz="1800">
                <a:latin typeface="Comic Sans MS" panose="030F0702030302020204" pitchFamily="66" charset="0"/>
              </a:rPr>
              <a:t>La principale fonte biogenica dell’ammoniaca è la reazione di idrolisi dell’urea:</a:t>
            </a:r>
          </a:p>
          <a:p>
            <a:pPr algn="just" eaLnBrk="1" hangingPunct="1">
              <a:spcBef>
                <a:spcPct val="0"/>
              </a:spcBef>
              <a:buFontTx/>
              <a:buNone/>
            </a:pPr>
            <a:endParaRPr lang="it-IT" altLang="it-IT" sz="1800">
              <a:latin typeface="Comic Sans MS" panose="030F0702030302020204" pitchFamily="66" charset="0"/>
            </a:endParaRPr>
          </a:p>
        </p:txBody>
      </p:sp>
      <p:sp>
        <p:nvSpPr>
          <p:cNvPr id="16390" name="CasellaDiTesto 5">
            <a:extLst>
              <a:ext uri="{FF2B5EF4-FFF2-40B4-BE49-F238E27FC236}">
                <a16:creationId xmlns="" xmlns:a16="http://schemas.microsoft.com/office/drawing/2014/main" id="{7F9B6F23-0ACA-5A43-6C9F-2B06071501F8}"/>
              </a:ext>
            </a:extLst>
          </p:cNvPr>
          <p:cNvSpPr txBox="1">
            <a:spLocks noChangeArrowheads="1"/>
          </p:cNvSpPr>
          <p:nvPr/>
        </p:nvSpPr>
        <p:spPr bwMode="auto">
          <a:xfrm>
            <a:off x="2117725" y="2676525"/>
            <a:ext cx="4822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702030302020204" pitchFamily="66" charset="0"/>
              </a:rPr>
              <a:t>CO(NH</a:t>
            </a:r>
            <a:r>
              <a:rPr lang="it-IT" altLang="it-IT" sz="1800" baseline="-25000">
                <a:latin typeface="Comic Sans MS" panose="030F0702030302020204" pitchFamily="66" charset="0"/>
              </a:rPr>
              <a:t>2</a:t>
            </a:r>
            <a:r>
              <a:rPr lang="it-IT" altLang="it-IT" sz="1800">
                <a:latin typeface="Comic Sans MS" panose="030F0702030302020204" pitchFamily="66" charset="0"/>
              </a:rPr>
              <a:t>)</a:t>
            </a:r>
            <a:r>
              <a:rPr lang="it-IT" altLang="it-IT" sz="1800" baseline="-25000">
                <a:latin typeface="Comic Sans MS" panose="030F0702030302020204" pitchFamily="66" charset="0"/>
              </a:rPr>
              <a:t>2</a:t>
            </a:r>
            <a:r>
              <a:rPr lang="it-IT" altLang="it-IT" sz="1800">
                <a:latin typeface="Comic Sans MS" panose="030F0702030302020204" pitchFamily="66" charset="0"/>
              </a:rPr>
              <a:t> + H</a:t>
            </a:r>
            <a:r>
              <a:rPr lang="it-IT" altLang="it-IT" sz="1800" baseline="-25000">
                <a:latin typeface="Comic Sans MS" panose="030F0702030302020204" pitchFamily="66" charset="0"/>
              </a:rPr>
              <a:t>2</a:t>
            </a:r>
            <a:r>
              <a:rPr lang="it-IT" altLang="it-IT" sz="1800">
                <a:latin typeface="Comic Sans MS" panose="030F0702030302020204" pitchFamily="66" charset="0"/>
              </a:rPr>
              <a:t>O  =  CO</a:t>
            </a:r>
            <a:r>
              <a:rPr lang="it-IT" altLang="it-IT" sz="1800" baseline="-25000">
                <a:latin typeface="Comic Sans MS" panose="030F0702030302020204" pitchFamily="66" charset="0"/>
              </a:rPr>
              <a:t>2</a:t>
            </a:r>
            <a:r>
              <a:rPr lang="it-IT" altLang="it-IT" sz="1800">
                <a:latin typeface="Comic Sans MS" panose="030F0702030302020204" pitchFamily="66" charset="0"/>
              </a:rPr>
              <a:t>  +  2NH</a:t>
            </a:r>
            <a:r>
              <a:rPr lang="it-IT" altLang="it-IT" sz="1800" baseline="-25000">
                <a:latin typeface="Comic Sans MS" panose="030F0702030302020204" pitchFamily="66" charset="0"/>
              </a:rPr>
              <a:t>3</a:t>
            </a:r>
            <a:r>
              <a:rPr lang="it-IT" altLang="it-IT" sz="1800">
                <a:latin typeface="Comic Sans MS" panose="030F0702030302020204" pitchFamily="66" charset="0"/>
              </a:rPr>
              <a:t> </a:t>
            </a:r>
            <a:endParaRPr lang="it-IT" altLang="it-IT" sz="1800" baseline="-25000">
              <a:latin typeface="Comic Sans MS" panose="030F0702030302020204" pitchFamily="66" charset="0"/>
            </a:endParaRPr>
          </a:p>
        </p:txBody>
      </p:sp>
      <p:sp>
        <p:nvSpPr>
          <p:cNvPr id="16391" name="CasellaDiTesto 6">
            <a:extLst>
              <a:ext uri="{FF2B5EF4-FFF2-40B4-BE49-F238E27FC236}">
                <a16:creationId xmlns="" xmlns:a16="http://schemas.microsoft.com/office/drawing/2014/main" id="{A67BA10B-D89F-4666-1F36-546FABF94D04}"/>
              </a:ext>
            </a:extLst>
          </p:cNvPr>
          <p:cNvSpPr txBox="1">
            <a:spLocks noChangeArrowheads="1"/>
          </p:cNvSpPr>
          <p:nvPr/>
        </p:nvSpPr>
        <p:spPr bwMode="auto">
          <a:xfrm>
            <a:off x="457200" y="3321050"/>
            <a:ext cx="8229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800">
                <a:latin typeface="Comic Sans MS" panose="030F0702030302020204" pitchFamily="66" charset="0"/>
              </a:rPr>
              <a:t>L’ammoniaca può reagire sia con l’acido solforico che nitrico per formare i corrispondenti Sali:</a:t>
            </a:r>
          </a:p>
          <a:p>
            <a:pPr algn="just" eaLnBrk="1" hangingPunct="1">
              <a:spcBef>
                <a:spcPct val="0"/>
              </a:spcBef>
              <a:buFontTx/>
              <a:buNone/>
            </a:pPr>
            <a:endParaRPr lang="it-IT" altLang="it-IT" sz="1800">
              <a:latin typeface="Comic Sans MS" panose="030F0702030302020204" pitchFamily="66" charset="0"/>
            </a:endParaRPr>
          </a:p>
        </p:txBody>
      </p:sp>
      <p:grpSp>
        <p:nvGrpSpPr>
          <p:cNvPr id="16392" name="Gruppo 10">
            <a:extLst>
              <a:ext uri="{FF2B5EF4-FFF2-40B4-BE49-F238E27FC236}">
                <a16:creationId xmlns="" xmlns:a16="http://schemas.microsoft.com/office/drawing/2014/main" id="{A563F3E2-5D9E-5EA6-5C79-09640CAA1AD3}"/>
              </a:ext>
            </a:extLst>
          </p:cNvPr>
          <p:cNvGrpSpPr>
            <a:grpSpLocks/>
          </p:cNvGrpSpPr>
          <p:nvPr/>
        </p:nvGrpSpPr>
        <p:grpSpPr bwMode="auto">
          <a:xfrm>
            <a:off x="2597150" y="3876675"/>
            <a:ext cx="4965700" cy="858838"/>
            <a:chOff x="2597223" y="3876650"/>
            <a:chExt cx="4965031" cy="858980"/>
          </a:xfrm>
        </p:grpSpPr>
        <p:sp>
          <p:nvSpPr>
            <p:cNvPr id="16398" name="CasellaDiTesto 7">
              <a:extLst>
                <a:ext uri="{FF2B5EF4-FFF2-40B4-BE49-F238E27FC236}">
                  <a16:creationId xmlns="" xmlns:a16="http://schemas.microsoft.com/office/drawing/2014/main" id="{E4B3DAB5-FF1D-CFA3-A286-C2D512FE56FE}"/>
                </a:ext>
              </a:extLst>
            </p:cNvPr>
            <p:cNvSpPr txBox="1">
              <a:spLocks noChangeArrowheads="1"/>
            </p:cNvSpPr>
            <p:nvPr/>
          </p:nvSpPr>
          <p:spPr bwMode="auto">
            <a:xfrm>
              <a:off x="2731973" y="3886275"/>
              <a:ext cx="4822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702030302020204" pitchFamily="66" charset="0"/>
                </a:rPr>
                <a:t>NH</a:t>
              </a:r>
              <a:r>
                <a:rPr lang="it-IT" altLang="it-IT" sz="1800" baseline="-25000">
                  <a:latin typeface="Comic Sans MS" panose="030F0702030302020204" pitchFamily="66" charset="0"/>
                </a:rPr>
                <a:t>3</a:t>
              </a:r>
              <a:r>
                <a:rPr lang="it-IT" altLang="it-IT" sz="1800">
                  <a:latin typeface="Comic Sans MS" panose="030F0702030302020204" pitchFamily="66" charset="0"/>
                </a:rPr>
                <a:t> + H</a:t>
              </a:r>
              <a:r>
                <a:rPr lang="it-IT" altLang="it-IT" sz="1800" baseline="-25000">
                  <a:latin typeface="Comic Sans MS" panose="030F0702030302020204" pitchFamily="66" charset="0"/>
                </a:rPr>
                <a:t>2</a:t>
              </a:r>
              <a:r>
                <a:rPr lang="it-IT" altLang="it-IT" sz="1800">
                  <a:latin typeface="Comic Sans MS" panose="030F0702030302020204" pitchFamily="66" charset="0"/>
                </a:rPr>
                <a:t>SO</a:t>
              </a:r>
              <a:r>
                <a:rPr lang="it-IT" altLang="it-IT" sz="1800" baseline="-25000">
                  <a:latin typeface="Comic Sans MS" panose="030F0702030302020204" pitchFamily="66" charset="0"/>
                </a:rPr>
                <a:t>4</a:t>
              </a:r>
              <a:r>
                <a:rPr lang="it-IT" altLang="it-IT" sz="1800">
                  <a:latin typeface="Comic Sans MS" panose="030F0702030302020204" pitchFamily="66" charset="0"/>
                </a:rPr>
                <a:t>  = NH</a:t>
              </a:r>
              <a:r>
                <a:rPr lang="it-IT" altLang="it-IT" sz="1800" baseline="-25000">
                  <a:latin typeface="Comic Sans MS" panose="030F0702030302020204" pitchFamily="66" charset="0"/>
                </a:rPr>
                <a:t>4</a:t>
              </a:r>
              <a:r>
                <a:rPr lang="it-IT" altLang="it-IT" sz="1800">
                  <a:latin typeface="Comic Sans MS" panose="030F0702030302020204" pitchFamily="66" charset="0"/>
                </a:rPr>
                <a:t>HSO</a:t>
              </a:r>
              <a:r>
                <a:rPr lang="it-IT" altLang="it-IT" sz="1800" baseline="-25000">
                  <a:latin typeface="Comic Sans MS" panose="030F0702030302020204" pitchFamily="66" charset="0"/>
                </a:rPr>
                <a:t>4</a:t>
              </a:r>
              <a:r>
                <a:rPr lang="it-IT" altLang="it-IT" sz="1800">
                  <a:latin typeface="Comic Sans MS" panose="030F0702030302020204" pitchFamily="66" charset="0"/>
                </a:rPr>
                <a:t> </a:t>
              </a:r>
              <a:endParaRPr lang="it-IT" altLang="it-IT" sz="1800" baseline="-25000">
                <a:latin typeface="Comic Sans MS" panose="030F0702030302020204" pitchFamily="66" charset="0"/>
              </a:endParaRPr>
            </a:p>
          </p:txBody>
        </p:sp>
        <p:sp>
          <p:nvSpPr>
            <p:cNvPr id="16399" name="CasellaDiTesto 8">
              <a:extLst>
                <a:ext uri="{FF2B5EF4-FFF2-40B4-BE49-F238E27FC236}">
                  <a16:creationId xmlns="" xmlns:a16="http://schemas.microsoft.com/office/drawing/2014/main" id="{E6801183-3AAC-8D1E-82F3-32E1B66A0F3A}"/>
                </a:ext>
              </a:extLst>
            </p:cNvPr>
            <p:cNvSpPr txBox="1">
              <a:spLocks noChangeArrowheads="1"/>
            </p:cNvSpPr>
            <p:nvPr/>
          </p:nvSpPr>
          <p:spPr bwMode="auto">
            <a:xfrm>
              <a:off x="2739998" y="4298550"/>
              <a:ext cx="4822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702030302020204" pitchFamily="66" charset="0"/>
                </a:rPr>
                <a:t>NH</a:t>
              </a:r>
              <a:r>
                <a:rPr lang="it-IT" altLang="it-IT" sz="1800" baseline="-25000">
                  <a:latin typeface="Comic Sans MS" panose="030F0702030302020204" pitchFamily="66" charset="0"/>
                </a:rPr>
                <a:t>3</a:t>
              </a:r>
              <a:r>
                <a:rPr lang="it-IT" altLang="it-IT" sz="1800">
                  <a:latin typeface="Comic Sans MS" panose="030F0702030302020204" pitchFamily="66" charset="0"/>
                </a:rPr>
                <a:t> + NH</a:t>
              </a:r>
              <a:r>
                <a:rPr lang="it-IT" altLang="it-IT" sz="1800" baseline="-25000">
                  <a:latin typeface="Comic Sans MS" panose="030F0702030302020204" pitchFamily="66" charset="0"/>
                </a:rPr>
                <a:t>4</a:t>
              </a:r>
              <a:r>
                <a:rPr lang="it-IT" altLang="it-IT" sz="1800">
                  <a:latin typeface="Comic Sans MS" panose="030F0702030302020204" pitchFamily="66" charset="0"/>
                </a:rPr>
                <a:t>HSO</a:t>
              </a:r>
              <a:r>
                <a:rPr lang="it-IT" altLang="it-IT" sz="1800" baseline="-25000">
                  <a:latin typeface="Comic Sans MS" panose="030F0702030302020204" pitchFamily="66" charset="0"/>
                </a:rPr>
                <a:t>4</a:t>
              </a:r>
              <a:r>
                <a:rPr lang="it-IT" altLang="it-IT" sz="1800">
                  <a:latin typeface="Comic Sans MS" panose="030F0702030302020204" pitchFamily="66" charset="0"/>
                </a:rPr>
                <a:t>  = (NH</a:t>
              </a:r>
              <a:r>
                <a:rPr lang="it-IT" altLang="it-IT" sz="1800" baseline="-25000">
                  <a:latin typeface="Comic Sans MS" panose="030F0702030302020204" pitchFamily="66" charset="0"/>
                </a:rPr>
                <a:t>4</a:t>
              </a:r>
              <a:r>
                <a:rPr lang="it-IT" altLang="it-IT" sz="1800">
                  <a:latin typeface="Comic Sans MS" panose="030F0702030302020204" pitchFamily="66" charset="0"/>
                </a:rPr>
                <a:t>)</a:t>
              </a:r>
              <a:r>
                <a:rPr lang="it-IT" altLang="it-IT" sz="1800" baseline="-25000">
                  <a:latin typeface="Comic Sans MS" panose="030F0702030302020204" pitchFamily="66" charset="0"/>
                </a:rPr>
                <a:t>2</a:t>
              </a:r>
              <a:r>
                <a:rPr lang="it-IT" altLang="it-IT" sz="1800">
                  <a:latin typeface="Comic Sans MS" panose="030F0702030302020204" pitchFamily="66" charset="0"/>
                </a:rPr>
                <a:t>SO</a:t>
              </a:r>
              <a:r>
                <a:rPr lang="it-IT" altLang="it-IT" sz="1800" baseline="-25000">
                  <a:latin typeface="Comic Sans MS" panose="030F0702030302020204" pitchFamily="66" charset="0"/>
                </a:rPr>
                <a:t>4</a:t>
              </a:r>
              <a:r>
                <a:rPr lang="it-IT" altLang="it-IT" sz="1800">
                  <a:latin typeface="Comic Sans MS" panose="030F0702030302020204" pitchFamily="66" charset="0"/>
                </a:rPr>
                <a:t> </a:t>
              </a:r>
              <a:endParaRPr lang="it-IT" altLang="it-IT" sz="1800" baseline="-25000">
                <a:latin typeface="Comic Sans MS" panose="030F0702030302020204" pitchFamily="66" charset="0"/>
              </a:endParaRPr>
            </a:p>
          </p:txBody>
        </p:sp>
        <p:sp>
          <p:nvSpPr>
            <p:cNvPr id="10" name="Rettangolo 9">
              <a:extLst>
                <a:ext uri="{FF2B5EF4-FFF2-40B4-BE49-F238E27FC236}">
                  <a16:creationId xmlns="" xmlns:a16="http://schemas.microsoft.com/office/drawing/2014/main" id="{8146CF50-DB28-42C1-1EB2-B6EF58C4A04D}"/>
                </a:ext>
              </a:extLst>
            </p:cNvPr>
            <p:cNvSpPr/>
            <p:nvPr/>
          </p:nvSpPr>
          <p:spPr>
            <a:xfrm>
              <a:off x="2597223" y="3876650"/>
              <a:ext cx="3890439" cy="858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grpSp>
      <p:sp>
        <p:nvSpPr>
          <p:cNvPr id="16393" name="CasellaDiTesto 11">
            <a:extLst>
              <a:ext uri="{FF2B5EF4-FFF2-40B4-BE49-F238E27FC236}">
                <a16:creationId xmlns="" xmlns:a16="http://schemas.microsoft.com/office/drawing/2014/main" id="{FE257FBF-63A5-2EEC-666F-E31C92134D02}"/>
              </a:ext>
            </a:extLst>
          </p:cNvPr>
          <p:cNvSpPr txBox="1">
            <a:spLocks noChangeArrowheads="1"/>
          </p:cNvSpPr>
          <p:nvPr/>
        </p:nvSpPr>
        <p:spPr bwMode="auto">
          <a:xfrm>
            <a:off x="6756400" y="3849688"/>
            <a:ext cx="2079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a:latin typeface="Comic Sans MS" panose="030F0702030302020204" pitchFamily="66" charset="0"/>
              </a:rPr>
              <a:t>Reazioni acido base con acido solforico</a:t>
            </a:r>
          </a:p>
        </p:txBody>
      </p:sp>
      <p:sp>
        <p:nvSpPr>
          <p:cNvPr id="16394" name="CasellaDiTesto 12">
            <a:extLst>
              <a:ext uri="{FF2B5EF4-FFF2-40B4-BE49-F238E27FC236}">
                <a16:creationId xmlns="" xmlns:a16="http://schemas.microsoft.com/office/drawing/2014/main" id="{31EECBD9-06C0-E550-5264-58DD69821072}"/>
              </a:ext>
            </a:extLst>
          </p:cNvPr>
          <p:cNvSpPr txBox="1">
            <a:spLocks noChangeArrowheads="1"/>
          </p:cNvSpPr>
          <p:nvPr/>
        </p:nvSpPr>
        <p:spPr bwMode="auto">
          <a:xfrm>
            <a:off x="2749550" y="5241925"/>
            <a:ext cx="482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702030302020204" pitchFamily="66" charset="0"/>
              </a:rPr>
              <a:t>NH</a:t>
            </a:r>
            <a:r>
              <a:rPr lang="it-IT" altLang="it-IT" sz="1800" baseline="-25000">
                <a:latin typeface="Comic Sans MS" panose="030F0702030302020204" pitchFamily="66" charset="0"/>
              </a:rPr>
              <a:t>3</a:t>
            </a:r>
            <a:r>
              <a:rPr lang="it-IT" altLang="it-IT" sz="1800">
                <a:latin typeface="Comic Sans MS" panose="030F0702030302020204" pitchFamily="66" charset="0"/>
              </a:rPr>
              <a:t> + HNO</a:t>
            </a:r>
            <a:r>
              <a:rPr lang="it-IT" altLang="it-IT" sz="1800" baseline="-25000">
                <a:latin typeface="Comic Sans MS" panose="030F0702030302020204" pitchFamily="66" charset="0"/>
              </a:rPr>
              <a:t>3</a:t>
            </a:r>
            <a:r>
              <a:rPr lang="it-IT" altLang="it-IT" sz="1800">
                <a:latin typeface="Comic Sans MS" panose="030F0702030302020204" pitchFamily="66" charset="0"/>
              </a:rPr>
              <a:t>  = NH</a:t>
            </a:r>
            <a:r>
              <a:rPr lang="it-IT" altLang="it-IT" sz="1800" baseline="-25000">
                <a:latin typeface="Comic Sans MS" panose="030F0702030302020204" pitchFamily="66" charset="0"/>
              </a:rPr>
              <a:t>4</a:t>
            </a:r>
            <a:r>
              <a:rPr lang="it-IT" altLang="it-IT" sz="1800">
                <a:latin typeface="Comic Sans MS" panose="030F0702030302020204" pitchFamily="66" charset="0"/>
              </a:rPr>
              <a:t>NO</a:t>
            </a:r>
            <a:r>
              <a:rPr lang="it-IT" altLang="it-IT" sz="1800" baseline="-25000">
                <a:latin typeface="Comic Sans MS" panose="030F0702030302020204" pitchFamily="66" charset="0"/>
              </a:rPr>
              <a:t>3</a:t>
            </a:r>
            <a:r>
              <a:rPr lang="it-IT" altLang="it-IT" sz="1800">
                <a:latin typeface="Comic Sans MS" panose="030F0702030302020204" pitchFamily="66" charset="0"/>
              </a:rPr>
              <a:t> </a:t>
            </a:r>
            <a:endParaRPr lang="it-IT" altLang="it-IT" sz="1800" baseline="-25000">
              <a:latin typeface="Comic Sans MS" panose="030F0702030302020204" pitchFamily="66" charset="0"/>
            </a:endParaRPr>
          </a:p>
        </p:txBody>
      </p:sp>
      <p:sp>
        <p:nvSpPr>
          <p:cNvPr id="14" name="Rettangolo 13">
            <a:extLst>
              <a:ext uri="{FF2B5EF4-FFF2-40B4-BE49-F238E27FC236}">
                <a16:creationId xmlns="" xmlns:a16="http://schemas.microsoft.com/office/drawing/2014/main" id="{3AF30926-AB9E-626B-3C98-A254A8D60774}"/>
              </a:ext>
            </a:extLst>
          </p:cNvPr>
          <p:cNvSpPr/>
          <p:nvPr/>
        </p:nvSpPr>
        <p:spPr>
          <a:xfrm>
            <a:off x="2595563" y="5000625"/>
            <a:ext cx="3890962" cy="8588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6396" name="CasellaDiTesto 14">
            <a:extLst>
              <a:ext uri="{FF2B5EF4-FFF2-40B4-BE49-F238E27FC236}">
                <a16:creationId xmlns="" xmlns:a16="http://schemas.microsoft.com/office/drawing/2014/main" id="{C0DC2BEE-859E-3FD7-4D40-414516B5B1BA}"/>
              </a:ext>
            </a:extLst>
          </p:cNvPr>
          <p:cNvSpPr txBox="1">
            <a:spLocks noChangeArrowheads="1"/>
          </p:cNvSpPr>
          <p:nvPr/>
        </p:nvSpPr>
        <p:spPr bwMode="auto">
          <a:xfrm>
            <a:off x="6908800" y="5003800"/>
            <a:ext cx="20796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800">
                <a:latin typeface="Comic Sans MS" panose="030F0702030302020204" pitchFamily="66" charset="0"/>
              </a:rPr>
              <a:t>Reazione acido base con acido nitrico</a:t>
            </a:r>
          </a:p>
        </p:txBody>
      </p:sp>
      <p:sp>
        <p:nvSpPr>
          <p:cNvPr id="16397" name="CasellaDiTesto 15">
            <a:extLst>
              <a:ext uri="{FF2B5EF4-FFF2-40B4-BE49-F238E27FC236}">
                <a16:creationId xmlns="" xmlns:a16="http://schemas.microsoft.com/office/drawing/2014/main" id="{2005B8A0-5298-2F76-67FD-D2966362F974}"/>
              </a:ext>
            </a:extLst>
          </p:cNvPr>
          <p:cNvSpPr txBox="1">
            <a:spLocks noChangeArrowheads="1"/>
          </p:cNvSpPr>
          <p:nvPr/>
        </p:nvSpPr>
        <p:spPr bwMode="auto">
          <a:xfrm>
            <a:off x="250825" y="5948363"/>
            <a:ext cx="8674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i="1">
                <a:latin typeface="Comic Sans MS" panose="030F0702030302020204" pitchFamily="66" charset="0"/>
              </a:rPr>
              <a:t>I Sali cosi formati possono andare a costituire una fase solida aerodispersa che prende il nome di particolato atmosferico.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asellaDiTesto 1">
            <a:extLst>
              <a:ext uri="{FF2B5EF4-FFF2-40B4-BE49-F238E27FC236}">
                <a16:creationId xmlns="" xmlns:a16="http://schemas.microsoft.com/office/drawing/2014/main" id="{94E3640A-3625-36B8-E5F4-137B2AE83DC2}"/>
              </a:ext>
            </a:extLst>
          </p:cNvPr>
          <p:cNvSpPr txBox="1">
            <a:spLocks noChangeArrowheads="1"/>
          </p:cNvSpPr>
          <p:nvPr/>
        </p:nvSpPr>
        <p:spPr bwMode="auto">
          <a:xfrm>
            <a:off x="2992438" y="147638"/>
            <a:ext cx="47482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it-IT" altLang="it-IT" sz="1500" dirty="0">
                <a:solidFill>
                  <a:schemeClr val="accent6">
                    <a:lumMod val="75000"/>
                  </a:schemeClr>
                </a:solidFill>
                <a:latin typeface="Comic Sans MS" pitchFamily="66" charset="0"/>
              </a:rPr>
              <a:t>La componente carboniosa</a:t>
            </a:r>
          </a:p>
        </p:txBody>
      </p:sp>
      <p:sp>
        <p:nvSpPr>
          <p:cNvPr id="36867" name="Segnaposto numero diapositiva 6">
            <a:extLst>
              <a:ext uri="{FF2B5EF4-FFF2-40B4-BE49-F238E27FC236}">
                <a16:creationId xmlns="" xmlns:a16="http://schemas.microsoft.com/office/drawing/2014/main" id="{B06352A9-70AE-D044-61F2-339AEDA28A9E}"/>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3F8D597C-93F1-41FA-B64D-3B21B6AA2C26}" type="slidenum">
              <a:rPr lang="it-IT" altLang="it-IT" sz="1000">
                <a:latin typeface="Comic Sans MS" panose="030F0702030302020204" pitchFamily="66" charset="0"/>
              </a:rPr>
              <a:pPr algn="r" eaLnBrk="1" hangingPunct="1">
                <a:spcBef>
                  <a:spcPct val="0"/>
                </a:spcBef>
                <a:buFontTx/>
                <a:buNone/>
              </a:pPr>
              <a:t>20</a:t>
            </a:fld>
            <a:endParaRPr lang="it-IT" altLang="it-IT" sz="1000">
              <a:latin typeface="Comic Sans MS" panose="030F0702030302020204" pitchFamily="66" charset="0"/>
            </a:endParaRPr>
          </a:p>
        </p:txBody>
      </p:sp>
      <p:sp>
        <p:nvSpPr>
          <p:cNvPr id="36868" name="Segnaposto data 4">
            <a:extLst>
              <a:ext uri="{FF2B5EF4-FFF2-40B4-BE49-F238E27FC236}">
                <a16:creationId xmlns="" xmlns:a16="http://schemas.microsoft.com/office/drawing/2014/main" id="{23624A40-00F9-9442-7719-469353B970F4}"/>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pic>
        <p:nvPicPr>
          <p:cNvPr id="36870" name="Immagine 5">
            <a:extLst>
              <a:ext uri="{FF2B5EF4-FFF2-40B4-BE49-F238E27FC236}">
                <a16:creationId xmlns="" xmlns:a16="http://schemas.microsoft.com/office/drawing/2014/main" id="{0CB86445-6F0A-62BA-5447-3A630935D3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71488"/>
            <a:ext cx="4392613"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CasellaDiTesto 6">
            <a:extLst>
              <a:ext uri="{FF2B5EF4-FFF2-40B4-BE49-F238E27FC236}">
                <a16:creationId xmlns="" xmlns:a16="http://schemas.microsoft.com/office/drawing/2014/main" id="{D3727BFB-5EAE-18A5-FD4A-F566FDBD175A}"/>
              </a:ext>
            </a:extLst>
          </p:cNvPr>
          <p:cNvSpPr txBox="1">
            <a:spLocks noChangeArrowheads="1"/>
          </p:cNvSpPr>
          <p:nvPr/>
        </p:nvSpPr>
        <p:spPr bwMode="auto">
          <a:xfrm>
            <a:off x="4895850" y="471488"/>
            <a:ext cx="40195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300">
                <a:solidFill>
                  <a:srgbClr val="00FFCC"/>
                </a:solidFill>
                <a:latin typeface="Comic Sans MS" panose="030F0702030302020204" pitchFamily="66" charset="0"/>
              </a:rPr>
              <a:t>La componente carboniosa  ammonta a circa il 50% della massa totale. Nella analisi del C si distinguono le frazioni EC (carbonio elementare) ed OC (carbonio organico), con caratteristiche chimiche e fisiche molto differenti.  A questi va poi aggiunta una piccola percentuale di carbonio inorganico (prevalentemente carbonato). </a:t>
            </a:r>
          </a:p>
          <a:p>
            <a:pPr algn="just" eaLnBrk="1" hangingPunct="1">
              <a:spcBef>
                <a:spcPct val="0"/>
              </a:spcBef>
              <a:buFontTx/>
              <a:buNone/>
            </a:pPr>
            <a:endParaRPr lang="it-IT" altLang="it-IT" sz="1300">
              <a:solidFill>
                <a:srgbClr val="00FFCC"/>
              </a:solidFill>
              <a:latin typeface="Comic Sans MS" panose="030F0702030302020204" pitchFamily="66" charset="0"/>
            </a:endParaRPr>
          </a:p>
        </p:txBody>
      </p:sp>
      <p:sp>
        <p:nvSpPr>
          <p:cNvPr id="8" name="Ovale 7">
            <a:extLst>
              <a:ext uri="{FF2B5EF4-FFF2-40B4-BE49-F238E27FC236}">
                <a16:creationId xmlns="" xmlns:a16="http://schemas.microsoft.com/office/drawing/2014/main" id="{11F9055F-7715-147B-5BD6-B35844F74EDE}"/>
              </a:ext>
            </a:extLst>
          </p:cNvPr>
          <p:cNvSpPr/>
          <p:nvPr/>
        </p:nvSpPr>
        <p:spPr>
          <a:xfrm>
            <a:off x="7083425" y="2097088"/>
            <a:ext cx="1903413" cy="1393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6873" name="CasellaDiTesto 8">
            <a:extLst>
              <a:ext uri="{FF2B5EF4-FFF2-40B4-BE49-F238E27FC236}">
                <a16:creationId xmlns="" xmlns:a16="http://schemas.microsoft.com/office/drawing/2014/main" id="{9C9637B9-61E1-1BC6-7F68-6D59F2517B6C}"/>
              </a:ext>
            </a:extLst>
          </p:cNvPr>
          <p:cNvSpPr txBox="1">
            <a:spLocks noChangeArrowheads="1"/>
          </p:cNvSpPr>
          <p:nvPr/>
        </p:nvSpPr>
        <p:spPr bwMode="auto">
          <a:xfrm>
            <a:off x="7158038" y="2327275"/>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200" i="1">
                <a:solidFill>
                  <a:schemeClr val="bg1"/>
                </a:solidFill>
                <a:latin typeface="Comic Sans MS" panose="030F0702030302020204" pitchFamily="66" charset="0"/>
              </a:rPr>
              <a:t>EC= primario, emesso dalla combustione incompleta del C. viene indicato spesso come Black Carbon </a:t>
            </a:r>
          </a:p>
        </p:txBody>
      </p:sp>
      <p:sp>
        <p:nvSpPr>
          <p:cNvPr id="10" name="Ovale 9">
            <a:extLst>
              <a:ext uri="{FF2B5EF4-FFF2-40B4-BE49-F238E27FC236}">
                <a16:creationId xmlns="" xmlns:a16="http://schemas.microsoft.com/office/drawing/2014/main" id="{F154E898-E7A6-E4F7-8322-64E0C8342DE2}"/>
              </a:ext>
            </a:extLst>
          </p:cNvPr>
          <p:cNvSpPr/>
          <p:nvPr/>
        </p:nvSpPr>
        <p:spPr>
          <a:xfrm>
            <a:off x="4895850" y="1920875"/>
            <a:ext cx="2009775" cy="18018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6875" name="CasellaDiTesto 11">
            <a:extLst>
              <a:ext uri="{FF2B5EF4-FFF2-40B4-BE49-F238E27FC236}">
                <a16:creationId xmlns="" xmlns:a16="http://schemas.microsoft.com/office/drawing/2014/main" id="{EAC18F21-419C-32B0-287D-452278336557}"/>
              </a:ext>
            </a:extLst>
          </p:cNvPr>
          <p:cNvSpPr txBox="1">
            <a:spLocks noChangeArrowheads="1"/>
          </p:cNvSpPr>
          <p:nvPr/>
        </p:nvSpPr>
        <p:spPr bwMode="auto">
          <a:xfrm>
            <a:off x="4984750" y="2157413"/>
            <a:ext cx="1828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1000" i="1">
                <a:latin typeface="Comic Sans MS" panose="030F0702030302020204" pitchFamily="66" charset="0"/>
              </a:rPr>
              <a:t>OC= primario (dai processi di combustione del materiale organico, emissioni biogeniche) e secondaria (conversioni gas-particella, condensazione ed adsorbimento chimico di molecole organiche)</a:t>
            </a:r>
          </a:p>
        </p:txBody>
      </p:sp>
      <p:cxnSp>
        <p:nvCxnSpPr>
          <p:cNvPr id="14" name="Connettore 2 13">
            <a:extLst>
              <a:ext uri="{FF2B5EF4-FFF2-40B4-BE49-F238E27FC236}">
                <a16:creationId xmlns="" xmlns:a16="http://schemas.microsoft.com/office/drawing/2014/main" id="{0B15891C-462D-19DA-C128-5F3460D05493}"/>
              </a:ext>
            </a:extLst>
          </p:cNvPr>
          <p:cNvCxnSpPr/>
          <p:nvPr/>
        </p:nvCxnSpPr>
        <p:spPr>
          <a:xfrm>
            <a:off x="8107363" y="3490913"/>
            <a:ext cx="19050" cy="2397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877" name="CasellaDiTesto 14">
            <a:extLst>
              <a:ext uri="{FF2B5EF4-FFF2-40B4-BE49-F238E27FC236}">
                <a16:creationId xmlns="" xmlns:a16="http://schemas.microsoft.com/office/drawing/2014/main" id="{433EF7A2-E5C8-6156-5E81-3C7F9DB5E734}"/>
              </a:ext>
            </a:extLst>
          </p:cNvPr>
          <p:cNvSpPr txBox="1">
            <a:spLocks noChangeArrowheads="1"/>
          </p:cNvSpPr>
          <p:nvPr/>
        </p:nvSpPr>
        <p:spPr bwMode="auto">
          <a:xfrm>
            <a:off x="6711950" y="3808413"/>
            <a:ext cx="2306638"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it-IT" altLang="it-IT" sz="1300">
                <a:latin typeface="Comic Sans MS" panose="030F0702030302020204" pitchFamily="66" charset="0"/>
              </a:rPr>
              <a:t>Ha struttura chimica simile alla grafite, con alcuni gruppi funzionali contenenti O, S, H, N. ha effetti negativi sulla salute, causa il </a:t>
            </a:r>
            <a:r>
              <a:rPr lang="it-IT" altLang="it-IT" sz="1300" i="1">
                <a:latin typeface="Comic Sans MS" panose="030F0702030302020204" pitchFamily="66" charset="0"/>
              </a:rPr>
              <a:t>soiling </a:t>
            </a:r>
            <a:r>
              <a:rPr lang="it-IT" altLang="it-IT" sz="1300">
                <a:latin typeface="Comic Sans MS" panose="030F0702030302020204" pitchFamily="66" charset="0"/>
              </a:rPr>
              <a:t>delle superfici. È molto importante anche per i suoi effetti sull’assorbimento della radiazione solare. È causa di degrado delle superfici lapideee in quanto catalizza le reazioni di ossidazioni (croste nere).</a:t>
            </a:r>
          </a:p>
        </p:txBody>
      </p:sp>
      <p:cxnSp>
        <p:nvCxnSpPr>
          <p:cNvPr id="18" name="Connettore 2 17">
            <a:extLst>
              <a:ext uri="{FF2B5EF4-FFF2-40B4-BE49-F238E27FC236}">
                <a16:creationId xmlns="" xmlns:a16="http://schemas.microsoft.com/office/drawing/2014/main" id="{8390A6F3-AAFA-4688-0229-5228F735CD65}"/>
              </a:ext>
            </a:extLst>
          </p:cNvPr>
          <p:cNvCxnSpPr>
            <a:stCxn id="10" idx="4"/>
          </p:cNvCxnSpPr>
          <p:nvPr/>
        </p:nvCxnSpPr>
        <p:spPr>
          <a:xfrm flipH="1">
            <a:off x="5468938" y="3722688"/>
            <a:ext cx="431800" cy="14605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879" name="CasellaDiTesto 19">
            <a:extLst>
              <a:ext uri="{FF2B5EF4-FFF2-40B4-BE49-F238E27FC236}">
                <a16:creationId xmlns="" xmlns:a16="http://schemas.microsoft.com/office/drawing/2014/main" id="{DB1616A1-BDDE-3765-7D56-A4D28DA0E155}"/>
              </a:ext>
            </a:extLst>
          </p:cNvPr>
          <p:cNvSpPr txBox="1">
            <a:spLocks noChangeArrowheads="1"/>
          </p:cNvSpPr>
          <p:nvPr/>
        </p:nvSpPr>
        <p:spPr bwMode="auto">
          <a:xfrm>
            <a:off x="131763" y="3944938"/>
            <a:ext cx="64484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500">
                <a:solidFill>
                  <a:srgbClr val="FF0000"/>
                </a:solidFill>
                <a:latin typeface="Comic Sans MS" panose="030F0702030302020204" pitchFamily="66" charset="0"/>
              </a:rPr>
              <a:t>Caratterizza soprattutto le frazioni fini del particolato. Ha una composizione molto complessa, contenendo moltissime specie. Le classi principali che è possibile riscontrare sono:</a:t>
            </a:r>
          </a:p>
          <a:p>
            <a:pPr eaLnBrk="1" hangingPunct="1">
              <a:spcBef>
                <a:spcPct val="0"/>
              </a:spcBef>
              <a:buFontTx/>
              <a:buNone/>
            </a:pPr>
            <a:r>
              <a:rPr lang="it-IT" altLang="it-IT" sz="1500">
                <a:solidFill>
                  <a:srgbClr val="FF0000"/>
                </a:solidFill>
                <a:latin typeface="Comic Sans MS" panose="030F0702030302020204" pitchFamily="66" charset="0"/>
              </a:rPr>
              <a:t>1- composti neutri non polari: alcani, alcheni lineari.</a:t>
            </a:r>
          </a:p>
          <a:p>
            <a:pPr eaLnBrk="1" hangingPunct="1">
              <a:spcBef>
                <a:spcPct val="0"/>
              </a:spcBef>
              <a:buFontTx/>
              <a:buNone/>
            </a:pPr>
            <a:r>
              <a:rPr lang="it-IT" altLang="it-IT" sz="1500">
                <a:solidFill>
                  <a:srgbClr val="FF0000"/>
                </a:solidFill>
                <a:latin typeface="Comic Sans MS" panose="030F0702030302020204" pitchFamily="66" charset="0"/>
              </a:rPr>
              <a:t>2- composti neutri a media polarità: IPA, nitro IPA, dibenzodiossine clorurate e PCDF.</a:t>
            </a:r>
          </a:p>
          <a:p>
            <a:pPr eaLnBrk="1" hangingPunct="1">
              <a:spcBef>
                <a:spcPct val="0"/>
              </a:spcBef>
              <a:buFontTx/>
              <a:buNone/>
            </a:pPr>
            <a:r>
              <a:rPr lang="it-IT" altLang="it-IT" sz="1500">
                <a:solidFill>
                  <a:srgbClr val="FF0000"/>
                </a:solidFill>
                <a:latin typeface="Comic Sans MS" panose="030F0702030302020204" pitchFamily="66" charset="0"/>
              </a:rPr>
              <a:t>3- specie neutre polari: composti carbonilici (aldeidi e chetoni), alcoli, droghe</a:t>
            </a:r>
          </a:p>
          <a:p>
            <a:pPr eaLnBrk="1" hangingPunct="1">
              <a:spcBef>
                <a:spcPct val="0"/>
              </a:spcBef>
              <a:buFontTx/>
              <a:buNone/>
            </a:pPr>
            <a:r>
              <a:rPr lang="it-IT" altLang="it-IT" sz="1500">
                <a:solidFill>
                  <a:srgbClr val="FF0000"/>
                </a:solidFill>
                <a:latin typeface="Comic Sans MS" panose="030F0702030302020204" pitchFamily="66" charset="0"/>
              </a:rPr>
              <a:t>4- frazione acida: acidi grassi, fenoli nitro e cloro derivati, ossiacidi, acido benzoico.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 xmlns:a16="http://schemas.microsoft.com/office/drawing/2014/main" id="{0F94BD3F-DCBB-F9EE-F380-2986657B2388}"/>
              </a:ext>
            </a:extLst>
          </p:cNvPr>
          <p:cNvSpPr txBox="1">
            <a:spLocks noChangeArrowheads="1"/>
          </p:cNvSpPr>
          <p:nvPr/>
        </p:nvSpPr>
        <p:spPr bwMode="auto">
          <a:xfrm>
            <a:off x="201613" y="649288"/>
            <a:ext cx="871378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spcBef>
                <a:spcPct val="0"/>
              </a:spcBef>
              <a:buFontTx/>
              <a:buNone/>
            </a:pPr>
            <a:r>
              <a:rPr lang="en-US" altLang="it-IT" sz="1800" b="1" i="1">
                <a:solidFill>
                  <a:srgbClr val="000000"/>
                </a:solidFill>
                <a:latin typeface="Comic Sans MS" panose="030F0702030302020204" pitchFamily="66" charset="0"/>
              </a:rPr>
              <a:t>Aerosol atmosferico</a:t>
            </a:r>
            <a:r>
              <a:rPr lang="en-US" altLang="it-IT" sz="1800" i="1">
                <a:solidFill>
                  <a:srgbClr val="000000"/>
                </a:solidFill>
                <a:latin typeface="Comic Sans MS" panose="030F0702030302020204" pitchFamily="66" charset="0"/>
              </a:rPr>
              <a:t> sistema multifase disperso, contenente gas e particelle sospese: costituito da una miscela di fase liquida e/o solida con dimensioni del diametro da pochi nm a 100 µm.</a:t>
            </a:r>
          </a:p>
        </p:txBody>
      </p:sp>
      <p:pic>
        <p:nvPicPr>
          <p:cNvPr id="17411" name="Picture 5">
            <a:extLst>
              <a:ext uri="{FF2B5EF4-FFF2-40B4-BE49-F238E27FC236}">
                <a16:creationId xmlns="" xmlns:a16="http://schemas.microsoft.com/office/drawing/2014/main" id="{5090AD37-0F24-9F50-CA5F-72B94AC63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52588"/>
            <a:ext cx="7632700"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Segnaposto numero diapositiva 6">
            <a:extLst>
              <a:ext uri="{FF2B5EF4-FFF2-40B4-BE49-F238E27FC236}">
                <a16:creationId xmlns="" xmlns:a16="http://schemas.microsoft.com/office/drawing/2014/main" id="{D62F32FB-3323-22C2-BD21-6D5535B5C0D4}"/>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38DDEAB0-0961-43A0-BA7C-A846708AA213}" type="slidenum">
              <a:rPr lang="it-IT" altLang="it-IT" sz="1000">
                <a:latin typeface="Comic Sans MS" panose="030F0702030302020204" pitchFamily="66" charset="0"/>
              </a:rPr>
              <a:pPr algn="r" eaLnBrk="1" hangingPunct="1">
                <a:spcBef>
                  <a:spcPct val="0"/>
                </a:spcBef>
                <a:buFontTx/>
                <a:buNone/>
              </a:pPr>
              <a:t>3</a:t>
            </a:fld>
            <a:endParaRPr lang="it-IT" altLang="it-IT" sz="1000">
              <a:latin typeface="Comic Sans MS" panose="030F0702030302020204" pitchFamily="66" charset="0"/>
            </a:endParaRPr>
          </a:p>
        </p:txBody>
      </p:sp>
      <p:sp>
        <p:nvSpPr>
          <p:cNvPr id="17413" name="Segnaposto data 4">
            <a:extLst>
              <a:ext uri="{FF2B5EF4-FFF2-40B4-BE49-F238E27FC236}">
                <a16:creationId xmlns="" xmlns:a16="http://schemas.microsoft.com/office/drawing/2014/main" id="{E72AF30C-8DEE-1A57-F6BC-C7BAA3B9BD70}"/>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
        <p:nvSpPr>
          <p:cNvPr id="17415" name="CasellaDiTesto 7">
            <a:extLst>
              <a:ext uri="{FF2B5EF4-FFF2-40B4-BE49-F238E27FC236}">
                <a16:creationId xmlns="" xmlns:a16="http://schemas.microsoft.com/office/drawing/2014/main" id="{BE8014ED-76CC-9D58-2391-4E3C681D5C47}"/>
              </a:ext>
            </a:extLst>
          </p:cNvPr>
          <p:cNvSpPr txBox="1">
            <a:spLocks noChangeArrowheads="1"/>
          </p:cNvSpPr>
          <p:nvPr/>
        </p:nvSpPr>
        <p:spPr bwMode="auto">
          <a:xfrm>
            <a:off x="1558925" y="84138"/>
            <a:ext cx="54435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it-IT" altLang="it-IT" sz="2200">
                <a:solidFill>
                  <a:schemeClr val="bg1"/>
                </a:solidFill>
                <a:latin typeface="Comic Sans MS" panose="030F0702030302020204" pitchFamily="66" charset="0"/>
              </a:rPr>
              <a:t>Il particolato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 xmlns:a16="http://schemas.microsoft.com/office/drawing/2014/main" id="{C95A254C-15CF-7129-25B4-50AD87BA6795}"/>
              </a:ext>
            </a:extLst>
          </p:cNvPr>
          <p:cNvSpPr txBox="1">
            <a:spLocks noChangeArrowheads="1"/>
          </p:cNvSpPr>
          <p:nvPr/>
        </p:nvSpPr>
        <p:spPr bwMode="auto">
          <a:xfrm>
            <a:off x="684213" y="333375"/>
            <a:ext cx="7775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buFontTx/>
              <a:buNone/>
            </a:pPr>
            <a:r>
              <a:rPr lang="it-IT" altLang="it-IT" sz="2400">
                <a:solidFill>
                  <a:srgbClr val="333399"/>
                </a:solidFill>
              </a:rPr>
              <a:t>ATTUALITA</a:t>
            </a:r>
            <a:r>
              <a:rPr lang="ja-JP" altLang="it-IT" sz="2400">
                <a:solidFill>
                  <a:srgbClr val="333399"/>
                </a:solidFill>
              </a:rPr>
              <a:t>’</a:t>
            </a:r>
            <a:r>
              <a:rPr lang="it-IT" altLang="it-IT" sz="2400">
                <a:solidFill>
                  <a:srgbClr val="333399"/>
                </a:solidFill>
              </a:rPr>
              <a:t> DEL PROBLEMA RAPPRESENTATO DAGLI AEROSOL ATMOSFERICI</a:t>
            </a:r>
          </a:p>
        </p:txBody>
      </p:sp>
      <p:sp>
        <p:nvSpPr>
          <p:cNvPr id="18435" name="Text Box 5">
            <a:extLst>
              <a:ext uri="{FF2B5EF4-FFF2-40B4-BE49-F238E27FC236}">
                <a16:creationId xmlns="" xmlns:a16="http://schemas.microsoft.com/office/drawing/2014/main" id="{7988ED01-F8FE-D728-78F1-4D324F54A837}"/>
              </a:ext>
            </a:extLst>
          </p:cNvPr>
          <p:cNvSpPr txBox="1">
            <a:spLocks noChangeArrowheads="1"/>
          </p:cNvSpPr>
          <p:nvPr/>
        </p:nvSpPr>
        <p:spPr bwMode="auto">
          <a:xfrm>
            <a:off x="574675" y="1431925"/>
            <a:ext cx="79930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defTabSz="914400" eaLnBrk="1" hangingPunct="1">
              <a:spcBef>
                <a:spcPct val="50000"/>
              </a:spcBef>
            </a:pPr>
            <a:r>
              <a:rPr lang="it-IT" altLang="it-IT" sz="2000" b="1" u="sng">
                <a:solidFill>
                  <a:srgbClr val="00B050"/>
                </a:solidFill>
              </a:rPr>
              <a:t>Effetti sul clima</a:t>
            </a:r>
            <a:r>
              <a:rPr lang="it-IT" altLang="it-IT" sz="2000">
                <a:solidFill>
                  <a:srgbClr val="00B050"/>
                </a:solidFill>
              </a:rPr>
              <a:t>, </a:t>
            </a:r>
            <a:r>
              <a:rPr lang="it-IT" altLang="it-IT" sz="2000">
                <a:solidFill>
                  <a:srgbClr val="000000"/>
                </a:solidFill>
              </a:rPr>
              <a:t>sia in modo diretto (scattering e assorbimento della radiazione solare), sia in modo indiretto (CCN, modificazione dell</a:t>
            </a:r>
            <a:r>
              <a:rPr lang="ja-JP" altLang="it-IT" sz="2000">
                <a:solidFill>
                  <a:srgbClr val="000000"/>
                </a:solidFill>
              </a:rPr>
              <a:t>’</a:t>
            </a:r>
            <a:r>
              <a:rPr lang="it-IT" altLang="it-IT" sz="2000">
                <a:solidFill>
                  <a:srgbClr val="000000"/>
                </a:solidFill>
              </a:rPr>
              <a:t>abbondanza e dell</a:t>
            </a:r>
            <a:r>
              <a:rPr lang="ja-JP" altLang="it-IT" sz="2000">
                <a:solidFill>
                  <a:srgbClr val="000000"/>
                </a:solidFill>
              </a:rPr>
              <a:t>’</a:t>
            </a:r>
            <a:r>
              <a:rPr lang="it-IT" altLang="it-IT" sz="2000">
                <a:solidFill>
                  <a:srgbClr val="000000"/>
                </a:solidFill>
              </a:rPr>
              <a:t>intensità delle precipitazioni)</a:t>
            </a:r>
          </a:p>
        </p:txBody>
      </p:sp>
      <p:sp>
        <p:nvSpPr>
          <p:cNvPr id="18436" name="Text Box 6">
            <a:extLst>
              <a:ext uri="{FF2B5EF4-FFF2-40B4-BE49-F238E27FC236}">
                <a16:creationId xmlns="" xmlns:a16="http://schemas.microsoft.com/office/drawing/2014/main" id="{9A9EF2CC-7E50-DD6E-132E-F5BFED0D27AD}"/>
              </a:ext>
            </a:extLst>
          </p:cNvPr>
          <p:cNvSpPr txBox="1">
            <a:spLocks noChangeArrowheads="1"/>
          </p:cNvSpPr>
          <p:nvPr/>
        </p:nvSpPr>
        <p:spPr bwMode="auto">
          <a:xfrm>
            <a:off x="863600" y="2868613"/>
            <a:ext cx="74168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defTabSz="914400" eaLnBrk="1" hangingPunct="1">
              <a:spcBef>
                <a:spcPct val="0"/>
              </a:spcBef>
              <a:buFontTx/>
              <a:buNone/>
            </a:pPr>
            <a:r>
              <a:rPr lang="en-US" altLang="it-IT" sz="1800" i="1">
                <a:solidFill>
                  <a:srgbClr val="2D2D8A"/>
                </a:solidFill>
              </a:rPr>
              <a:t>Most of Europe experienced temperature increases this century larger than the global average, and enhanced precipitation in the northern half and decreases in the southern half of the region. Projections of future climate, not taking into account the effect of aerosols, indicate that precipitation in high latitudes of Europe may increase, with mixed results for other parts of Europe. The current uncertainties about future precipitation are mainly exacerbated by the effects of aerosols.</a:t>
            </a:r>
          </a:p>
          <a:p>
            <a:pPr algn="just" defTabSz="914400" eaLnBrk="1" hangingPunct="1">
              <a:spcBef>
                <a:spcPct val="0"/>
              </a:spcBef>
              <a:buFontTx/>
              <a:buNone/>
            </a:pPr>
            <a:endParaRPr lang="en-US" altLang="it-IT" sz="1800" i="1">
              <a:solidFill>
                <a:srgbClr val="2D2D8A"/>
              </a:solidFill>
            </a:endParaRPr>
          </a:p>
          <a:p>
            <a:pPr algn="just" defTabSz="914400" eaLnBrk="1" hangingPunct="1">
              <a:spcBef>
                <a:spcPct val="0"/>
              </a:spcBef>
              <a:buFontTx/>
              <a:buNone/>
            </a:pPr>
            <a:r>
              <a:rPr lang="en-US" altLang="it-IT" sz="1800" i="1">
                <a:solidFill>
                  <a:srgbClr val="2D2D8A"/>
                </a:solidFill>
              </a:rPr>
              <a:t>GCM projections, though undergoing continuous improvements, remain too uncertain over a region such as Europe to draw more than very tentative conclusions.</a:t>
            </a:r>
          </a:p>
          <a:p>
            <a:pPr algn="just" defTabSz="914400" eaLnBrk="1" hangingPunct="1">
              <a:spcBef>
                <a:spcPct val="0"/>
              </a:spcBef>
              <a:buFontTx/>
              <a:buNone/>
            </a:pPr>
            <a:r>
              <a:rPr lang="en-US" altLang="it-IT" sz="1800">
                <a:solidFill>
                  <a:srgbClr val="FF5050"/>
                </a:solidFill>
              </a:rPr>
              <a:t>(IPCC Third Report, The Regional Impacts of Climate Change) </a:t>
            </a:r>
          </a:p>
        </p:txBody>
      </p:sp>
      <p:sp>
        <p:nvSpPr>
          <p:cNvPr id="18437" name="Segnaposto numero diapositiva 6">
            <a:extLst>
              <a:ext uri="{FF2B5EF4-FFF2-40B4-BE49-F238E27FC236}">
                <a16:creationId xmlns="" xmlns:a16="http://schemas.microsoft.com/office/drawing/2014/main" id="{DCC5211A-C7E3-43C7-48CE-C1C386D73015}"/>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FB8901B-811D-4DB6-AE43-9110FEB15938}" type="slidenum">
              <a:rPr lang="it-IT" altLang="it-IT" sz="1000">
                <a:latin typeface="Comic Sans MS" panose="030F0702030302020204" pitchFamily="66" charset="0"/>
              </a:rPr>
              <a:pPr algn="r" eaLnBrk="1" hangingPunct="1">
                <a:spcBef>
                  <a:spcPct val="0"/>
                </a:spcBef>
                <a:buFontTx/>
                <a:buNone/>
              </a:pPr>
              <a:t>4</a:t>
            </a:fld>
            <a:endParaRPr lang="it-IT" altLang="it-IT" sz="1000">
              <a:latin typeface="Comic Sans MS" panose="030F0702030302020204" pitchFamily="66" charset="0"/>
            </a:endParaRPr>
          </a:p>
        </p:txBody>
      </p:sp>
      <p:sp>
        <p:nvSpPr>
          <p:cNvPr id="18438" name="Segnaposto data 4">
            <a:extLst>
              <a:ext uri="{FF2B5EF4-FFF2-40B4-BE49-F238E27FC236}">
                <a16:creationId xmlns="" xmlns:a16="http://schemas.microsoft.com/office/drawing/2014/main" id="{32327206-5126-3C9C-B583-9F65E5170ABE}"/>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a:extLst>
              <a:ext uri="{FF2B5EF4-FFF2-40B4-BE49-F238E27FC236}">
                <a16:creationId xmlns="" xmlns:a16="http://schemas.microsoft.com/office/drawing/2014/main" id="{B4B9DC82-3447-AA9A-FBD5-EF33E2747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0350"/>
            <a:ext cx="879157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6">
            <a:extLst>
              <a:ext uri="{FF2B5EF4-FFF2-40B4-BE49-F238E27FC236}">
                <a16:creationId xmlns="" xmlns:a16="http://schemas.microsoft.com/office/drawing/2014/main" id="{23BC84E2-A8D0-A069-684F-97F082508E70}"/>
              </a:ext>
            </a:extLst>
          </p:cNvPr>
          <p:cNvSpPr txBox="1">
            <a:spLocks noChangeArrowheads="1"/>
          </p:cNvSpPr>
          <p:nvPr/>
        </p:nvSpPr>
        <p:spPr bwMode="auto">
          <a:xfrm>
            <a:off x="468313" y="3829050"/>
            <a:ext cx="813593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it-IT" altLang="it-IT" sz="2000">
                <a:solidFill>
                  <a:srgbClr val="FF5050"/>
                </a:solidFill>
              </a:rPr>
              <a:t>Effetto diretto:</a:t>
            </a:r>
            <a:r>
              <a:rPr lang="it-IT" altLang="it-IT" sz="2000">
                <a:solidFill>
                  <a:schemeClr val="bg1"/>
                </a:solidFill>
              </a:rPr>
              <a:t> </a:t>
            </a:r>
            <a:r>
              <a:rPr lang="it-IT" altLang="it-IT" sz="2000"/>
              <a:t>modifica dello scattering e riflettività da parte delle particelle di aerosol</a:t>
            </a:r>
          </a:p>
          <a:p>
            <a:pPr algn="just" eaLnBrk="1" hangingPunct="1">
              <a:spcBef>
                <a:spcPct val="50000"/>
              </a:spcBef>
            </a:pPr>
            <a:r>
              <a:rPr lang="it-IT" altLang="it-IT" sz="2000">
                <a:solidFill>
                  <a:srgbClr val="FF5050"/>
                </a:solidFill>
              </a:rPr>
              <a:t>I effetto indiretto: </a:t>
            </a:r>
            <a:r>
              <a:rPr lang="it-IT" altLang="it-IT" sz="2000"/>
              <a:t>modifica dell</a:t>
            </a:r>
            <a:r>
              <a:rPr lang="ja-JP" altLang="it-IT" sz="2000"/>
              <a:t>’</a:t>
            </a:r>
            <a:r>
              <a:rPr lang="it-IT" altLang="it-IT" sz="2000"/>
              <a:t>efficienza di precipitazione con una maggiore ritenzione di acqua liquida (cloud albedo effect)</a:t>
            </a:r>
          </a:p>
          <a:p>
            <a:pPr algn="just" eaLnBrk="1" hangingPunct="1">
              <a:spcBef>
                <a:spcPct val="50000"/>
              </a:spcBef>
            </a:pPr>
            <a:r>
              <a:rPr lang="it-IT" altLang="it-IT" sz="2000">
                <a:solidFill>
                  <a:srgbClr val="FF5050"/>
                </a:solidFill>
              </a:rPr>
              <a:t>II effetto indiretto:</a:t>
            </a:r>
            <a:r>
              <a:rPr lang="it-IT" altLang="it-IT" sz="2000">
                <a:solidFill>
                  <a:schemeClr val="bg1"/>
                </a:solidFill>
              </a:rPr>
              <a:t> </a:t>
            </a:r>
            <a:r>
              <a:rPr lang="it-IT" altLang="it-IT" sz="2000"/>
              <a:t>modifica del tempo di vita (cloud lifetime effect)</a:t>
            </a:r>
          </a:p>
        </p:txBody>
      </p:sp>
      <p:sp>
        <p:nvSpPr>
          <p:cNvPr id="19460" name="Text Box 7">
            <a:extLst>
              <a:ext uri="{FF2B5EF4-FFF2-40B4-BE49-F238E27FC236}">
                <a16:creationId xmlns="" xmlns:a16="http://schemas.microsoft.com/office/drawing/2014/main" id="{E8C28069-F40E-B1BA-83FE-3A1795CC5DAC}"/>
              </a:ext>
            </a:extLst>
          </p:cNvPr>
          <p:cNvSpPr txBox="1">
            <a:spLocks noChangeArrowheads="1"/>
          </p:cNvSpPr>
          <p:nvPr/>
        </p:nvSpPr>
        <p:spPr bwMode="auto">
          <a:xfrm>
            <a:off x="161925" y="5949950"/>
            <a:ext cx="8820150" cy="366713"/>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None/>
            </a:pPr>
            <a:r>
              <a:rPr lang="ja-JP" altLang="it-IT" sz="1800">
                <a:solidFill>
                  <a:srgbClr val="66FF66"/>
                </a:solidFill>
              </a:rPr>
              <a:t>“</a:t>
            </a:r>
            <a:r>
              <a:rPr lang="it-IT" altLang="it-IT" sz="1800">
                <a:solidFill>
                  <a:srgbClr val="66FF66"/>
                </a:solidFill>
              </a:rPr>
              <a:t>without aerosols there would be no cloud and no precipitations</a:t>
            </a:r>
            <a:r>
              <a:rPr lang="ja-JP" altLang="it-IT" sz="1800">
                <a:solidFill>
                  <a:srgbClr val="66FF66"/>
                </a:solidFill>
              </a:rPr>
              <a:t>“</a:t>
            </a:r>
            <a:r>
              <a:rPr lang="it-IT" altLang="it-IT" sz="1800">
                <a:solidFill>
                  <a:srgbClr val="66FF66"/>
                </a:solidFill>
              </a:rPr>
              <a:t>. </a:t>
            </a:r>
            <a:r>
              <a:rPr lang="it-IT" altLang="it-IT" sz="1600">
                <a:solidFill>
                  <a:srgbClr val="66FF66"/>
                </a:solidFill>
              </a:rPr>
              <a:t>Aitken (1988), Nature</a:t>
            </a:r>
          </a:p>
        </p:txBody>
      </p:sp>
      <p:sp>
        <p:nvSpPr>
          <p:cNvPr id="19461" name="Segnaposto numero diapositiva 6">
            <a:extLst>
              <a:ext uri="{FF2B5EF4-FFF2-40B4-BE49-F238E27FC236}">
                <a16:creationId xmlns="" xmlns:a16="http://schemas.microsoft.com/office/drawing/2014/main" id="{3D85C9DB-7145-B705-3C06-A6CD62C26B80}"/>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703D786F-7081-46B5-82A1-D2664B16D1EB}" type="slidenum">
              <a:rPr lang="it-IT" altLang="it-IT" sz="1000">
                <a:latin typeface="Comic Sans MS" panose="030F0702030302020204" pitchFamily="66" charset="0"/>
              </a:rPr>
              <a:pPr algn="r" eaLnBrk="1" hangingPunct="1">
                <a:spcBef>
                  <a:spcPct val="0"/>
                </a:spcBef>
                <a:buFontTx/>
                <a:buNone/>
              </a:pPr>
              <a:t>5</a:t>
            </a:fld>
            <a:endParaRPr lang="it-IT" altLang="it-IT" sz="1000">
              <a:latin typeface="Comic Sans MS" panose="030F0702030302020204" pitchFamily="66" charset="0"/>
            </a:endParaRPr>
          </a:p>
        </p:txBody>
      </p:sp>
      <p:sp>
        <p:nvSpPr>
          <p:cNvPr id="19462" name="Segnaposto data 4">
            <a:extLst>
              <a:ext uri="{FF2B5EF4-FFF2-40B4-BE49-F238E27FC236}">
                <a16:creationId xmlns="" xmlns:a16="http://schemas.microsoft.com/office/drawing/2014/main" id="{002CF77F-6C4C-727D-3D21-7B058C4CAE40}"/>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1">
            <a:extLst>
              <a:ext uri="{FF2B5EF4-FFF2-40B4-BE49-F238E27FC236}">
                <a16:creationId xmlns="" xmlns:a16="http://schemas.microsoft.com/office/drawing/2014/main" id="{36972909-E0DE-F945-7E46-F146AADC1F15}"/>
              </a:ext>
            </a:extLst>
          </p:cNvPr>
          <p:cNvGrpSpPr>
            <a:grpSpLocks/>
          </p:cNvGrpSpPr>
          <p:nvPr/>
        </p:nvGrpSpPr>
        <p:grpSpPr bwMode="auto">
          <a:xfrm>
            <a:off x="395288" y="1582738"/>
            <a:ext cx="4427537" cy="3671887"/>
            <a:chOff x="340" y="1706"/>
            <a:chExt cx="2743" cy="2002"/>
          </a:xfrm>
        </p:grpSpPr>
        <p:pic>
          <p:nvPicPr>
            <p:cNvPr id="21515" name="Picture 4">
              <a:extLst>
                <a:ext uri="{FF2B5EF4-FFF2-40B4-BE49-F238E27FC236}">
                  <a16:creationId xmlns="" xmlns:a16="http://schemas.microsoft.com/office/drawing/2014/main" id="{60FC2C30-170F-90F8-9A7A-EFC69896C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1706"/>
              <a:ext cx="2743" cy="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angle 5">
              <a:extLst>
                <a:ext uri="{FF2B5EF4-FFF2-40B4-BE49-F238E27FC236}">
                  <a16:creationId xmlns="" xmlns:a16="http://schemas.microsoft.com/office/drawing/2014/main" id="{3A946804-9367-B31F-9E41-CED2C6664972}"/>
                </a:ext>
              </a:extLst>
            </p:cNvPr>
            <p:cNvSpPr>
              <a:spLocks noChangeArrowheads="1"/>
            </p:cNvSpPr>
            <p:nvPr/>
          </p:nvSpPr>
          <p:spPr bwMode="auto">
            <a:xfrm>
              <a:off x="1247" y="3475"/>
              <a:ext cx="408" cy="227"/>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endParaRPr lang="it-IT" altLang="it-IT" sz="1800">
                <a:solidFill>
                  <a:srgbClr val="000000"/>
                </a:solidFill>
              </a:endParaRPr>
            </a:p>
          </p:txBody>
        </p:sp>
        <p:sp>
          <p:nvSpPr>
            <p:cNvPr id="21517" name="Rectangle 6">
              <a:extLst>
                <a:ext uri="{FF2B5EF4-FFF2-40B4-BE49-F238E27FC236}">
                  <a16:creationId xmlns="" xmlns:a16="http://schemas.microsoft.com/office/drawing/2014/main" id="{F8445E09-1F6E-5F0A-5D8A-430BE705D236}"/>
                </a:ext>
              </a:extLst>
            </p:cNvPr>
            <p:cNvSpPr>
              <a:spLocks noChangeArrowheads="1"/>
            </p:cNvSpPr>
            <p:nvPr/>
          </p:nvSpPr>
          <p:spPr bwMode="auto">
            <a:xfrm>
              <a:off x="1474" y="3612"/>
              <a:ext cx="363" cy="9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endParaRPr lang="it-IT" altLang="it-IT" sz="1800">
                <a:solidFill>
                  <a:srgbClr val="000000"/>
                </a:solidFill>
              </a:endParaRPr>
            </a:p>
          </p:txBody>
        </p:sp>
        <p:sp>
          <p:nvSpPr>
            <p:cNvPr id="21518" name="Rectangle 7">
              <a:extLst>
                <a:ext uri="{FF2B5EF4-FFF2-40B4-BE49-F238E27FC236}">
                  <a16:creationId xmlns="" xmlns:a16="http://schemas.microsoft.com/office/drawing/2014/main" id="{6C73B226-3D50-3D70-33B0-F3497A56A9E4}"/>
                </a:ext>
              </a:extLst>
            </p:cNvPr>
            <p:cNvSpPr>
              <a:spLocks noChangeArrowheads="1"/>
            </p:cNvSpPr>
            <p:nvPr/>
          </p:nvSpPr>
          <p:spPr bwMode="auto">
            <a:xfrm>
              <a:off x="975" y="3339"/>
              <a:ext cx="499" cy="363"/>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endParaRPr lang="it-IT" altLang="it-IT" sz="1800">
                <a:solidFill>
                  <a:srgbClr val="000000"/>
                </a:solidFill>
              </a:endParaRPr>
            </a:p>
          </p:txBody>
        </p:sp>
        <p:sp>
          <p:nvSpPr>
            <p:cNvPr id="21519" name="Rectangle 8">
              <a:extLst>
                <a:ext uri="{FF2B5EF4-FFF2-40B4-BE49-F238E27FC236}">
                  <a16:creationId xmlns="" xmlns:a16="http://schemas.microsoft.com/office/drawing/2014/main" id="{7C684487-3019-1194-1A2A-DE24C865367F}"/>
                </a:ext>
              </a:extLst>
            </p:cNvPr>
            <p:cNvSpPr>
              <a:spLocks noChangeArrowheads="1"/>
            </p:cNvSpPr>
            <p:nvPr/>
          </p:nvSpPr>
          <p:spPr bwMode="auto">
            <a:xfrm>
              <a:off x="476" y="3158"/>
              <a:ext cx="771" cy="454"/>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endParaRPr lang="it-IT" altLang="it-IT" sz="1800">
                <a:solidFill>
                  <a:srgbClr val="000000"/>
                </a:solidFill>
              </a:endParaRPr>
            </a:p>
          </p:txBody>
        </p:sp>
        <p:sp>
          <p:nvSpPr>
            <p:cNvPr id="21520" name="Rectangle 10">
              <a:extLst>
                <a:ext uri="{FF2B5EF4-FFF2-40B4-BE49-F238E27FC236}">
                  <a16:creationId xmlns="" xmlns:a16="http://schemas.microsoft.com/office/drawing/2014/main" id="{F71D7F25-D018-0096-4A08-B2FDD6988B52}"/>
                </a:ext>
              </a:extLst>
            </p:cNvPr>
            <p:cNvSpPr>
              <a:spLocks noChangeArrowheads="1"/>
            </p:cNvSpPr>
            <p:nvPr/>
          </p:nvSpPr>
          <p:spPr bwMode="auto">
            <a:xfrm>
              <a:off x="385" y="3158"/>
              <a:ext cx="227" cy="544"/>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endParaRPr lang="it-IT" altLang="it-IT" sz="1800">
                <a:solidFill>
                  <a:srgbClr val="000000"/>
                </a:solidFill>
              </a:endParaRPr>
            </a:p>
          </p:txBody>
        </p:sp>
      </p:grpSp>
      <p:sp>
        <p:nvSpPr>
          <p:cNvPr id="21507" name="Text Box 12">
            <a:extLst>
              <a:ext uri="{FF2B5EF4-FFF2-40B4-BE49-F238E27FC236}">
                <a16:creationId xmlns="" xmlns:a16="http://schemas.microsoft.com/office/drawing/2014/main" id="{6C868B6F-8E90-8584-3246-66AB87AAFDA0}"/>
              </a:ext>
            </a:extLst>
          </p:cNvPr>
          <p:cNvSpPr txBox="1">
            <a:spLocks noChangeArrowheads="1"/>
          </p:cNvSpPr>
          <p:nvPr/>
        </p:nvSpPr>
        <p:spPr bwMode="auto">
          <a:xfrm>
            <a:off x="684213" y="228600"/>
            <a:ext cx="7775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buFontTx/>
              <a:buNone/>
            </a:pPr>
            <a:r>
              <a:rPr lang="it-IT" altLang="it-IT" sz="2400">
                <a:solidFill>
                  <a:srgbClr val="333399"/>
                </a:solidFill>
              </a:rPr>
              <a:t>ATTUALITA</a:t>
            </a:r>
            <a:r>
              <a:rPr lang="ja-JP" altLang="it-IT" sz="2400">
                <a:solidFill>
                  <a:srgbClr val="333399"/>
                </a:solidFill>
              </a:rPr>
              <a:t>’</a:t>
            </a:r>
            <a:r>
              <a:rPr lang="it-IT" altLang="it-IT" sz="2400">
                <a:solidFill>
                  <a:srgbClr val="333399"/>
                </a:solidFill>
              </a:rPr>
              <a:t> DEL PROBLEMA RAPPRESENTATO DAGLI AEROSOL ATMOSFERICI</a:t>
            </a:r>
          </a:p>
        </p:txBody>
      </p:sp>
      <p:sp>
        <p:nvSpPr>
          <p:cNvPr id="21508" name="Text Box 13">
            <a:extLst>
              <a:ext uri="{FF2B5EF4-FFF2-40B4-BE49-F238E27FC236}">
                <a16:creationId xmlns="" xmlns:a16="http://schemas.microsoft.com/office/drawing/2014/main" id="{31901FB5-7FC1-F678-807A-64B321CF754E}"/>
              </a:ext>
            </a:extLst>
          </p:cNvPr>
          <p:cNvSpPr txBox="1">
            <a:spLocks noChangeArrowheads="1"/>
          </p:cNvSpPr>
          <p:nvPr/>
        </p:nvSpPr>
        <p:spPr bwMode="auto">
          <a:xfrm>
            <a:off x="574675" y="1027113"/>
            <a:ext cx="799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defTabSz="914400" eaLnBrk="1" hangingPunct="1">
              <a:spcBef>
                <a:spcPct val="50000"/>
              </a:spcBef>
            </a:pPr>
            <a:r>
              <a:rPr lang="it-IT" altLang="it-IT" sz="2400" b="1" u="sng">
                <a:solidFill>
                  <a:srgbClr val="00B050"/>
                </a:solidFill>
              </a:rPr>
              <a:t>Effetti sulla salute umana</a:t>
            </a:r>
            <a:endParaRPr lang="it-IT" altLang="it-IT" sz="2400">
              <a:solidFill>
                <a:srgbClr val="00B050"/>
              </a:solidFill>
            </a:endParaRPr>
          </a:p>
        </p:txBody>
      </p:sp>
      <p:sp>
        <p:nvSpPr>
          <p:cNvPr id="21509" name="Text Box 14">
            <a:extLst>
              <a:ext uri="{FF2B5EF4-FFF2-40B4-BE49-F238E27FC236}">
                <a16:creationId xmlns="" xmlns:a16="http://schemas.microsoft.com/office/drawing/2014/main" id="{ED03FA94-0504-E918-D796-C5DF46C253C8}"/>
              </a:ext>
            </a:extLst>
          </p:cNvPr>
          <p:cNvSpPr txBox="1">
            <a:spLocks noChangeArrowheads="1"/>
          </p:cNvSpPr>
          <p:nvPr/>
        </p:nvSpPr>
        <p:spPr bwMode="auto">
          <a:xfrm>
            <a:off x="4932363" y="1473200"/>
            <a:ext cx="396081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defTabSz="914400" eaLnBrk="1" hangingPunct="1">
              <a:spcBef>
                <a:spcPct val="50000"/>
              </a:spcBef>
            </a:pPr>
            <a:r>
              <a:rPr lang="it-IT" altLang="it-IT" sz="1500">
                <a:solidFill>
                  <a:srgbClr val="000066"/>
                </a:solidFill>
              </a:rPr>
              <a:t>Interazione fra le particelle e la superficie cellulare (deposizione di sostanze tossiche o reattive, IPA e loro nitroderivati, metalli, prodotti di ossidazione)</a:t>
            </a:r>
          </a:p>
          <a:p>
            <a:pPr algn="just" defTabSz="914400" eaLnBrk="1" hangingPunct="1">
              <a:spcBef>
                <a:spcPct val="50000"/>
              </a:spcBef>
            </a:pPr>
            <a:r>
              <a:rPr lang="it-IT" altLang="it-IT" sz="1500">
                <a:solidFill>
                  <a:srgbClr val="000066"/>
                </a:solidFill>
              </a:rPr>
              <a:t>Effetti infiammatori</a:t>
            </a:r>
          </a:p>
          <a:p>
            <a:pPr algn="just" defTabSz="914400" eaLnBrk="1" hangingPunct="1">
              <a:spcBef>
                <a:spcPct val="50000"/>
              </a:spcBef>
            </a:pPr>
            <a:r>
              <a:rPr lang="it-IT" altLang="it-IT" sz="1500">
                <a:solidFill>
                  <a:srgbClr val="000066"/>
                </a:solidFill>
              </a:rPr>
              <a:t>Interazione con il sistema nervoso centrale</a:t>
            </a:r>
          </a:p>
          <a:p>
            <a:pPr algn="just" defTabSz="914400" eaLnBrk="1" hangingPunct="1">
              <a:spcBef>
                <a:spcPct val="50000"/>
              </a:spcBef>
            </a:pPr>
            <a:r>
              <a:rPr lang="it-IT" altLang="it-IT" sz="1500">
                <a:solidFill>
                  <a:srgbClr val="000066"/>
                </a:solidFill>
              </a:rPr>
              <a:t>Documentata statisticamente la relazione fra PM e mortalità, ospedalizzazione ed aumento dei fenomeni asmatici ed allergici</a:t>
            </a:r>
          </a:p>
          <a:p>
            <a:pPr algn="just" defTabSz="914400" eaLnBrk="1" hangingPunct="1">
              <a:spcBef>
                <a:spcPct val="50000"/>
              </a:spcBef>
            </a:pPr>
            <a:r>
              <a:rPr lang="it-IT" altLang="it-IT" sz="1500">
                <a:solidFill>
                  <a:srgbClr val="000066"/>
                </a:solidFill>
              </a:rPr>
              <a:t>Aumento di 0.5</a:t>
            </a:r>
            <a:r>
              <a:rPr lang="it-IT" altLang="it-IT" sz="1500">
                <a:solidFill>
                  <a:srgbClr val="000066"/>
                </a:solidFill>
                <a:sym typeface="Symbol" panose="05050102010706020507" pitchFamily="18" charset="2"/>
              </a:rPr>
              <a:t>1.5% della mortalità per un aumento di 10 </a:t>
            </a:r>
            <a:r>
              <a:rPr lang="it-IT" altLang="it-IT" sz="1500" i="1">
                <a:solidFill>
                  <a:srgbClr val="000066"/>
                </a:solidFill>
                <a:latin typeface="Symbol" panose="05050102010706020507" pitchFamily="18" charset="2"/>
                <a:sym typeface="Symbol" panose="05050102010706020507" pitchFamily="18" charset="2"/>
              </a:rPr>
              <a:t>m</a:t>
            </a:r>
            <a:r>
              <a:rPr lang="it-IT" altLang="it-IT" sz="1500">
                <a:solidFill>
                  <a:srgbClr val="000066"/>
                </a:solidFill>
                <a:sym typeface="Symbol" panose="05050102010706020507" pitchFamily="18" charset="2"/>
              </a:rPr>
              <a:t>g/m</a:t>
            </a:r>
            <a:r>
              <a:rPr lang="it-IT" altLang="it-IT" sz="1500" baseline="30000">
                <a:solidFill>
                  <a:srgbClr val="000066"/>
                </a:solidFill>
                <a:sym typeface="Symbol" panose="05050102010706020507" pitchFamily="18" charset="2"/>
              </a:rPr>
              <a:t>3</a:t>
            </a:r>
            <a:r>
              <a:rPr lang="it-IT" altLang="it-IT" sz="1500">
                <a:solidFill>
                  <a:srgbClr val="000066"/>
                </a:solidFill>
                <a:sym typeface="Symbol" panose="05050102010706020507" pitchFamily="18" charset="2"/>
              </a:rPr>
              <a:t> PM10</a:t>
            </a:r>
            <a:r>
              <a:rPr lang="it-IT" altLang="it-IT" sz="1500">
                <a:solidFill>
                  <a:srgbClr val="000066"/>
                </a:solidFill>
              </a:rPr>
              <a:t> (Pope, 2000)</a:t>
            </a:r>
          </a:p>
        </p:txBody>
      </p:sp>
      <p:pic>
        <p:nvPicPr>
          <p:cNvPr id="21510" name="Picture 16">
            <a:extLst>
              <a:ext uri="{FF2B5EF4-FFF2-40B4-BE49-F238E27FC236}">
                <a16:creationId xmlns="" xmlns:a16="http://schemas.microsoft.com/office/drawing/2014/main" id="{A46E131F-3F9E-1D63-FBC9-1495BC44E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4189413"/>
            <a:ext cx="1763712"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Segnaposto numero diapositiva 6">
            <a:extLst>
              <a:ext uri="{FF2B5EF4-FFF2-40B4-BE49-F238E27FC236}">
                <a16:creationId xmlns="" xmlns:a16="http://schemas.microsoft.com/office/drawing/2014/main" id="{8E651B00-D27F-EBEE-6EDD-B927997CC3BB}"/>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C7716D38-B592-440E-9A5C-18B1CC4936F7}" type="slidenum">
              <a:rPr lang="it-IT" altLang="it-IT" sz="1000">
                <a:latin typeface="Comic Sans MS" panose="030F0702030302020204" pitchFamily="66" charset="0"/>
              </a:rPr>
              <a:pPr algn="r" eaLnBrk="1" hangingPunct="1">
                <a:spcBef>
                  <a:spcPct val="0"/>
                </a:spcBef>
                <a:buFontTx/>
                <a:buNone/>
              </a:pPr>
              <a:t>6</a:t>
            </a:fld>
            <a:endParaRPr lang="it-IT" altLang="it-IT" sz="1000">
              <a:latin typeface="Comic Sans MS" panose="030F0702030302020204" pitchFamily="66" charset="0"/>
            </a:endParaRPr>
          </a:p>
        </p:txBody>
      </p:sp>
      <p:sp>
        <p:nvSpPr>
          <p:cNvPr id="21512" name="Segnaposto data 4">
            <a:extLst>
              <a:ext uri="{FF2B5EF4-FFF2-40B4-BE49-F238E27FC236}">
                <a16:creationId xmlns="" xmlns:a16="http://schemas.microsoft.com/office/drawing/2014/main" id="{40FAD433-D475-D1A7-5151-B7998A9D075A}"/>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
        <p:nvSpPr>
          <p:cNvPr id="21514" name="CasellaDiTesto 1">
            <a:extLst>
              <a:ext uri="{FF2B5EF4-FFF2-40B4-BE49-F238E27FC236}">
                <a16:creationId xmlns="" xmlns:a16="http://schemas.microsoft.com/office/drawing/2014/main" id="{05CA4F3B-5F1B-E174-295B-9517DBA2EA29}"/>
              </a:ext>
            </a:extLst>
          </p:cNvPr>
          <p:cNvSpPr txBox="1">
            <a:spLocks noChangeArrowheads="1"/>
          </p:cNvSpPr>
          <p:nvPr/>
        </p:nvSpPr>
        <p:spPr bwMode="auto">
          <a:xfrm>
            <a:off x="2097088" y="5614988"/>
            <a:ext cx="6788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t>A questi vanno poi aggiunti gli effetti sulla vegetazione e sulle opere di interesse storico artistico (annerimento e corrosione).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isultati immagini per croste nere monumenti">
            <a:extLst>
              <a:ext uri="{FF2B5EF4-FFF2-40B4-BE49-F238E27FC236}">
                <a16:creationId xmlns="" xmlns:a16="http://schemas.microsoft.com/office/drawing/2014/main" id="{E114EE0C-B7D5-B0CC-0685-B14D2C850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563"/>
            <a:ext cx="5005388"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asellaDiTesto 1">
            <a:extLst>
              <a:ext uri="{FF2B5EF4-FFF2-40B4-BE49-F238E27FC236}">
                <a16:creationId xmlns="" xmlns:a16="http://schemas.microsoft.com/office/drawing/2014/main" id="{2C8865D1-5642-5EB0-ED33-599C5E9EEA46}"/>
              </a:ext>
            </a:extLst>
          </p:cNvPr>
          <p:cNvSpPr txBox="1">
            <a:spLocks noChangeArrowheads="1"/>
          </p:cNvSpPr>
          <p:nvPr/>
        </p:nvSpPr>
        <p:spPr bwMode="auto">
          <a:xfrm>
            <a:off x="5692775" y="1103313"/>
            <a:ext cx="31924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800">
                <a:latin typeface="Comic Sans MS" panose="030F0702030302020204" pitchFamily="66" charset="0"/>
              </a:rPr>
              <a:t>Agli effetti prima elencati vanno poi aggiunti gli effetti sulla vegetazione e sulle opere di interesse storico artistico (annerimento e corrosione). </a:t>
            </a:r>
          </a:p>
        </p:txBody>
      </p:sp>
      <p:pic>
        <p:nvPicPr>
          <p:cNvPr id="22532" name="Picture 4" descr="Immagine correlata">
            <a:extLst>
              <a:ext uri="{FF2B5EF4-FFF2-40B4-BE49-F238E27FC236}">
                <a16:creationId xmlns="" xmlns:a16="http://schemas.microsoft.com/office/drawing/2014/main" id="{F0093ABB-8064-E888-B42A-7B1599474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88" y="3587750"/>
            <a:ext cx="446405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Segnaposto numero diapositiva 6">
            <a:extLst>
              <a:ext uri="{FF2B5EF4-FFF2-40B4-BE49-F238E27FC236}">
                <a16:creationId xmlns="" xmlns:a16="http://schemas.microsoft.com/office/drawing/2014/main" id="{2DCEF9D3-56DE-F71F-FBD6-037F4B4E81BD}"/>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94132A9-537E-4822-821E-0164693C4E31}" type="slidenum">
              <a:rPr lang="it-IT" altLang="it-IT" sz="1000">
                <a:latin typeface="Comic Sans MS" panose="030F0702030302020204" pitchFamily="66" charset="0"/>
              </a:rPr>
              <a:pPr algn="r" eaLnBrk="1" hangingPunct="1">
                <a:spcBef>
                  <a:spcPct val="0"/>
                </a:spcBef>
                <a:buFontTx/>
                <a:buNone/>
              </a:pPr>
              <a:t>7</a:t>
            </a:fld>
            <a:endParaRPr lang="it-IT" altLang="it-IT" sz="1000">
              <a:latin typeface="Comic Sans MS" panose="030F0702030302020204" pitchFamily="66" charset="0"/>
            </a:endParaRPr>
          </a:p>
        </p:txBody>
      </p:sp>
      <p:sp>
        <p:nvSpPr>
          <p:cNvPr id="22534" name="Segnaposto data 4">
            <a:extLst>
              <a:ext uri="{FF2B5EF4-FFF2-40B4-BE49-F238E27FC236}">
                <a16:creationId xmlns="" xmlns:a16="http://schemas.microsoft.com/office/drawing/2014/main" id="{B3D00DAA-6F69-4568-E874-846D8C4F0114}"/>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 xmlns:a16="http://schemas.microsoft.com/office/drawing/2014/main" id="{729CC8DB-4D07-9933-4914-7F52C0EAE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981075"/>
            <a:ext cx="87630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5">
            <a:extLst>
              <a:ext uri="{FF2B5EF4-FFF2-40B4-BE49-F238E27FC236}">
                <a16:creationId xmlns="" xmlns:a16="http://schemas.microsoft.com/office/drawing/2014/main" id="{D4451E92-31D9-2E47-9CDC-D14E9032F3CC}"/>
              </a:ext>
            </a:extLst>
          </p:cNvPr>
          <p:cNvSpPr txBox="1">
            <a:spLocks noChangeArrowheads="1"/>
          </p:cNvSpPr>
          <p:nvPr/>
        </p:nvSpPr>
        <p:spPr bwMode="auto">
          <a:xfrm>
            <a:off x="196850" y="115888"/>
            <a:ext cx="874871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it-IT" altLang="it-IT" sz="2000"/>
              <a:t>Emissioni di PM10 nel 2000. Disaggregazione regionale</a:t>
            </a:r>
          </a:p>
          <a:p>
            <a:pPr algn="ctr" eaLnBrk="1" hangingPunct="1">
              <a:spcBef>
                <a:spcPct val="50000"/>
              </a:spcBef>
              <a:buFontTx/>
              <a:buNone/>
            </a:pPr>
            <a:r>
              <a:rPr lang="it-IT" altLang="it-IT" sz="2000"/>
              <a:t>Fonte: APAT, Annuario dei dati ambientali, edizione 2005-2006</a:t>
            </a:r>
          </a:p>
        </p:txBody>
      </p:sp>
      <p:sp>
        <p:nvSpPr>
          <p:cNvPr id="2" name="Rettangolo 1">
            <a:extLst>
              <a:ext uri="{FF2B5EF4-FFF2-40B4-BE49-F238E27FC236}">
                <a16:creationId xmlns="" xmlns:a16="http://schemas.microsoft.com/office/drawing/2014/main" id="{A0F8803B-78F6-919C-4EBB-8A2A592B34C4}"/>
              </a:ext>
            </a:extLst>
          </p:cNvPr>
          <p:cNvSpPr/>
          <p:nvPr/>
        </p:nvSpPr>
        <p:spPr>
          <a:xfrm>
            <a:off x="3586163" y="3586163"/>
            <a:ext cx="446087" cy="263842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23557" name="Segnaposto numero diapositiva 6">
            <a:extLst>
              <a:ext uri="{FF2B5EF4-FFF2-40B4-BE49-F238E27FC236}">
                <a16:creationId xmlns="" xmlns:a16="http://schemas.microsoft.com/office/drawing/2014/main" id="{F2F2946D-9C83-B220-6EC2-3EEF94AE44D9}"/>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195BAF7D-2593-4C61-B376-B371DDDD4AE6}" type="slidenum">
              <a:rPr lang="it-IT" altLang="it-IT" sz="1000">
                <a:latin typeface="Comic Sans MS" panose="030F0702030302020204" pitchFamily="66" charset="0"/>
              </a:rPr>
              <a:pPr algn="r" eaLnBrk="1" hangingPunct="1">
                <a:spcBef>
                  <a:spcPct val="0"/>
                </a:spcBef>
                <a:buFontTx/>
                <a:buNone/>
              </a:pPr>
              <a:t>8</a:t>
            </a:fld>
            <a:endParaRPr lang="it-IT" altLang="it-IT" sz="1000">
              <a:latin typeface="Comic Sans MS" panose="030F0702030302020204" pitchFamily="66" charset="0"/>
            </a:endParaRPr>
          </a:p>
        </p:txBody>
      </p:sp>
      <p:sp>
        <p:nvSpPr>
          <p:cNvPr id="23558" name="Segnaposto data 4">
            <a:extLst>
              <a:ext uri="{FF2B5EF4-FFF2-40B4-BE49-F238E27FC236}">
                <a16:creationId xmlns="" xmlns:a16="http://schemas.microsoft.com/office/drawing/2014/main" id="{C1DC6D0F-2727-A9FF-5D3D-772F9AC80F40}"/>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 xmlns:a16="http://schemas.microsoft.com/office/drawing/2014/main" id="{BFEE5CCB-288E-A229-309E-9BBEAC39EFA0}"/>
              </a:ext>
            </a:extLst>
          </p:cNvPr>
          <p:cNvSpPr>
            <a:spLocks noChangeArrowheads="1"/>
          </p:cNvSpPr>
          <p:nvPr/>
        </p:nvSpPr>
        <p:spPr bwMode="auto">
          <a:xfrm>
            <a:off x="468313" y="122238"/>
            <a:ext cx="68405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r>
              <a:rPr lang="it-IT" altLang="it-IT" sz="3600">
                <a:solidFill>
                  <a:srgbClr val="333399"/>
                </a:solidFill>
              </a:rPr>
              <a:t>Incertezze dovute a:</a:t>
            </a:r>
          </a:p>
        </p:txBody>
      </p:sp>
      <p:sp>
        <p:nvSpPr>
          <p:cNvPr id="25603" name="Text Box 5">
            <a:extLst>
              <a:ext uri="{FF2B5EF4-FFF2-40B4-BE49-F238E27FC236}">
                <a16:creationId xmlns="" xmlns:a16="http://schemas.microsoft.com/office/drawing/2014/main" id="{0690E6A0-92F7-2225-D4AE-E444FB391F04}"/>
              </a:ext>
            </a:extLst>
          </p:cNvPr>
          <p:cNvSpPr txBox="1">
            <a:spLocks noChangeArrowheads="1"/>
          </p:cNvSpPr>
          <p:nvPr/>
        </p:nvSpPr>
        <p:spPr bwMode="auto">
          <a:xfrm>
            <a:off x="468313" y="1341438"/>
            <a:ext cx="8135937"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defTabSz="914400" eaLnBrk="1" hangingPunct="1">
              <a:spcBef>
                <a:spcPct val="50000"/>
              </a:spcBef>
            </a:pPr>
            <a:r>
              <a:rPr lang="it-IT" altLang="it-IT" sz="2000" u="sng">
                <a:solidFill>
                  <a:srgbClr val="FF3300"/>
                </a:solidFill>
              </a:rPr>
              <a:t>Varietà delle sorgenti</a:t>
            </a:r>
            <a:r>
              <a:rPr lang="it-IT" altLang="it-IT" sz="2000">
                <a:solidFill>
                  <a:srgbClr val="000000"/>
                </a:solidFill>
              </a:rPr>
              <a:t> </a:t>
            </a:r>
            <a:r>
              <a:rPr lang="it-IT" altLang="it-IT" sz="2000">
                <a:solidFill>
                  <a:srgbClr val="000066"/>
                </a:solidFill>
              </a:rPr>
              <a:t>(sea spray, soil dust, emissioni vulcaniche, erosione del vento, combustione di biomasse, combustione di combustibili fossili, emissioni da processi industriali)</a:t>
            </a:r>
          </a:p>
          <a:p>
            <a:pPr algn="just" defTabSz="914400" eaLnBrk="1" hangingPunct="1">
              <a:spcBef>
                <a:spcPct val="50000"/>
              </a:spcBef>
            </a:pPr>
            <a:r>
              <a:rPr lang="it-IT" altLang="it-IT" sz="2000" u="sng">
                <a:solidFill>
                  <a:srgbClr val="FF3300"/>
                </a:solidFill>
              </a:rPr>
              <a:t>Complessità dei processi fisici</a:t>
            </a:r>
            <a:r>
              <a:rPr lang="it-IT" altLang="it-IT" sz="2000">
                <a:solidFill>
                  <a:srgbClr val="000000"/>
                </a:solidFill>
              </a:rPr>
              <a:t> </a:t>
            </a:r>
            <a:r>
              <a:rPr lang="it-IT" altLang="it-IT" sz="2000">
                <a:solidFill>
                  <a:srgbClr val="2D2D8A"/>
                </a:solidFill>
              </a:rPr>
              <a:t>(nucleazione omogenea ed eterogenea, condensazione, evaporazione, trasferimento di massa da e verso l</a:t>
            </a:r>
            <a:r>
              <a:rPr lang="ja-JP" altLang="it-IT" sz="2000">
                <a:solidFill>
                  <a:srgbClr val="2D2D8A"/>
                </a:solidFill>
              </a:rPr>
              <a:t>’</a:t>
            </a:r>
            <a:r>
              <a:rPr lang="it-IT" altLang="it-IT" sz="2000">
                <a:solidFill>
                  <a:srgbClr val="2D2D8A"/>
                </a:solidFill>
              </a:rPr>
              <a:t>interno della particella, fenomeni di deliquiscenza, settling gravitazionale, dimensioni)</a:t>
            </a:r>
          </a:p>
          <a:p>
            <a:pPr algn="just" defTabSz="914400" eaLnBrk="1" hangingPunct="1">
              <a:spcBef>
                <a:spcPct val="50000"/>
              </a:spcBef>
            </a:pPr>
            <a:r>
              <a:rPr lang="it-IT" altLang="it-IT" sz="2000" u="sng">
                <a:solidFill>
                  <a:srgbClr val="FF3300"/>
                </a:solidFill>
              </a:rPr>
              <a:t>Complessità della composizione chimica</a:t>
            </a:r>
            <a:r>
              <a:rPr lang="it-IT" altLang="it-IT" sz="2000">
                <a:solidFill>
                  <a:srgbClr val="66FF33"/>
                </a:solidFill>
              </a:rPr>
              <a:t> </a:t>
            </a:r>
            <a:r>
              <a:rPr lang="it-IT" altLang="it-IT" sz="2000">
                <a:solidFill>
                  <a:srgbClr val="2D2D8A"/>
                </a:solidFill>
              </a:rPr>
              <a:t>(carbonati, solfati, silicati e cloruri di origine naturale, carbonio organico, carbonio elementare, soot, elementi di transizione, ioni inorganici)</a:t>
            </a:r>
          </a:p>
          <a:p>
            <a:pPr algn="just" defTabSz="914400" eaLnBrk="1" hangingPunct="1">
              <a:spcBef>
                <a:spcPct val="50000"/>
              </a:spcBef>
            </a:pPr>
            <a:r>
              <a:rPr lang="it-IT" altLang="it-IT" sz="2000" u="sng">
                <a:solidFill>
                  <a:srgbClr val="FF3300"/>
                </a:solidFill>
              </a:rPr>
              <a:t>Complessità dei fenomeni di trasporto e reattività</a:t>
            </a:r>
            <a:r>
              <a:rPr lang="it-IT" altLang="it-IT" sz="2000">
                <a:solidFill>
                  <a:srgbClr val="66FF33"/>
                </a:solidFill>
              </a:rPr>
              <a:t> </a:t>
            </a:r>
            <a:r>
              <a:rPr lang="it-IT" altLang="it-IT" sz="2000">
                <a:solidFill>
                  <a:srgbClr val="2D2D8A"/>
                </a:solidFill>
              </a:rPr>
              <a:t>(tempi di residenza variabili, interferenza con il ciclo idrologico, interazione dei processi di diffusione intra-particella con la reattività chimica)</a:t>
            </a:r>
          </a:p>
        </p:txBody>
      </p:sp>
      <p:sp>
        <p:nvSpPr>
          <p:cNvPr id="25604" name="Segnaposto numero diapositiva 6">
            <a:extLst>
              <a:ext uri="{FF2B5EF4-FFF2-40B4-BE49-F238E27FC236}">
                <a16:creationId xmlns="" xmlns:a16="http://schemas.microsoft.com/office/drawing/2014/main" id="{14240454-44E6-2496-A5BD-8AAE2DA52BE2}"/>
              </a:ext>
            </a:extLst>
          </p:cNvPr>
          <p:cNvSpPr txBox="1">
            <a:spLocks noGrp="1"/>
          </p:cNvSpPr>
          <p:nvPr/>
        </p:nvSpPr>
        <p:spPr bwMode="auto">
          <a:xfrm>
            <a:off x="8686800" y="650081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6DAE0EE1-755D-48DA-9CD6-238455B6AA1E}" type="slidenum">
              <a:rPr lang="it-IT" altLang="it-IT" sz="1000">
                <a:latin typeface="Comic Sans MS" panose="030F0702030302020204" pitchFamily="66" charset="0"/>
              </a:rPr>
              <a:pPr algn="r" eaLnBrk="1" hangingPunct="1">
                <a:spcBef>
                  <a:spcPct val="0"/>
                </a:spcBef>
                <a:buFontTx/>
                <a:buNone/>
              </a:pPr>
              <a:t>9</a:t>
            </a:fld>
            <a:endParaRPr lang="it-IT" altLang="it-IT" sz="1000">
              <a:latin typeface="Comic Sans MS" panose="030F0702030302020204" pitchFamily="66" charset="0"/>
            </a:endParaRPr>
          </a:p>
        </p:txBody>
      </p:sp>
      <p:sp>
        <p:nvSpPr>
          <p:cNvPr id="25605" name="Segnaposto data 4">
            <a:extLst>
              <a:ext uri="{FF2B5EF4-FFF2-40B4-BE49-F238E27FC236}">
                <a16:creationId xmlns="" xmlns:a16="http://schemas.microsoft.com/office/drawing/2014/main" id="{AF99B67F-B25C-5131-5654-B26266072607}"/>
              </a:ext>
            </a:extLst>
          </p:cNvPr>
          <p:cNvSpPr txBox="1">
            <a:spLocks noGrp="1"/>
          </p:cNvSpPr>
          <p:nvPr/>
        </p:nvSpPr>
        <p:spPr bwMode="auto">
          <a:xfrm>
            <a:off x="457200" y="6580188"/>
            <a:ext cx="382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1000">
                <a:latin typeface="Comic Sans MS" panose="030F0702030302020204" pitchFamily="66" charset="0"/>
              </a:rPr>
              <a:t>Corso di  Chimica dell’ Ambiente </a:t>
            </a:r>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2440</Words>
  <Application>Microsoft Office PowerPoint</Application>
  <PresentationFormat>On-screen Show (4:3)</PresentationFormat>
  <Paragraphs>250</Paragraphs>
  <Slides>20</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ＭＳ Ｐゴシック</vt:lpstr>
      <vt:lpstr>Arial</vt:lpstr>
      <vt:lpstr>Calibri</vt:lpstr>
      <vt:lpstr>Comic Sans MS</vt:lpstr>
      <vt:lpstr>Symbol</vt:lpstr>
      <vt:lpstr>Tahoma</vt:lpstr>
      <vt:lpstr>Times New Roman</vt:lpstr>
      <vt:lpstr>Struttura predefinita</vt:lpstr>
      <vt:lpstr>Grafico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 Parthenope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Angelo Riccio</dc:creator>
  <cp:lastModifiedBy>Microsoft account</cp:lastModifiedBy>
  <cp:revision>103</cp:revision>
  <cp:lastPrinted>2012-11-29T13:03:57Z</cp:lastPrinted>
  <dcterms:created xsi:type="dcterms:W3CDTF">2012-06-13T07:13:14Z</dcterms:created>
  <dcterms:modified xsi:type="dcterms:W3CDTF">2023-05-03T15:40:43Z</dcterms:modified>
</cp:coreProperties>
</file>