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6"/>
  </p:notesMasterIdLst>
  <p:sldIdLst>
    <p:sldId id="256" r:id="rId3"/>
    <p:sldId id="293" r:id="rId4"/>
    <p:sldId id="336" r:id="rId5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7"/>
    <p:restoredTop sz="94830"/>
  </p:normalViewPr>
  <p:slideViewPr>
    <p:cSldViewPr>
      <p:cViewPr varScale="1">
        <p:scale>
          <a:sx n="117" d="100"/>
          <a:sy n="117" d="100"/>
        </p:scale>
        <p:origin x="552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della struttura</a:t>
            </a:r>
          </a:p>
          <a:p>
            <a:pPr lvl="1"/>
            <a:r>
              <a:rPr lang="en-GB" altLang="en-US"/>
              <a:t>Secondo livello struttura</a:t>
            </a:r>
          </a:p>
          <a:p>
            <a:pPr lvl="2"/>
            <a:r>
              <a:rPr lang="en-GB" altLang="en-US"/>
              <a:t>Terzo livello struttura</a:t>
            </a:r>
          </a:p>
          <a:p>
            <a:pPr lvl="3"/>
            <a:r>
              <a:rPr lang="en-GB" altLang="en-US"/>
              <a:t>Quarto livello struttura</a:t>
            </a:r>
          </a:p>
          <a:p>
            <a:pPr lvl="4"/>
            <a:r>
              <a:rPr lang="en-GB" altLang="en-US"/>
              <a:t>Quinto livello struttura</a:t>
            </a:r>
          </a:p>
          <a:p>
            <a:pPr lvl="4"/>
            <a:r>
              <a:rPr lang="en-GB" altLang="en-US"/>
              <a:t>Sesto livello struttura</a:t>
            </a:r>
          </a:p>
          <a:p>
            <a:pPr lvl="4"/>
            <a:r>
              <a:rPr lang="en-GB" altLang="en-US"/>
              <a:t>Settimo livello struttura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81000" y="6235700"/>
            <a:ext cx="2587625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Noto Sans CJK JP DemiLight" charset="0"/>
                <a:cs typeface="Noto Sans CJK JP DemiLight" charset="0"/>
              </a:defRPr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34992" y="6309320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22/23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2022/2023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33169"/>
            <a:ext cx="2182568" cy="72008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667" y="5362174"/>
            <a:ext cx="1091162" cy="109116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7553325" cy="1500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Calcolo TF Delta di Dirac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Esempi</a:t>
            </a:r>
          </a:p>
          <a:p>
            <a:pPr marL="0" indent="0" defTabSz="914400" eaLnBrk="1" hangingPunct="1">
              <a:lnSpc>
                <a:spcPct val="120000"/>
              </a:lnSpc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11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54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defTabSz="914400" eaLnBrk="1" hangingPunct="1">
              <a:lnSpc>
                <a:spcPct val="120000"/>
              </a:lnSpc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Proprietà della FT</a:t>
            </a:r>
            <a:endParaRPr lang="en-US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BDA78DC-3BF5-D649-A6A9-A81F69675F62}"/>
              </a:ext>
            </a:extLst>
          </p:cNvPr>
          <p:cNvSpPr/>
          <p:nvPr/>
        </p:nvSpPr>
        <p:spPr>
          <a:xfrm>
            <a:off x="179511" y="964058"/>
            <a:ext cx="8204199" cy="1809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Delta di Dirac</a:t>
            </a:r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ttangolo 6">
                <a:extLst>
                  <a:ext uri="{FF2B5EF4-FFF2-40B4-BE49-F238E27FC236}">
                    <a16:creationId xmlns:a16="http://schemas.microsoft.com/office/drawing/2014/main" id="{FBE01FE0-63A6-8A42-BD52-778DC3C86AA0}"/>
                  </a:ext>
                </a:extLst>
              </p:cNvPr>
              <p:cNvSpPr/>
              <p:nvPr/>
            </p:nvSpPr>
            <p:spPr>
              <a:xfrm>
                <a:off x="323528" y="1659401"/>
                <a:ext cx="1625445" cy="7219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𝑥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2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it-IT" sz="2200" b="0" kern="5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  <a:p>
                <a:endParaRPr lang="it-IT" sz="2200" kern="5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7" name="Rettangolo 6">
                <a:extLst>
                  <a:ext uri="{FF2B5EF4-FFF2-40B4-BE49-F238E27FC236}">
                    <a16:creationId xmlns:a16="http://schemas.microsoft.com/office/drawing/2014/main" id="{FBE01FE0-63A6-8A42-BD52-778DC3C86A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659401"/>
                <a:ext cx="1625445" cy="7219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ttangolo 2">
                <a:extLst>
                  <a:ext uri="{FF2B5EF4-FFF2-40B4-BE49-F238E27FC236}">
                    <a16:creationId xmlns:a16="http://schemas.microsoft.com/office/drawing/2014/main" id="{11C61B94-21CF-00A0-99EC-3DFFEFA884B7}"/>
                  </a:ext>
                </a:extLst>
              </p:cNvPr>
              <p:cNvSpPr/>
              <p:nvPr/>
            </p:nvSpPr>
            <p:spPr>
              <a:xfrm>
                <a:off x="3288734" y="1469336"/>
                <a:ext cx="3530838" cy="788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𝑓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</m:t>
                      </m:r>
                      <m:nary>
                        <m:naryPr>
                          <m:ctrlPr>
                            <a:rPr lang="is-I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−</m:t>
                          </m:r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∞</m:t>
                          </m:r>
                        </m:sub>
                        <m:sup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∞</m:t>
                          </m:r>
                        </m:sup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𝑡</m:t>
                              </m:r>
                            </m:e>
                          </m:d>
                          <m:sSup>
                            <m:sSupPr>
                              <m:ctrlP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𝜋</m:t>
                              </m:r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𝑓𝑡</m:t>
                              </m:r>
                            </m:sup>
                          </m:sSup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it-IT" sz="2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Rettangolo 2">
                <a:extLst>
                  <a:ext uri="{FF2B5EF4-FFF2-40B4-BE49-F238E27FC236}">
                    <a16:creationId xmlns:a16="http://schemas.microsoft.com/office/drawing/2014/main" id="{11C61B94-21CF-00A0-99EC-3DFFEFA884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8734" y="1469336"/>
                <a:ext cx="3530838" cy="788357"/>
              </a:xfrm>
              <a:prstGeom prst="rect">
                <a:avLst/>
              </a:prstGeom>
              <a:blipFill>
                <a:blip r:embed="rId3"/>
                <a:stretch>
                  <a:fillRect l="-1429" t="-174603" b="-25079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ttangolo 3">
                <a:extLst>
                  <a:ext uri="{FF2B5EF4-FFF2-40B4-BE49-F238E27FC236}">
                    <a16:creationId xmlns:a16="http://schemas.microsoft.com/office/drawing/2014/main" id="{C9890576-E308-FBED-B51F-25A9401B635D}"/>
                  </a:ext>
                </a:extLst>
              </p:cNvPr>
              <p:cNvSpPr/>
              <p:nvPr/>
            </p:nvSpPr>
            <p:spPr>
              <a:xfrm>
                <a:off x="197956" y="2449166"/>
                <a:ext cx="3530838" cy="788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𝑓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</m:t>
                      </m:r>
                      <m:nary>
                        <m:naryPr>
                          <m:ctrlPr>
                            <a:rPr lang="is-I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−</m:t>
                          </m:r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∞</m:t>
                          </m:r>
                        </m:sub>
                        <m:sup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+</m:t>
                          </m:r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∞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el-GR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d>
                            <m:dPr>
                              <m:ctrlP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dPr>
                            <m:e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𝑡</m:t>
                              </m:r>
                            </m:e>
                          </m:d>
                          <m:sSup>
                            <m:sSupPr>
                              <m:ctrlP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𝜋</m:t>
                              </m:r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𝑓𝑡</m:t>
                              </m:r>
                            </m:sup>
                          </m:sSup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it-IT" sz="2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Rettangolo 3">
                <a:extLst>
                  <a:ext uri="{FF2B5EF4-FFF2-40B4-BE49-F238E27FC236}">
                    <a16:creationId xmlns:a16="http://schemas.microsoft.com/office/drawing/2014/main" id="{C9890576-E308-FBED-B51F-25A9401B63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56" y="2449166"/>
                <a:ext cx="3530838" cy="788357"/>
              </a:xfrm>
              <a:prstGeom prst="rect">
                <a:avLst/>
              </a:prstGeom>
              <a:blipFill>
                <a:blip r:embed="rId4"/>
                <a:stretch>
                  <a:fillRect l="-1434" t="-173016" b="-25079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4D343556-BB71-8E95-8637-8861084EA600}"/>
                  </a:ext>
                </a:extLst>
              </p:cNvPr>
              <p:cNvSpPr/>
              <p:nvPr/>
            </p:nvSpPr>
            <p:spPr>
              <a:xfrm>
                <a:off x="6037852" y="2541210"/>
                <a:ext cx="3069302" cy="6042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𝑓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2</m:t>
                                  </m:r>
                                  <m: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𝜋</m:t>
                                  </m:r>
                                  <m: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𝑓𝑡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</m:sSub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it-IT" sz="2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4D343556-BB71-8E95-8637-8861084EA6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7852" y="2541210"/>
                <a:ext cx="3069302" cy="604268"/>
              </a:xfrm>
              <a:prstGeom prst="rect">
                <a:avLst/>
              </a:prstGeom>
              <a:blipFill>
                <a:blip r:embed="rId5"/>
                <a:stretch>
                  <a:fillRect t="-179167" b="-24791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 Box 9">
                <a:extLst>
                  <a:ext uri="{FF2B5EF4-FFF2-40B4-BE49-F238E27FC236}">
                    <a16:creationId xmlns:a16="http://schemas.microsoft.com/office/drawing/2014/main" id="{C6C0AA21-C22B-1AC8-AB9E-F86CAC30981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16726" y="2348880"/>
                <a:ext cx="1944215" cy="1036822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spcBef>
                    <a:spcPts val="240"/>
                  </a:spcBef>
                  <a:buNone/>
                </a:pPr>
                <a:r>
                  <a:rPr lang="it-IT" altLang="it-IT" sz="2200" dirty="0">
                    <a:solidFill>
                      <a:schemeClr val="tx1"/>
                    </a:solidFill>
                    <a:latin typeface="Calibri" charset="0"/>
                    <a:ea typeface="Calibri" charset="0"/>
                    <a:cs typeface="Calibri" charset="0"/>
                  </a:rPr>
                  <a:t>Proprietà Campionatrice della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d>
                      <m:dPr>
                        <m:ctrlPr>
                          <a:rPr lang="it-IT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</m:ctrlPr>
                      </m:dPr>
                      <m:e>
                        <m:r>
                          <a:rPr lang="it-IT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𝑡</m:t>
                        </m:r>
                      </m:e>
                    </m:d>
                  </m:oMath>
                </a14:m>
                <a:endParaRPr lang="it-IT" altLang="it-IT" sz="22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mc:Choice>
        <mc:Fallback>
          <p:sp>
            <p:nvSpPr>
              <p:cNvPr id="9" name="Text Box 9">
                <a:extLst>
                  <a:ext uri="{FF2B5EF4-FFF2-40B4-BE49-F238E27FC236}">
                    <a16:creationId xmlns:a16="http://schemas.microsoft.com/office/drawing/2014/main" id="{C6C0AA21-C22B-1AC8-AB9E-F86CAC3098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16726" y="2348880"/>
                <a:ext cx="1944215" cy="1036822"/>
              </a:xfrm>
              <a:prstGeom prst="rect">
                <a:avLst/>
              </a:prstGeom>
              <a:blipFill>
                <a:blip r:embed="rId6"/>
                <a:stretch>
                  <a:fillRect l="-3896" t="-4819" r="-1299" b="-10843"/>
                </a:stretch>
              </a:blip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ttangolo 11">
                <a:extLst>
                  <a:ext uri="{FF2B5EF4-FFF2-40B4-BE49-F238E27FC236}">
                    <a16:creationId xmlns:a16="http://schemas.microsoft.com/office/drawing/2014/main" id="{08D0CB00-E483-8FC2-1553-509C68145BCE}"/>
                  </a:ext>
                </a:extLst>
              </p:cNvPr>
              <p:cNvSpPr/>
              <p:nvPr/>
            </p:nvSpPr>
            <p:spPr>
              <a:xfrm>
                <a:off x="3104003" y="3646674"/>
                <a:ext cx="3198055" cy="4071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𝑥</m:t>
                      </m:r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𝑓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t-IT" sz="2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" name="Rettangolo 11">
                <a:extLst>
                  <a:ext uri="{FF2B5EF4-FFF2-40B4-BE49-F238E27FC236}">
                    <a16:creationId xmlns:a16="http://schemas.microsoft.com/office/drawing/2014/main" id="{08D0CB00-E483-8FC2-1553-509C68145B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4003" y="3646674"/>
                <a:ext cx="3198055" cy="407163"/>
              </a:xfrm>
              <a:prstGeom prst="rect">
                <a:avLst/>
              </a:prstGeom>
              <a:blipFill>
                <a:blip r:embed="rId7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ttangolo 12">
            <a:extLst>
              <a:ext uri="{FF2B5EF4-FFF2-40B4-BE49-F238E27FC236}">
                <a16:creationId xmlns:a16="http://schemas.microsoft.com/office/drawing/2014/main" id="{14FDBD49-C75E-39F9-4772-62BB32F4504A}"/>
              </a:ext>
            </a:extLst>
          </p:cNvPr>
          <p:cNvSpPr/>
          <p:nvPr/>
        </p:nvSpPr>
        <p:spPr>
          <a:xfrm>
            <a:off x="3104003" y="4483278"/>
            <a:ext cx="184731" cy="721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/>
            <a:endParaRPr lang="it-IT" sz="2200" b="0" kern="5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it-IT" sz="2200" kern="5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CC3B3F87-60B6-18EA-38A7-0193E99B2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707" y="4204220"/>
            <a:ext cx="8638781" cy="7219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240"/>
              </a:spcBef>
              <a:buNone/>
            </a:pPr>
            <a:r>
              <a:rPr lang="it-IT" altLang="it-IT" sz="22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A un segnale di durata infinitesima, la (Delta di Dirac) corrisponde un segnale di Banda infinita (il segnale costante)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ttangolo 14">
                <a:extLst>
                  <a:ext uri="{FF2B5EF4-FFF2-40B4-BE49-F238E27FC236}">
                    <a16:creationId xmlns:a16="http://schemas.microsoft.com/office/drawing/2014/main" id="{05F197BF-3692-E927-9F0A-048A9F649D45}"/>
                  </a:ext>
                </a:extLst>
              </p:cNvPr>
              <p:cNvSpPr/>
              <p:nvPr/>
            </p:nvSpPr>
            <p:spPr>
              <a:xfrm>
                <a:off x="390049" y="5205271"/>
                <a:ext cx="2197718" cy="4071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𝑥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2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𝑡</m:t>
                          </m:r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sSubPr>
                            <m:e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it-IT" sz="2200" b="0" kern="5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5" name="Rettangolo 14">
                <a:extLst>
                  <a:ext uri="{FF2B5EF4-FFF2-40B4-BE49-F238E27FC236}">
                    <a16:creationId xmlns:a16="http://schemas.microsoft.com/office/drawing/2014/main" id="{05F197BF-3692-E927-9F0A-048A9F649D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049" y="5205271"/>
                <a:ext cx="2197718" cy="40716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ttangolo 15">
                <a:extLst>
                  <a:ext uri="{FF2B5EF4-FFF2-40B4-BE49-F238E27FC236}">
                    <a16:creationId xmlns:a16="http://schemas.microsoft.com/office/drawing/2014/main" id="{9BFA37AF-DD1F-1072-C252-4BA0718C3FAD}"/>
                  </a:ext>
                </a:extLst>
              </p:cNvPr>
              <p:cNvSpPr/>
              <p:nvPr/>
            </p:nvSpPr>
            <p:spPr>
              <a:xfrm>
                <a:off x="5341588" y="5161007"/>
                <a:ext cx="3688254" cy="417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it-IT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d>
                      <m:dPr>
                        <m:ctrlPr>
                          <a:rPr lang="it-IT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2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𝑓</m:t>
                        </m:r>
                      </m:e>
                    </m:d>
                    <m:r>
                      <a:rPr lang="it-IT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=</m:t>
                    </m:r>
                    <m:r>
                      <a:rPr lang="it-IT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it-IT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it-IT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it-IT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it-IT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it-IT" sz="22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2</m:t>
                        </m:r>
                        <m:r>
                          <a:rPr lang="it-IT" sz="22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𝜋</m:t>
                        </m:r>
                        <m:r>
                          <a:rPr lang="it-IT" sz="22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𝑓</m:t>
                        </m:r>
                        <m:sSub>
                          <m:sSubPr>
                            <m:ctrlPr>
                              <a:rPr lang="it-IT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charset="0"/>
                              </a:rPr>
                            </m:ctrlPr>
                          </m:sSubPr>
                          <m:e>
                            <m:r>
                              <a:rPr lang="it-IT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it-IT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charset="0"/>
                              </a:rPr>
                              <m:t>0</m:t>
                            </m:r>
                          </m:sub>
                        </m:sSub>
                      </m:sup>
                    </m:sSup>
                  </m:oMath>
                </a14:m>
                <a:r>
                  <a:rPr lang="it-IT" sz="22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it-IT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it-IT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it-IT" sz="22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2</m:t>
                        </m:r>
                        <m:r>
                          <a:rPr lang="it-IT" sz="22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𝜋</m:t>
                        </m:r>
                        <m:r>
                          <a:rPr lang="it-IT" sz="22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𝑓</m:t>
                        </m:r>
                        <m:sSub>
                          <m:sSubPr>
                            <m:ctrlPr>
                              <a:rPr lang="it-IT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charset="0"/>
                              </a:rPr>
                            </m:ctrlPr>
                          </m:sSubPr>
                          <m:e>
                            <m:r>
                              <a:rPr lang="it-IT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it-IT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charset="0"/>
                              </a:rPr>
                              <m:t>0</m:t>
                            </m:r>
                          </m:sub>
                        </m:sSub>
                      </m:sup>
                    </m:sSup>
                  </m:oMath>
                </a14:m>
                <a:endParaRPr lang="it-IT" sz="2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6" name="Rettangolo 15">
                <a:extLst>
                  <a:ext uri="{FF2B5EF4-FFF2-40B4-BE49-F238E27FC236}">
                    <a16:creationId xmlns:a16="http://schemas.microsoft.com/office/drawing/2014/main" id="{9BFA37AF-DD1F-1072-C252-4BA0718C3F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1588" y="5161007"/>
                <a:ext cx="3688254" cy="417422"/>
              </a:xfrm>
              <a:prstGeom prst="rect">
                <a:avLst/>
              </a:prstGeom>
              <a:blipFill>
                <a:blip r:embed="rId9"/>
                <a:stretch>
                  <a:fillRect t="-11765" b="-2647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Box 9">
            <a:extLst>
              <a:ext uri="{FF2B5EF4-FFF2-40B4-BE49-F238E27FC236}">
                <a16:creationId xmlns:a16="http://schemas.microsoft.com/office/drawing/2014/main" id="{BCB68C28-11C0-0B2A-846C-A15144EC6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3220" y="5112579"/>
            <a:ext cx="1944215" cy="103682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240"/>
              </a:spcBef>
              <a:buNone/>
            </a:pPr>
            <a:r>
              <a:rPr lang="it-IT" altLang="it-IT" sz="22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Proprietà Ritardo Temporale TF</a:t>
            </a:r>
          </a:p>
        </p:txBody>
      </p:sp>
    </p:spTree>
    <p:extLst>
      <p:ext uri="{BB962C8B-B14F-4D97-AF65-F5344CB8AC3E}">
        <p14:creationId xmlns:p14="http://schemas.microsoft.com/office/powerpoint/2010/main" val="261841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/>
      <p:bldP spid="18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2506</TotalTime>
  <Words>113</Words>
  <Application>Microsoft Macintosh PowerPoint</Application>
  <PresentationFormat>Presentazione su schermo (4:3)</PresentationFormat>
  <Paragraphs>24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3</vt:i4>
      </vt:variant>
    </vt:vector>
  </HeadingPairs>
  <TitlesOfParts>
    <vt:vector size="11" baseType="lpstr">
      <vt:lpstr>Arial</vt:lpstr>
      <vt:lpstr>Calibri</vt:lpstr>
      <vt:lpstr>Cambria Math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Sommario</vt:lpstr>
      <vt:lpstr>Proprietà della FT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120</cp:revision>
  <cp:lastPrinted>1601-01-01T00:00:00Z</cp:lastPrinted>
  <dcterms:created xsi:type="dcterms:W3CDTF">2014-02-26T18:00:47Z</dcterms:created>
  <dcterms:modified xsi:type="dcterms:W3CDTF">2022-12-01T09:06:50Z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