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83" r:id="rId5"/>
    <p:sldId id="261" r:id="rId6"/>
    <p:sldId id="262" r:id="rId7"/>
    <p:sldId id="263" r:id="rId8"/>
    <p:sldId id="268" r:id="rId9"/>
    <p:sldId id="264" r:id="rId10"/>
    <p:sldId id="267" r:id="rId11"/>
    <p:sldId id="284" r:id="rId12"/>
    <p:sldId id="269" r:id="rId13"/>
    <p:sldId id="285" r:id="rId14"/>
    <p:sldId id="271" r:id="rId15"/>
    <p:sldId id="270" r:id="rId16"/>
    <p:sldId id="272" r:id="rId17"/>
    <p:sldId id="273" r:id="rId18"/>
    <p:sldId id="274" r:id="rId19"/>
    <p:sldId id="276" r:id="rId20"/>
    <p:sldId id="286" r:id="rId21"/>
    <p:sldId id="277" r:id="rId22"/>
    <p:sldId id="275" r:id="rId23"/>
    <p:sldId id="278" r:id="rId24"/>
    <p:sldId id="279" r:id="rId25"/>
    <p:sldId id="280" r:id="rId26"/>
    <p:sldId id="281" r:id="rId27"/>
    <p:sldId id="282" r:id="rId28"/>
    <p:sldId id="296" r:id="rId29"/>
    <p:sldId id="287" r:id="rId30"/>
    <p:sldId id="288" r:id="rId31"/>
    <p:sldId id="289" r:id="rId32"/>
    <p:sldId id="290" r:id="rId33"/>
    <p:sldId id="297" r:id="rId34"/>
    <p:sldId id="291" r:id="rId35"/>
    <p:sldId id="292" r:id="rId36"/>
    <p:sldId id="293" r:id="rId37"/>
    <p:sldId id="294" r:id="rId38"/>
    <p:sldId id="295" r:id="rId3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Il sistema scolastico di tipo inclusivo si è costruito attraverso tre tappe:</a:t>
            </a:r>
          </a:p>
          <a:p>
            <a:pPr marL="0" indent="0" algn="just">
              <a:buNone/>
            </a:pPr>
            <a:r>
              <a:rPr lang="it-IT" dirty="0">
                <a:solidFill>
                  <a:srgbClr val="002060"/>
                </a:solidFill>
                <a:latin typeface="Palatino Linotype" panose="02040502050505030304" pitchFamily="18" charset="0"/>
              </a:rPr>
              <a:t>1. Fase di inserimento</a:t>
            </a:r>
          </a:p>
          <a:p>
            <a:pPr marL="0" indent="0" algn="just">
              <a:buNone/>
            </a:pPr>
            <a:r>
              <a:rPr lang="it-IT" dirty="0">
                <a:solidFill>
                  <a:srgbClr val="002060"/>
                </a:solidFill>
                <a:latin typeface="Palatino Linotype" panose="02040502050505030304" pitchFamily="18" charset="0"/>
              </a:rPr>
              <a:t>2. Fase di integrazione</a:t>
            </a:r>
          </a:p>
          <a:p>
            <a:pPr marL="0" indent="0" algn="just">
              <a:buNone/>
            </a:pPr>
            <a:r>
              <a:rPr lang="it-IT" dirty="0">
                <a:solidFill>
                  <a:srgbClr val="002060"/>
                </a:solidFill>
                <a:latin typeface="Palatino Linotype" panose="02040502050505030304" pitchFamily="18" charset="0"/>
              </a:rPr>
              <a:t>3. Fase di inclusione.</a:t>
            </a:r>
          </a:p>
          <a:p>
            <a:pPr marL="0" indent="0" algn="just">
              <a:buNone/>
            </a:pPr>
            <a:r>
              <a:rPr lang="it-IT" dirty="0">
                <a:solidFill>
                  <a:srgbClr val="002060"/>
                </a:solidFill>
                <a:latin typeface="Palatino Linotype" panose="02040502050505030304" pitchFamily="18" charset="0"/>
              </a:rPr>
              <a:t>La prima fase coincide con le riforme degli anni Settanta, che hanno avuto un notevole impatto sulla apertura dell’istituzione scolastica a tutti. </a:t>
            </a:r>
          </a:p>
          <a:p>
            <a:pPr marL="0" indent="0" algn="just">
              <a:buNone/>
            </a:pPr>
            <a:r>
              <a:rPr lang="it-IT" dirty="0">
                <a:solidFill>
                  <a:srgbClr val="002060"/>
                </a:solidFill>
                <a:latin typeface="Palatino Linotype" panose="02040502050505030304" pitchFamily="18" charset="0"/>
              </a:rPr>
              <a:t>Per </a:t>
            </a:r>
            <a:r>
              <a:rPr lang="it-IT" b="1" dirty="0">
                <a:solidFill>
                  <a:srgbClr val="002060"/>
                </a:solidFill>
                <a:latin typeface="Palatino Linotype" panose="02040502050505030304" pitchFamily="18" charset="0"/>
              </a:rPr>
              <a:t>inserimento</a:t>
            </a:r>
            <a:r>
              <a:rPr lang="it-IT" dirty="0">
                <a:solidFill>
                  <a:srgbClr val="002060"/>
                </a:solidFill>
                <a:latin typeface="Palatino Linotype" panose="02040502050505030304" pitchFamily="18" charset="0"/>
              </a:rPr>
              <a:t> si intende «</a:t>
            </a:r>
            <a:r>
              <a:rPr lang="it-IT" i="1" dirty="0">
                <a:solidFill>
                  <a:srgbClr val="002060"/>
                </a:solidFill>
                <a:latin typeface="Palatino Linotype" panose="02040502050505030304" pitchFamily="18" charset="0"/>
              </a:rPr>
              <a:t>la presenza di un soggetto con caratteristiche specifiche in un contesto ordinario</a:t>
            </a:r>
            <a:r>
              <a:rPr lang="it-IT" dirty="0">
                <a:solidFill>
                  <a:srgbClr val="002060"/>
                </a:solidFill>
                <a:latin typeface="Palatino Linotype" panose="02040502050505030304" pitchFamily="18" charset="0"/>
              </a:rPr>
              <a:t>», senza, tuttavia, che tale contesto subisca trasformazioni o adattamenti particolari in risposta ai suoi specifici bisogni.</a:t>
            </a:r>
          </a:p>
        </p:txBody>
      </p:sp>
    </p:spTree>
    <p:extLst>
      <p:ext uri="{BB962C8B-B14F-4D97-AF65-F5344CB8AC3E}">
        <p14:creationId xmlns:p14="http://schemas.microsoft.com/office/powerpoint/2010/main" val="22347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Appartengono e caratterizzano questa prima fase, in particolare, le leggi n. </a:t>
            </a:r>
            <a:r>
              <a:rPr lang="it-IT" u="sng" dirty="0">
                <a:solidFill>
                  <a:srgbClr val="002060"/>
                </a:solidFill>
                <a:latin typeface="Palatino Linotype" panose="02040502050505030304" pitchFamily="18" charset="0"/>
              </a:rPr>
              <a:t>517 del 1977</a:t>
            </a:r>
            <a:r>
              <a:rPr lang="it-IT" dirty="0">
                <a:solidFill>
                  <a:srgbClr val="002060"/>
                </a:solidFill>
                <a:latin typeface="Palatino Linotype" panose="02040502050505030304" pitchFamily="18" charset="0"/>
              </a:rPr>
              <a:t> e n. </a:t>
            </a:r>
            <a:r>
              <a:rPr lang="it-IT" u="sng" dirty="0">
                <a:solidFill>
                  <a:srgbClr val="002060"/>
                </a:solidFill>
                <a:latin typeface="Palatino Linotype" panose="02040502050505030304" pitchFamily="18" charset="0"/>
              </a:rPr>
              <a:t>180 del 1978</a:t>
            </a:r>
            <a:r>
              <a:rPr lang="it-IT" dirty="0">
                <a:solidFill>
                  <a:srgbClr val="002060"/>
                </a:solidFill>
                <a:latin typeface="Palatino Linotype" panose="02040502050505030304" pitchFamily="18" charset="0"/>
              </a:rPr>
              <a:t>. </a:t>
            </a:r>
          </a:p>
          <a:p>
            <a:pPr marL="0" indent="0" algn="just">
              <a:buNone/>
            </a:pPr>
            <a:r>
              <a:rPr lang="it-IT" dirty="0">
                <a:solidFill>
                  <a:srgbClr val="002060"/>
                </a:solidFill>
                <a:latin typeface="Palatino Linotype" panose="02040502050505030304" pitchFamily="18" charset="0"/>
              </a:rPr>
              <a:t>La L. 517 del 1977 ha abolito le classi cd. differenziali, consentendo l’inserimento degli alunni/studenti con disabilità nelle classi comuni.</a:t>
            </a:r>
          </a:p>
          <a:p>
            <a:pPr marL="0" indent="0" algn="just">
              <a:buNone/>
            </a:pPr>
            <a:r>
              <a:rPr lang="it-IT" dirty="0">
                <a:solidFill>
                  <a:srgbClr val="002060"/>
                </a:solidFill>
                <a:latin typeface="Palatino Linotype" panose="02040502050505030304" pitchFamily="18" charset="0"/>
              </a:rPr>
              <a:t>Essa, inoltre, ha istituito l’insegnante specializzato con funzioni di sostegno, anche se tale figura raggiungerà la compiuta espressione solo con la L. 5 febbraio 1992 n. 104.</a:t>
            </a:r>
          </a:p>
          <a:p>
            <a:pPr marL="0" indent="0" algn="just">
              <a:buNone/>
            </a:pPr>
            <a:r>
              <a:rPr lang="it-IT" dirty="0">
                <a:solidFill>
                  <a:srgbClr val="002060"/>
                </a:solidFill>
                <a:latin typeface="Palatino Linotype" panose="02040502050505030304" pitchFamily="18" charset="0"/>
              </a:rPr>
              <a:t>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03948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l. n. 180 del 13 maggio 1978 -  cd. legge Basaglia - invece, promuove il superamento del sistema manicomiale e della logica della «segregazione».</a:t>
            </a:r>
          </a:p>
          <a:p>
            <a:pPr marL="0" indent="0" algn="just">
              <a:buNone/>
            </a:pPr>
            <a:r>
              <a:rPr lang="it-IT" dirty="0">
                <a:solidFill>
                  <a:srgbClr val="002060"/>
                </a:solidFill>
                <a:latin typeface="Palatino Linotype" panose="02040502050505030304" pitchFamily="18" charset="0"/>
              </a:rPr>
              <a:t>Entrambe rappresentano il segnale che ormai, anche dal punto scientifico, si sta superando il pregiudizio relativo alla irrecuperabilità dei soggetti disabili.</a:t>
            </a:r>
          </a:p>
        </p:txBody>
      </p:sp>
    </p:spTree>
    <p:extLst>
      <p:ext uri="{BB962C8B-B14F-4D97-AF65-F5344CB8AC3E}">
        <p14:creationId xmlns:p14="http://schemas.microsoft.com/office/powerpoint/2010/main" val="3040345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Anche la Corte Costituzionale ha apportato un notevole contributo al clima di apertura nei confronti dell’inclusione scolastica che gradualmente si è determinato. </a:t>
            </a:r>
          </a:p>
          <a:p>
            <a:pPr marL="0" indent="0" algn="just">
              <a:buNone/>
            </a:pPr>
            <a:r>
              <a:rPr lang="it-IT" dirty="0">
                <a:solidFill>
                  <a:srgbClr val="002060"/>
                </a:solidFill>
                <a:latin typeface="Palatino Linotype" panose="02040502050505030304" pitchFamily="18" charset="0"/>
              </a:rPr>
              <a:t>Essa, infatti, ha affermato che la partecipazione degli studenti con disabilità ad un processo educativo con insegnanti e compagni normodotati ne favorisce l’inserimento ed il recupero. </a:t>
            </a:r>
          </a:p>
          <a:p>
            <a:pPr marL="0" indent="0" algn="just">
              <a:buNone/>
            </a:pPr>
            <a:r>
              <a:rPr lang="it-IT" dirty="0">
                <a:solidFill>
                  <a:srgbClr val="002060"/>
                </a:solidFill>
                <a:latin typeface="Palatino Linotype" panose="02040502050505030304" pitchFamily="18" charset="0"/>
              </a:rPr>
              <a:t>Precludere ai disabili l’accesso agli istituti di istruzione superiore sulla base di una presunzione di incapacità, senza avere predisposto misure idonee a rimediare alla loro posizione inziale di svantaggio, significa considerare insuperabili ostacoli che, al contrario, la Repubblica deve rimuovere, come richiesto dal comma 2 dell’art. 3 della Costituzione.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3371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Gli interventi della Corte Costituzionale consentono il graduale ingresso nella cd. seconda fase, quella dell’</a:t>
            </a:r>
            <a:r>
              <a:rPr lang="it-IT" b="1" dirty="0">
                <a:solidFill>
                  <a:srgbClr val="002060"/>
                </a:solidFill>
                <a:latin typeface="Palatino Linotype" panose="02040502050505030304" pitchFamily="18" charset="0"/>
              </a:rPr>
              <a:t>integrazione.</a:t>
            </a:r>
          </a:p>
          <a:p>
            <a:pPr marL="0" indent="0" algn="just">
              <a:buNone/>
            </a:pPr>
            <a:r>
              <a:rPr lang="it-IT" dirty="0">
                <a:solidFill>
                  <a:srgbClr val="002060"/>
                </a:solidFill>
                <a:latin typeface="Palatino Linotype" panose="02040502050505030304" pitchFamily="18" charset="0"/>
              </a:rPr>
              <a:t>Per integrazione si intende un processo di adattamento grazie alla messa a disposizione di misure di tutela, cd. </a:t>
            </a:r>
            <a:r>
              <a:rPr lang="it-IT" i="1" dirty="0">
                <a:solidFill>
                  <a:srgbClr val="002060"/>
                </a:solidFill>
                <a:latin typeface="Palatino Linotype" panose="02040502050505030304" pitchFamily="18" charset="0"/>
              </a:rPr>
              <a:t>correttivi</a:t>
            </a:r>
            <a:r>
              <a:rPr lang="it-IT" dirty="0">
                <a:solidFill>
                  <a:srgbClr val="002060"/>
                </a:solidFill>
                <a:latin typeface="Palatino Linotype" panose="02040502050505030304" pitchFamily="18" charset="0"/>
              </a:rPr>
              <a:t>, che consentano di superare i deficit che impediscono al soggetto svantaggiato di raggiungere gli stessi risultati raggiunti da coloro che sono normodotati, applicando le cd. azioni positive, o meglio, le discriminazioni a rovescio grazie alle quali si superano le disuguaglianze cui fa riferimento l’art. 3 Cost. </a:t>
            </a:r>
          </a:p>
        </p:txBody>
      </p:sp>
    </p:spTree>
    <p:extLst>
      <p:ext uri="{BB962C8B-B14F-4D97-AF65-F5344CB8AC3E}">
        <p14:creationId xmlns:p14="http://schemas.microsoft.com/office/powerpoint/2010/main" val="3489355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Grazie a queste misure di tutela facilitanti lo studente disabile potrà e dovrà, poi, realizzare lo sforzo di adattamento all’ambiente educativo. </a:t>
            </a:r>
          </a:p>
          <a:p>
            <a:pPr marL="0" indent="0" algn="just">
              <a:buNone/>
            </a:pPr>
            <a:r>
              <a:rPr lang="it-IT" dirty="0">
                <a:solidFill>
                  <a:srgbClr val="002060"/>
                </a:solidFill>
                <a:latin typeface="Palatino Linotype" panose="02040502050505030304" pitchFamily="18" charset="0"/>
              </a:rPr>
              <a:t>In questo modo sarà stato compiuto </a:t>
            </a:r>
            <a:r>
              <a:rPr lang="it-IT" i="1" dirty="0">
                <a:solidFill>
                  <a:srgbClr val="002060"/>
                </a:solidFill>
                <a:latin typeface="Palatino Linotype" panose="02040502050505030304" pitchFamily="18" charset="0"/>
              </a:rPr>
              <a:t>l’adattamento del contesto scolastico ai bisogni specifici del singolo</a:t>
            </a:r>
            <a:r>
              <a:rPr lang="it-IT" dirty="0">
                <a:solidFill>
                  <a:srgbClr val="002060"/>
                </a:solidFill>
                <a:latin typeface="Palatino Linotype" panose="02040502050505030304" pitchFamily="18" charset="0"/>
              </a:rPr>
              <a:t> voluto dalla l. 104/92, che contrassegna la fase dell’integrazione e che promuove l’effettiva integrazione sociale degli alunni/studenti con disabilità.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34787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Tra le misure facilitanti si annoverano il </a:t>
            </a:r>
            <a:r>
              <a:rPr lang="it-IT" u="sng" dirty="0">
                <a:solidFill>
                  <a:srgbClr val="002060"/>
                </a:solidFill>
                <a:latin typeface="Palatino Linotype" panose="02040502050505030304" pitchFamily="18" charset="0"/>
              </a:rPr>
              <a:t>PEI,</a:t>
            </a:r>
            <a:r>
              <a:rPr lang="it-IT" dirty="0">
                <a:solidFill>
                  <a:srgbClr val="002060"/>
                </a:solidFill>
                <a:latin typeface="Palatino Linotype" panose="02040502050505030304" pitchFamily="18" charset="0"/>
              </a:rPr>
              <a:t> che è il Piano Educativo Individualizzato, grazie al quale si costruisce un percorso su misura, personalizzato sulle esigenze dello studente disabile; </a:t>
            </a:r>
          </a:p>
          <a:p>
            <a:pPr marL="0" indent="0" algn="just">
              <a:buNone/>
            </a:pPr>
            <a:r>
              <a:rPr lang="it-IT" dirty="0">
                <a:solidFill>
                  <a:srgbClr val="002060"/>
                </a:solidFill>
                <a:latin typeface="Palatino Linotype" panose="02040502050505030304" pitchFamily="18" charset="0"/>
              </a:rPr>
              <a:t>e l’</a:t>
            </a:r>
            <a:r>
              <a:rPr lang="it-IT" u="sng" dirty="0">
                <a:solidFill>
                  <a:srgbClr val="002060"/>
                </a:solidFill>
                <a:latin typeface="Palatino Linotype" panose="02040502050505030304" pitchFamily="18" charset="0"/>
              </a:rPr>
              <a:t>insegnante di sostegno specializzato</a:t>
            </a:r>
            <a:r>
              <a:rPr lang="it-IT" dirty="0">
                <a:solidFill>
                  <a:srgbClr val="002060"/>
                </a:solidFill>
                <a:latin typeface="Palatino Linotype" panose="02040502050505030304" pitchFamily="18" charset="0"/>
              </a:rPr>
              <a:t>, che, con le sue competenze specifiche, coadiuva il corpo docente della classe al cui interno si trovi lo studente disabile. </a:t>
            </a:r>
          </a:p>
          <a:p>
            <a:pPr marL="0" indent="0" algn="just">
              <a:buNone/>
            </a:pPr>
            <a:r>
              <a:rPr lang="it-IT" dirty="0">
                <a:solidFill>
                  <a:srgbClr val="002060"/>
                </a:solidFill>
                <a:latin typeface="Palatino Linotype" panose="02040502050505030304" pitchFamily="18" charset="0"/>
              </a:rPr>
              <a:t>La Corte Costituzionale ritiene che il personale docente specializzato adempia alle «</a:t>
            </a:r>
            <a:r>
              <a:rPr lang="it-IT" i="1" dirty="0">
                <a:solidFill>
                  <a:srgbClr val="002060"/>
                </a:solidFill>
                <a:latin typeface="Palatino Linotype" panose="02040502050505030304" pitchFamily="18" charset="0"/>
              </a:rPr>
              <a:t>ineliminabili forme di integrazione e di sostegno</a:t>
            </a:r>
            <a:r>
              <a:rPr lang="it-IT" dirty="0">
                <a:solidFill>
                  <a:srgbClr val="002060"/>
                </a:solidFill>
                <a:latin typeface="Palatino Linotype" panose="02040502050505030304" pitchFamily="18" charset="0"/>
              </a:rPr>
              <a:t>» degli alunni/studenti con disabilità</a:t>
            </a:r>
          </a:p>
        </p:txBody>
      </p:sp>
    </p:spTree>
    <p:extLst>
      <p:ext uri="{BB962C8B-B14F-4D97-AF65-F5344CB8AC3E}">
        <p14:creationId xmlns:p14="http://schemas.microsoft.com/office/powerpoint/2010/main" val="79815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lavoro di integrazione è stato facilitato dall’emanazione di atti importanti anche a livello europeo ed internazionale. </a:t>
            </a:r>
          </a:p>
          <a:p>
            <a:pPr marL="0" indent="0" algn="just">
              <a:buNone/>
            </a:pPr>
            <a:r>
              <a:rPr lang="it-IT" dirty="0">
                <a:solidFill>
                  <a:srgbClr val="002060"/>
                </a:solidFill>
                <a:latin typeface="Palatino Linotype" panose="02040502050505030304" pitchFamily="18" charset="0"/>
              </a:rPr>
              <a:t>A livello europeo si annovera la </a:t>
            </a:r>
            <a:r>
              <a:rPr lang="it-IT" u="sng" dirty="0">
                <a:solidFill>
                  <a:srgbClr val="002060"/>
                </a:solidFill>
                <a:latin typeface="Palatino Linotype" panose="02040502050505030304" pitchFamily="18" charset="0"/>
              </a:rPr>
              <a:t>Dichiarazione di Salamanca</a:t>
            </a:r>
            <a:r>
              <a:rPr lang="it-IT" dirty="0">
                <a:solidFill>
                  <a:srgbClr val="002060"/>
                </a:solidFill>
                <a:latin typeface="Palatino Linotype" panose="02040502050505030304" pitchFamily="18" charset="0"/>
              </a:rPr>
              <a:t>,  firmata dall’Unesco il 10 giugno 1994 e contenente principi, politiche e pratiche in materia di educazione e di esigenze educative speciali.</a:t>
            </a:r>
          </a:p>
          <a:p>
            <a:pPr marL="0" indent="0" algn="just">
              <a:buNone/>
            </a:pPr>
            <a:r>
              <a:rPr lang="it-IT" dirty="0">
                <a:solidFill>
                  <a:srgbClr val="002060"/>
                </a:solidFill>
                <a:latin typeface="Palatino Linotype" panose="02040502050505030304" pitchFamily="18" charset="0"/>
              </a:rPr>
              <a:t>A livello internazionale, invece, si ricorda la Convenzione ONU sui diritti della persona con disabilità del 13 dicembre 2006, (ratificata dall’Italia con la legge 3 marzo 2009, n. 18), con la quale si introduce un nuovo modo di intendere la disabilità. </a:t>
            </a:r>
          </a:p>
        </p:txBody>
      </p:sp>
    </p:spTree>
    <p:extLst>
      <p:ext uri="{BB962C8B-B14F-4D97-AF65-F5344CB8AC3E}">
        <p14:creationId xmlns:p14="http://schemas.microsoft.com/office/powerpoint/2010/main" val="1443492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Tale Convenzione ha il pregio di individuare la disabilità non più come una condizione prevalentemente medico-clinica - e cioè come uno stato patologico imputabile esclusivamente all’individuo – ma, piuttosto, come una condizione in parte medico-clinica ed in parte socio-culturale e ambientale, assumendo, dunque, una fisionomia mista. </a:t>
            </a:r>
          </a:p>
          <a:p>
            <a:pPr marL="0" indent="0" algn="just">
              <a:buNone/>
            </a:pPr>
            <a:r>
              <a:rPr lang="it-IT" dirty="0">
                <a:solidFill>
                  <a:srgbClr val="002060"/>
                </a:solidFill>
                <a:latin typeface="Palatino Linotype" panose="02040502050505030304" pitchFamily="18" charset="0"/>
              </a:rPr>
              <a:t>In pratica, essa è può essere considerata come espressione della interazione tra individuo ed ambiente, ed in tale interazione il disabile non può semplicemente contrapporsi ad un concetto di presunta «normalità»; va, invece, messo in condizione di relazionarsi con un ambiente all’interno del quale siano stati rimossi gli ostacoli che non gli consentono di sviluppare la propria personalità. </a:t>
            </a:r>
          </a:p>
          <a:p>
            <a:pPr marL="0" indent="0" algn="just">
              <a:buNone/>
            </a:pPr>
            <a:r>
              <a:rPr lang="it-IT" dirty="0">
                <a:solidFill>
                  <a:srgbClr val="002060"/>
                </a:solidFill>
                <a:latin typeface="Palatino Linotype" panose="02040502050505030304" pitchFamily="18" charset="0"/>
              </a:rPr>
              <a:t>È, dunque, sull’ambiente che si deve agire.</a:t>
            </a:r>
          </a:p>
        </p:txBody>
      </p:sp>
    </p:spTree>
    <p:extLst>
      <p:ext uri="{BB962C8B-B14F-4D97-AF65-F5344CB8AC3E}">
        <p14:creationId xmlns:p14="http://schemas.microsoft.com/office/powerpoint/2010/main" val="1207578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Dalla modifica del concetto di disabilità deriva anche la modifica della definizione del soggetto portatore di disabilità che, da minorato, handicappato o malato, diviene la «</a:t>
            </a:r>
            <a:r>
              <a:rPr lang="it-IT" i="1" dirty="0">
                <a:solidFill>
                  <a:srgbClr val="002060"/>
                </a:solidFill>
                <a:latin typeface="Palatino Linotype" panose="02040502050505030304" pitchFamily="18" charset="0"/>
              </a:rPr>
              <a:t>persona </a:t>
            </a:r>
            <a:r>
              <a:rPr lang="it-IT" dirty="0">
                <a:solidFill>
                  <a:srgbClr val="002060"/>
                </a:solidFill>
                <a:latin typeface="Palatino Linotype" panose="02040502050505030304" pitchFamily="18" charset="0"/>
              </a:rPr>
              <a:t>con disabilità».</a:t>
            </a:r>
          </a:p>
          <a:p>
            <a:pPr marL="0" indent="0" algn="just">
              <a:buNone/>
            </a:pPr>
            <a:r>
              <a:rPr lang="it-IT" dirty="0">
                <a:solidFill>
                  <a:srgbClr val="002060"/>
                </a:solidFill>
                <a:latin typeface="Palatino Linotype" panose="02040502050505030304" pitchFamily="18" charset="0"/>
              </a:rPr>
              <a:t>La conseguenza di tale cambiamento è che la condizione che caratterizza prioritariamente l’individuo non è più il suo stato patologico, ma il suo essere una </a:t>
            </a:r>
            <a:r>
              <a:rPr lang="it-IT" i="1" dirty="0">
                <a:solidFill>
                  <a:srgbClr val="002060"/>
                </a:solidFill>
                <a:latin typeface="Palatino Linotype" panose="02040502050505030304" pitchFamily="18" charset="0"/>
              </a:rPr>
              <a:t>persona, </a:t>
            </a:r>
            <a:r>
              <a:rPr lang="it-IT" dirty="0">
                <a:solidFill>
                  <a:srgbClr val="002060"/>
                </a:solidFill>
                <a:latin typeface="Palatino Linotype" panose="02040502050505030304" pitchFamily="18" charset="0"/>
              </a:rPr>
              <a:t>centro di imputazione di diritti fondamentali che, al pari di tutte le altre, può non solo mettere a frutto le sue potenzialità, ma anche diventare parte attiva del progresso materiale e spirituale della società.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18408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a:solidFill>
                  <a:srgbClr val="FF0000"/>
                </a:solidFill>
                <a:latin typeface="Palatino Linotype" panose="02040502050505030304" pitchFamily="18" charset="0"/>
              </a:rPr>
              <a:t>Dall’inclusione </a:t>
            </a:r>
            <a:r>
              <a:rPr lang="it-IT" sz="3900" dirty="0">
                <a:solidFill>
                  <a:srgbClr val="FF0000"/>
                </a:solidFill>
                <a:latin typeface="Palatino Linotype" panose="02040502050505030304" pitchFamily="18" charset="0"/>
              </a:rPr>
              <a:t>alla universalizzazione. Itinerari di sviluppo della scuola della Costituzione</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lstStyle/>
          <a:p>
            <a:pPr marL="0" indent="0" algn="just">
              <a:buNone/>
            </a:pPr>
            <a:r>
              <a:rPr lang="it-IT" dirty="0">
                <a:solidFill>
                  <a:srgbClr val="002060"/>
                </a:solidFill>
                <a:latin typeface="Palatino Linotype" panose="02040502050505030304" pitchFamily="18" charset="0"/>
              </a:rPr>
              <a:t>Lo Statuto Albertino non conteneva alcun riferimento né alla scuola né all’istruzione, nella convinzione che si trattasse di materie di tipo amministrativistico e non di rilievo costituzionale. </a:t>
            </a:r>
          </a:p>
          <a:p>
            <a:pPr marL="0" indent="0" algn="just">
              <a:buNone/>
            </a:pPr>
            <a:r>
              <a:rPr lang="it-IT" dirty="0">
                <a:solidFill>
                  <a:srgbClr val="002060"/>
                </a:solidFill>
                <a:latin typeface="Palatino Linotype" panose="02040502050505030304" pitchFamily="18" charset="0"/>
              </a:rPr>
              <a:t>Nella Costituzione repubblicana, invece, tali argomenti sono presenti e la scelta di inserirli è dipesa chiaramente dalla volontà di costruire una società diversa da quella ottocentesca, e cioè una società civile di tipo democratico.</a:t>
            </a:r>
          </a:p>
          <a:p>
            <a:pPr marL="0" indent="0">
              <a:buNone/>
            </a:pPr>
            <a:endParaRPr lang="it-IT" dirty="0"/>
          </a:p>
        </p:txBody>
      </p:sp>
    </p:spTree>
    <p:extLst>
      <p:ext uri="{BB962C8B-B14F-4D97-AF65-F5344CB8AC3E}">
        <p14:creationId xmlns:p14="http://schemas.microsoft.com/office/powerpoint/2010/main" val="4036524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Convenzione dell’ONU introduce anche due nuovi principi: quello dell’</a:t>
            </a:r>
            <a:r>
              <a:rPr lang="it-IT" b="1" dirty="0">
                <a:solidFill>
                  <a:srgbClr val="002060"/>
                </a:solidFill>
                <a:latin typeface="Palatino Linotype" panose="02040502050505030304" pitchFamily="18" charset="0"/>
              </a:rPr>
              <a:t>accomodamento ragionevole</a:t>
            </a:r>
            <a:r>
              <a:rPr lang="it-IT" dirty="0">
                <a:solidFill>
                  <a:srgbClr val="002060"/>
                </a:solidFill>
                <a:latin typeface="Palatino Linotype" panose="02040502050505030304" pitchFamily="18" charset="0"/>
              </a:rPr>
              <a:t> e quello della </a:t>
            </a:r>
            <a:r>
              <a:rPr lang="it-IT" b="1" dirty="0">
                <a:solidFill>
                  <a:srgbClr val="002060"/>
                </a:solidFill>
                <a:latin typeface="Palatino Linotype" panose="02040502050505030304" pitchFamily="18" charset="0"/>
              </a:rPr>
              <a:t>progettazione universale. </a:t>
            </a:r>
          </a:p>
          <a:p>
            <a:pPr marL="0" indent="0" algn="just">
              <a:buNone/>
            </a:pPr>
            <a:r>
              <a:rPr lang="it-IT" dirty="0">
                <a:solidFill>
                  <a:srgbClr val="002060"/>
                </a:solidFill>
                <a:latin typeface="Palatino Linotype" panose="02040502050505030304" pitchFamily="18" charset="0"/>
              </a:rPr>
              <a:t>Il principio dell’</a:t>
            </a:r>
            <a:r>
              <a:rPr lang="it-IT" b="1" dirty="0">
                <a:solidFill>
                  <a:srgbClr val="002060"/>
                </a:solidFill>
                <a:latin typeface="Palatino Linotype" panose="02040502050505030304" pitchFamily="18" charset="0"/>
              </a:rPr>
              <a:t>accomodamento ragionevole </a:t>
            </a:r>
            <a:r>
              <a:rPr lang="it-IT" dirty="0">
                <a:solidFill>
                  <a:srgbClr val="002060"/>
                </a:solidFill>
                <a:latin typeface="Palatino Linotype" panose="02040502050505030304" pitchFamily="18" charset="0"/>
              </a:rPr>
              <a:t>«</a:t>
            </a:r>
            <a:r>
              <a:rPr lang="it-IT" i="1" dirty="0">
                <a:solidFill>
                  <a:srgbClr val="002060"/>
                </a:solidFill>
                <a:latin typeface="Palatino Linotype" panose="02040502050505030304" pitchFamily="18" charset="0"/>
              </a:rPr>
              <a:t>indica le modifiche e gli adattamenti necessari ed appropriati che non impongano un carico sproporzionato ed eccessivo, ove ve ne sia necessità in casi particolari, per assicurare alle persone con disabilità il godimento e l’esercizio, su base di uguaglianza con gli altri, di tutti i diritti umani e le libertà fondamentali</a:t>
            </a:r>
            <a:r>
              <a:rPr lang="it-IT" dirty="0">
                <a:solidFill>
                  <a:srgbClr val="002060"/>
                </a:solidFill>
                <a:latin typeface="Palatino Linotype" panose="02040502050505030304" pitchFamily="18" charset="0"/>
              </a:rPr>
              <a:t>» (art. 2).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64436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Grazie a tale principio le istituzioni scolastiche sono chiamate ad impegnarsi a predisporre ogni misura necessaria al fine di andare incontro alle esigenze individuali ed agevolare la effettiva istruzione delle persone con disabilità, purché non si ecceda il rapporto tra mezzi e fini.</a:t>
            </a:r>
            <a:endParaRPr lang="it-IT" b="1"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Devono, insomma, essere fornite efficaci misure di supporto individualizzato in ambienti che ottimizzino il programma scolastico e la socializzazione, conformemente al principio della piena integrazione.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00650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Il principio della </a:t>
            </a:r>
            <a:r>
              <a:rPr lang="it-IT" b="1" dirty="0">
                <a:solidFill>
                  <a:srgbClr val="002060"/>
                </a:solidFill>
                <a:latin typeface="Palatino Linotype" panose="02040502050505030304" pitchFamily="18" charset="0"/>
              </a:rPr>
              <a:t>progettazione universale, </a:t>
            </a:r>
            <a:r>
              <a:rPr lang="it-IT" dirty="0">
                <a:solidFill>
                  <a:srgbClr val="002060"/>
                </a:solidFill>
                <a:latin typeface="Palatino Linotype" panose="02040502050505030304" pitchFamily="18" charset="0"/>
              </a:rPr>
              <a:t>invece, «</a:t>
            </a:r>
            <a:r>
              <a:rPr lang="it-IT" i="1" dirty="0">
                <a:solidFill>
                  <a:srgbClr val="002060"/>
                </a:solidFill>
                <a:latin typeface="Palatino Linotype" panose="02040502050505030304" pitchFamily="18" charset="0"/>
              </a:rPr>
              <a:t>indica la progettazione e (realizzazione) di prodotti, ambienti, programmi e servizi utilizzabili da tutte le persone, nella misura più estesa possibile, senza il bisogno di adattamenti o di progettazioni specializzate</a:t>
            </a:r>
            <a:r>
              <a:rPr lang="it-IT" dirty="0">
                <a:solidFill>
                  <a:srgbClr val="002060"/>
                </a:solidFill>
                <a:latin typeface="Palatino Linotype" panose="02040502050505030304" pitchFamily="18" charset="0"/>
              </a:rPr>
              <a:t>» (art. 2). </a:t>
            </a:r>
          </a:p>
          <a:p>
            <a:pPr marL="0" indent="0" algn="just">
              <a:buNone/>
            </a:pPr>
            <a:r>
              <a:rPr lang="it-IT" dirty="0">
                <a:solidFill>
                  <a:srgbClr val="002060"/>
                </a:solidFill>
                <a:latin typeface="Palatino Linotype" panose="02040502050505030304" pitchFamily="18" charset="0"/>
              </a:rPr>
              <a:t>Tale principio non esclude il ricorso a «</a:t>
            </a:r>
            <a:r>
              <a:rPr lang="it-IT" i="1" dirty="0">
                <a:solidFill>
                  <a:srgbClr val="002060"/>
                </a:solidFill>
                <a:latin typeface="Palatino Linotype" panose="02040502050505030304" pitchFamily="18" charset="0"/>
              </a:rPr>
              <a:t>dispositivi di ausilio per particolari gruppi di persone con disabilità ove siano necessari</a:t>
            </a:r>
            <a:r>
              <a:rPr lang="it-IT" dirty="0">
                <a:solidFill>
                  <a:srgbClr val="002060"/>
                </a:solidFill>
                <a:latin typeface="Palatino Linotype" panose="02040502050505030304" pitchFamily="18" charset="0"/>
              </a:rPr>
              <a:t>».</a:t>
            </a:r>
          </a:p>
          <a:p>
            <a:pPr marL="0" indent="0" algn="just">
              <a:buNone/>
            </a:pPr>
            <a:r>
              <a:rPr lang="it-IT" dirty="0">
                <a:solidFill>
                  <a:srgbClr val="002060"/>
                </a:solidFill>
                <a:latin typeface="Palatino Linotype" panose="02040502050505030304" pitchFamily="18" charset="0"/>
              </a:rPr>
              <a:t>Diversamente dal principio dell’accomodamento ragionevole, quello della progettazione universale si muove nella direzione della costrizione di un ambiente educativo progettato fin dall’inizio col preciso intento di accogliere la più vasta gamma di situazioni possibili, al fine di non escludere nessuno.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26700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Grazie a tali principi non è più lo studente che deve adattarsi all’ambiente, ma è quest’ultimo che si predispone per accoglierlo al meglio e che muta la sua fisionomia al fine di potere accogliere tutti gli studenti, anche quelli portatori di disabilità.</a:t>
            </a:r>
          </a:p>
          <a:p>
            <a:pPr marL="0" indent="0" algn="just">
              <a:buNone/>
            </a:pPr>
            <a:r>
              <a:rPr lang="it-IT" dirty="0">
                <a:solidFill>
                  <a:srgbClr val="002060"/>
                </a:solidFill>
                <a:latin typeface="Palatino Linotype" panose="02040502050505030304" pitchFamily="18" charset="0"/>
              </a:rPr>
              <a:t>Il mutamento del quadro internazionale favorisce l’ingresso nella terza fase, quella dell’</a:t>
            </a:r>
            <a:r>
              <a:rPr lang="it-IT" i="1" dirty="0">
                <a:solidFill>
                  <a:srgbClr val="002060"/>
                </a:solidFill>
                <a:latin typeface="Palatino Linotype" panose="02040502050505030304" pitchFamily="18" charset="0"/>
              </a:rPr>
              <a:t>inclusione</a:t>
            </a:r>
            <a:r>
              <a:rPr lang="it-IT" dirty="0">
                <a:solidFill>
                  <a:srgbClr val="002060"/>
                </a:solidFill>
                <a:latin typeface="Palatino Linotype" panose="02040502050505030304" pitchFamily="18" charset="0"/>
              </a:rPr>
              <a:t>, che non è una esigenza propria e specifica dei soli studenti con disabilità, ma di tutti gli studenti, anche di quelli che vivono disagi di altra natura, quali, ad esempio, l’appartenenza ad una cultura o nazionalità diverse o che non parlino la lingua dell’ambiente in cui vivono. </a:t>
            </a:r>
          </a:p>
          <a:p>
            <a:pPr marL="0" indent="0" algn="just">
              <a:buNone/>
            </a:pPr>
            <a:r>
              <a:rPr lang="it-IT" dirty="0">
                <a:solidFill>
                  <a:srgbClr val="002060"/>
                </a:solidFill>
                <a:latin typeface="Palatino Linotype" panose="02040502050505030304" pitchFamily="18" charset="0"/>
              </a:rPr>
              <a:t>In tal modo la diversità smette di essere considerata qualcosa di </a:t>
            </a:r>
            <a:r>
              <a:rPr lang="it-IT" i="1" dirty="0">
                <a:solidFill>
                  <a:srgbClr val="002060"/>
                </a:solidFill>
                <a:latin typeface="Palatino Linotype" panose="02040502050505030304" pitchFamily="18" charset="0"/>
              </a:rPr>
              <a:t>eccezionale</a:t>
            </a:r>
            <a:r>
              <a:rPr lang="it-IT" dirty="0">
                <a:solidFill>
                  <a:srgbClr val="002060"/>
                </a:solidFill>
                <a:latin typeface="Palatino Linotype" panose="02040502050505030304" pitchFamily="18" charset="0"/>
              </a:rPr>
              <a:t>, me diviene una caratteristica </a:t>
            </a:r>
            <a:r>
              <a:rPr lang="it-IT" i="1" dirty="0">
                <a:solidFill>
                  <a:srgbClr val="002060"/>
                </a:solidFill>
                <a:latin typeface="Palatino Linotype" panose="02040502050505030304" pitchFamily="18" charset="0"/>
              </a:rPr>
              <a:t>costitutiva </a:t>
            </a:r>
            <a:r>
              <a:rPr lang="it-IT" dirty="0">
                <a:solidFill>
                  <a:srgbClr val="002060"/>
                </a:solidFill>
                <a:latin typeface="Palatino Linotype" panose="02040502050505030304" pitchFamily="18" charset="0"/>
              </a:rPr>
              <a:t>dell’individuo.</a:t>
            </a:r>
          </a:p>
        </p:txBody>
      </p:sp>
    </p:spTree>
    <p:extLst>
      <p:ext uri="{BB962C8B-B14F-4D97-AF65-F5344CB8AC3E}">
        <p14:creationId xmlns:p14="http://schemas.microsoft.com/office/powerpoint/2010/main" val="667631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Sulla scorta di tale cambiamento di direzione, in Italia vengono introdotte la L. n. 170 del 8 ottobre 2010, recante «Nuove norme in materia di disturbi specifici di apprendimento in ambito scolastico; e la dir. min. 27 dicembre 2012, in tema di «Strumenti di intervento per alunni con Bisogni Educativi Speciali e organizzazione territoriale per l’inclusione scolastica». </a:t>
            </a:r>
          </a:p>
          <a:p>
            <a:pPr marL="0" indent="0" algn="just">
              <a:buNone/>
            </a:pPr>
            <a:r>
              <a:rPr lang="it-IT" dirty="0">
                <a:solidFill>
                  <a:srgbClr val="002060"/>
                </a:solidFill>
                <a:latin typeface="Palatino Linotype" panose="02040502050505030304" pitchFamily="18" charset="0"/>
              </a:rPr>
              <a:t>L’art. 1, comma 1, della l. 170/2010 definisce per la prima volta i disturbi specifici di apprendimento («DSA»), identificandoli nella dislessia, disgrafia, disortografia e discalculia ed evidenziando che essi si manifestano «</a:t>
            </a:r>
            <a:r>
              <a:rPr lang="it-IT" i="1" dirty="0">
                <a:solidFill>
                  <a:srgbClr val="002060"/>
                </a:solidFill>
                <a:latin typeface="Palatino Linotype" panose="02040502050505030304" pitchFamily="18" charset="0"/>
              </a:rPr>
              <a:t>in presenza di capacità cognitive adeguate, in assenza di patologie neurologiche e di deficit sensoriali, ma possono costituire una limitazione importante per alcune attività della vita quotidiana».</a:t>
            </a:r>
          </a:p>
        </p:txBody>
      </p:sp>
    </p:spTree>
    <p:extLst>
      <p:ext uri="{BB962C8B-B14F-4D97-AF65-F5344CB8AC3E}">
        <p14:creationId xmlns:p14="http://schemas.microsoft.com/office/powerpoint/2010/main" val="3589376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A favore degli studenti DSA è messa a disposizione una serie di misure che, riducendo i disagi emozionali e relazionali connessi al loro stato, consentono loro di portare avanti un percorso formativo di successo.</a:t>
            </a:r>
          </a:p>
          <a:p>
            <a:pPr marL="0" indent="0" algn="just">
              <a:buNone/>
            </a:pPr>
            <a:r>
              <a:rPr lang="it-IT" dirty="0">
                <a:solidFill>
                  <a:srgbClr val="002060"/>
                </a:solidFill>
                <a:latin typeface="Palatino Linotype" panose="02040502050505030304" pitchFamily="18" charset="0"/>
              </a:rPr>
              <a:t>Il principale strumento di tutela orientato in tale direzione è il PDP (Piano Didattico Personalizzato) che rappresenta un progetto costruito su misura dell’interessato grazie al quale questi può accedere ad un percorso formativo personalizzato e tarato sulle sue esigenze. </a:t>
            </a:r>
          </a:p>
          <a:p>
            <a:pPr marL="0" indent="0" algn="just">
              <a:buNone/>
            </a:pPr>
            <a:r>
              <a:rPr lang="it-IT" dirty="0">
                <a:solidFill>
                  <a:srgbClr val="002060"/>
                </a:solidFill>
                <a:latin typeface="Palatino Linotype" panose="02040502050505030304" pitchFamily="18" charset="0"/>
              </a:rPr>
              <a:t>In esso si realizza il principio di </a:t>
            </a:r>
            <a:r>
              <a:rPr lang="it-IT" i="1" dirty="0">
                <a:solidFill>
                  <a:srgbClr val="002060"/>
                </a:solidFill>
                <a:latin typeface="Palatino Linotype" panose="02040502050505030304" pitchFamily="18" charset="0"/>
              </a:rPr>
              <a:t>flessibilità didattica </a:t>
            </a:r>
            <a:r>
              <a:rPr lang="it-IT" dirty="0">
                <a:solidFill>
                  <a:srgbClr val="002060"/>
                </a:solidFill>
                <a:latin typeface="Palatino Linotype" panose="02040502050505030304" pitchFamily="18" charset="0"/>
              </a:rPr>
              <a:t>sancito già dalla l. n. 53/2003 e poi ripreso dalle «Linee guida per il diritto allo studio degli alunni e degli studenti con disturbi specifici dell’apprendimento» del 2011.</a:t>
            </a:r>
          </a:p>
        </p:txBody>
      </p:sp>
    </p:spTree>
    <p:extLst>
      <p:ext uri="{BB962C8B-B14F-4D97-AF65-F5344CB8AC3E}">
        <p14:creationId xmlns:p14="http://schemas.microsoft.com/office/powerpoint/2010/main" val="3215346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Le suddette Linee guida distinguono l’</a:t>
            </a:r>
            <a:r>
              <a:rPr lang="it-IT" b="1" dirty="0">
                <a:solidFill>
                  <a:srgbClr val="002060"/>
                </a:solidFill>
                <a:latin typeface="Palatino Linotype" panose="02040502050505030304" pitchFamily="18" charset="0"/>
              </a:rPr>
              <a:t>individualizzazione</a:t>
            </a:r>
            <a:r>
              <a:rPr lang="it-IT" dirty="0">
                <a:solidFill>
                  <a:srgbClr val="002060"/>
                </a:solidFill>
                <a:latin typeface="Palatino Linotype" panose="02040502050505030304" pitchFamily="18" charset="0"/>
              </a:rPr>
              <a:t>,</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ovvero il </a:t>
            </a:r>
            <a:r>
              <a:rPr lang="it-IT" i="1" dirty="0">
                <a:solidFill>
                  <a:srgbClr val="002060"/>
                </a:solidFill>
                <a:latin typeface="Palatino Linotype" panose="02040502050505030304" pitchFamily="18" charset="0"/>
              </a:rPr>
              <a:t>raggiungimento delle mete comuni attraverso percorsi differenziati</a:t>
            </a:r>
            <a:r>
              <a:rPr lang="it-IT" dirty="0">
                <a:solidFill>
                  <a:srgbClr val="002060"/>
                </a:solidFill>
                <a:latin typeface="Palatino Linotype" panose="02040502050505030304" pitchFamily="18" charset="0"/>
              </a:rPr>
              <a:t>, dalla </a:t>
            </a:r>
            <a:r>
              <a:rPr lang="it-IT" b="1" dirty="0">
                <a:solidFill>
                  <a:srgbClr val="002060"/>
                </a:solidFill>
                <a:latin typeface="Palatino Linotype" panose="02040502050505030304" pitchFamily="18" charset="0"/>
              </a:rPr>
              <a:t>personalizzazione</a:t>
            </a:r>
            <a:r>
              <a:rPr lang="it-IT" dirty="0">
                <a:solidFill>
                  <a:srgbClr val="002060"/>
                </a:solidFill>
                <a:latin typeface="Palatino Linotype" panose="02040502050505030304" pitchFamily="18" charset="0"/>
              </a:rPr>
              <a:t>,</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ovvero il </a:t>
            </a:r>
            <a:r>
              <a:rPr lang="it-IT" b="1" dirty="0">
                <a:solidFill>
                  <a:srgbClr val="002060"/>
                </a:solidFill>
                <a:latin typeface="Palatino Linotype" panose="02040502050505030304" pitchFamily="18" charset="0"/>
              </a:rPr>
              <a:t>raggiungimento di mete diversificate, in quanto espressione di aree di eccellenza dell’alunno, attraverso percorsi differenziati allo scopo, in questo caso, di sviluppare talenti personali</a:t>
            </a:r>
            <a:r>
              <a:rPr lang="it-IT" dirty="0">
                <a:solidFill>
                  <a:srgbClr val="002060"/>
                </a:solidFill>
                <a:latin typeface="Palatino Linotype" panose="02040502050505030304" pitchFamily="18" charset="0"/>
              </a:rPr>
              <a:t>. </a:t>
            </a:r>
          </a:p>
          <a:p>
            <a:pPr marL="0" indent="0" algn="just">
              <a:buNone/>
            </a:pPr>
            <a:r>
              <a:rPr lang="it-IT" dirty="0">
                <a:solidFill>
                  <a:srgbClr val="002060"/>
                </a:solidFill>
                <a:latin typeface="Palatino Linotype" panose="02040502050505030304" pitchFamily="18" charset="0"/>
              </a:rPr>
              <a:t>Pertanto, grazie all’</a:t>
            </a:r>
            <a:r>
              <a:rPr lang="it-IT" i="1" dirty="0">
                <a:solidFill>
                  <a:srgbClr val="002060"/>
                </a:solidFill>
                <a:latin typeface="Palatino Linotype" panose="02040502050505030304" pitchFamily="18" charset="0"/>
              </a:rPr>
              <a:t>individualizzazione</a:t>
            </a:r>
            <a:r>
              <a:rPr lang="it-IT" dirty="0">
                <a:solidFill>
                  <a:srgbClr val="002060"/>
                </a:solidFill>
                <a:latin typeface="Palatino Linotype" panose="02040502050505030304" pitchFamily="18" charset="0"/>
              </a:rPr>
              <a:t> tutti acquisiscono le competenze fondamentali nel rispetto dei ritmi e dei bisogni di ciascuno, mentre grazie alla </a:t>
            </a:r>
            <a:r>
              <a:rPr lang="it-IT" i="1" dirty="0">
                <a:solidFill>
                  <a:srgbClr val="002060"/>
                </a:solidFill>
                <a:latin typeface="Palatino Linotype" panose="02040502050505030304" pitchFamily="18" charset="0"/>
              </a:rPr>
              <a:t>personalizzazione</a:t>
            </a:r>
            <a:r>
              <a:rPr lang="it-IT" dirty="0">
                <a:solidFill>
                  <a:srgbClr val="002060"/>
                </a:solidFill>
                <a:latin typeface="Palatino Linotype" panose="02040502050505030304" pitchFamily="18" charset="0"/>
              </a:rPr>
              <a:t> vengono valorizzate le capacità del singolo del quale si sviluppano al massimo le potenzialità. </a:t>
            </a:r>
          </a:p>
        </p:txBody>
      </p:sp>
    </p:spTree>
    <p:extLst>
      <p:ext uri="{BB962C8B-B14F-4D97-AF65-F5344CB8AC3E}">
        <p14:creationId xmlns:p14="http://schemas.microsoft.com/office/powerpoint/2010/main" val="2749474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Individualizzazione e personalizzazione trasformano, finalmente, il diritto all’istruzione costituzionalmente previsto nel veicolo grazie al quale ciascun consociato può crescere per diventare parte attiva della società.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625668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dir. min. 27 dicembre 2012, poi, estende il principio della flessibilità didattica e, dunque, il bisogno di percorsi educativi individualizzati e personalizzati, all’intera area dei BES (Bisogni Educativi Personalizzati). </a:t>
            </a:r>
          </a:p>
          <a:p>
            <a:pPr marL="0" indent="0" algn="just">
              <a:buNone/>
            </a:pPr>
            <a:r>
              <a:rPr lang="it-IT" dirty="0">
                <a:solidFill>
                  <a:srgbClr val="002060"/>
                </a:solidFill>
                <a:latin typeface="Palatino Linotype" panose="02040502050505030304" pitchFamily="18" charset="0"/>
              </a:rPr>
              <a:t>Pertanto, il contenuto del PDP finisce con l’essere adeguato anche a quei soggetti che, pur non essendo disabili, versino comunque in una condizione di svantaggio, magari di natura socio-economica, linguistico o culturale.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978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Il percorso normativo per giungere ad una completa inclusione scolastica è passato, infine, per la riforma della cd. «Buona scuola», contenuta all’interno della legge delega n. 107 del 2015, alla quale ha fatto seguito una serie di decreti attuativi che, però, non sono stati in grado di attuare veramente l’accezione di inclusione riferita a tutti gli alunni in essa contenuta. </a:t>
            </a:r>
          </a:p>
          <a:p>
            <a:pPr marL="0" indent="0" algn="just">
              <a:buNone/>
            </a:pPr>
            <a:r>
              <a:rPr lang="it-IT" dirty="0">
                <a:solidFill>
                  <a:srgbClr val="002060"/>
                </a:solidFill>
                <a:latin typeface="Palatino Linotype" panose="02040502050505030304" pitchFamily="18" charset="0"/>
              </a:rPr>
              <a:t>Infatti, il contenuto di tali decreti rappresenta ancora la diversità come un’eccezione, aderendo sostanzialmente ad un’offerta formativa e didattica tradizionale, connotata da contenuti e metodi omologati ed omologanti e, dunque, tutt’altro che sintomatici dell’acquisita consapevolezza che la diversità sia, invece, elemento </a:t>
            </a:r>
            <a:r>
              <a:rPr lang="it-IT" i="1" dirty="0">
                <a:solidFill>
                  <a:srgbClr val="002060"/>
                </a:solidFill>
                <a:latin typeface="Palatino Linotype" panose="02040502050505030304" pitchFamily="18" charset="0"/>
              </a:rPr>
              <a:t>costitutivo</a:t>
            </a:r>
            <a:r>
              <a:rPr lang="it-IT" dirty="0">
                <a:solidFill>
                  <a:srgbClr val="002060"/>
                </a:solidFill>
                <a:latin typeface="Palatino Linotype" panose="02040502050505030304" pitchFamily="18" charset="0"/>
              </a:rPr>
              <a:t> dell’individuo.</a:t>
            </a:r>
          </a:p>
        </p:txBody>
      </p:sp>
    </p:spTree>
    <p:extLst>
      <p:ext uri="{BB962C8B-B14F-4D97-AF65-F5344CB8AC3E}">
        <p14:creationId xmlns:p14="http://schemas.microsoft.com/office/powerpoint/2010/main" val="110442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In una società di questo tipo il diritto all’istruzione non è solo la mera pretesa che l’individuo può vantare nei confronti della comunità, ma è anche la manifestazione del dovere del singolo di costruire una «cittadinanza democratica consapevole» attraverso un percorso che passa innanzitutto attraverso la prima forma di esperienza socio-relazionale al di fuori della famiglia, vale a dire  la scuola.</a:t>
            </a:r>
          </a:p>
        </p:txBody>
      </p:sp>
    </p:spTree>
    <p:extLst>
      <p:ext uri="{BB962C8B-B14F-4D97-AF65-F5344CB8AC3E}">
        <p14:creationId xmlns:p14="http://schemas.microsoft.com/office/powerpoint/2010/main" val="1527198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Tale riforma, insomma, è apparsa incoerente da molti punti di vista, anche rispetto alle scelte fatte sul piano della formazione degli insegnanti della scuola secondaria, posto che l’acquisizione di competenze specifiche in tema di inclusione continua ad essere intesa come problema proprio ed esclusivo dei docenti di sostegno. </a:t>
            </a:r>
          </a:p>
          <a:p>
            <a:pPr marL="0" indent="0" algn="just">
              <a:buNone/>
            </a:pPr>
            <a:r>
              <a:rPr lang="it-IT" dirty="0">
                <a:solidFill>
                  <a:srgbClr val="002060"/>
                </a:solidFill>
                <a:latin typeface="Palatino Linotype" panose="02040502050505030304" pitchFamily="18" charset="0"/>
              </a:rPr>
              <a:t>Il D. Lgs. 59 del 13 aprile 2017, infatti, prevede che i laureati che desiderino insegnare nella scuola secondaria debbano partecipare ad un concorso, bandito con cadenza biennale, purché abbiano conseguito 24 CFU/CFA in discipline antropo-psico-pedagogiche e in metodologie e tecnologie didattiche.</a:t>
            </a:r>
          </a:p>
          <a:p>
            <a:pPr marL="0" indent="0" algn="just">
              <a:buNone/>
            </a:pPr>
            <a:r>
              <a:rPr lang="it-IT" dirty="0">
                <a:solidFill>
                  <a:srgbClr val="002060"/>
                </a:solidFill>
                <a:latin typeface="Palatino Linotype" panose="02040502050505030304" pitchFamily="18" charset="0"/>
              </a:rPr>
              <a:t>I vincitori del concorso frequentano il percorso triennale di Formazione, Inserimento e Tirocinio (FIT), superato il quale sono immessi in ruolo. </a:t>
            </a:r>
          </a:p>
        </p:txBody>
      </p:sp>
    </p:spTree>
    <p:extLst>
      <p:ext uri="{BB962C8B-B14F-4D97-AF65-F5344CB8AC3E}">
        <p14:creationId xmlns:p14="http://schemas.microsoft.com/office/powerpoint/2010/main" val="3570887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Il percorso FIT è differenziato in senso curricolare a seconda che si tratti di posti comuni o di posti di sostegno. </a:t>
            </a:r>
          </a:p>
          <a:p>
            <a:pPr marL="0" indent="0" algn="just">
              <a:buNone/>
            </a:pPr>
            <a:r>
              <a:rPr lang="it-IT" dirty="0">
                <a:solidFill>
                  <a:srgbClr val="002060"/>
                </a:solidFill>
                <a:latin typeface="Palatino Linotype" panose="02040502050505030304" pitchFamily="18" charset="0"/>
              </a:rPr>
              <a:t>Di tal guisa, lo sviluppo delle competenze in materia caratterizzanti il processo di inclusione scolastica, quali la pedagogia e la didattica speciale (acquisite in via solo eventuale durante il percorso di studi universitario attraverso il superamento dei relativi esami) continua ad essere prerogativa esclusiva degli aspiranti docenti di sostegno.</a:t>
            </a:r>
          </a:p>
          <a:p>
            <a:pPr marL="0" indent="0" algn="just">
              <a:buNone/>
            </a:pPr>
            <a:r>
              <a:rPr lang="it-IT" dirty="0">
                <a:solidFill>
                  <a:srgbClr val="002060"/>
                </a:solidFill>
                <a:latin typeface="Palatino Linotype" panose="02040502050505030304" pitchFamily="18" charset="0"/>
              </a:rPr>
              <a:t>La scuola paritaria, inoltre, pregiudica ancora di più l’esigenza di rafforzare la «consapevolezza inclusiva» degli aspiranti docenti di sostegno della scuola secondaria, in quanto in essa il possesso del diploma di specializzazione in pedagogia e didattica speciale è indicato come </a:t>
            </a:r>
            <a:r>
              <a:rPr lang="it-IT" i="1" dirty="0">
                <a:solidFill>
                  <a:srgbClr val="002060"/>
                </a:solidFill>
                <a:latin typeface="Palatino Linotype" panose="02040502050505030304" pitchFamily="18" charset="0"/>
              </a:rPr>
              <a:t>meramente utile. </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58286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conseguenza che, da tutto ciò, si determina è che non viene formato adeguatamente </a:t>
            </a:r>
            <a:r>
              <a:rPr lang="it-IT" i="1" dirty="0">
                <a:solidFill>
                  <a:srgbClr val="002060"/>
                </a:solidFill>
                <a:latin typeface="Palatino Linotype" panose="02040502050505030304" pitchFamily="18" charset="0"/>
              </a:rPr>
              <a:t>tutto </a:t>
            </a:r>
            <a:r>
              <a:rPr lang="it-IT" dirty="0">
                <a:solidFill>
                  <a:srgbClr val="002060"/>
                </a:solidFill>
                <a:latin typeface="Palatino Linotype" panose="02040502050505030304" pitchFamily="18" charset="0"/>
              </a:rPr>
              <a:t>il personale (docente e non docente, curricolare e di sostegno) per consentire l’inclusione, laddove questo sarebbe imprescindibile essendosi compreso che l’ambiente deve essere complessivamente in grado di accogliere le diversità nelle sue molteplici manifestazioni.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77429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Ancora, il D. Lgs. 62/2017 non si preoccupa degli aspetti della valutazione, della certificazione delle competenze e degli esami di Stato rispetto all’area BES non certificati. </a:t>
            </a:r>
          </a:p>
          <a:p>
            <a:pPr marL="0" indent="0" algn="just">
              <a:buNone/>
            </a:pPr>
            <a:r>
              <a:rPr lang="it-IT" dirty="0">
                <a:solidFill>
                  <a:srgbClr val="002060"/>
                </a:solidFill>
                <a:latin typeface="Palatino Linotype" panose="02040502050505030304" pitchFamily="18" charset="0"/>
              </a:rPr>
              <a:t>Si prevedono, in tale decreto, misure di tutela solo nei confronti degli alunni/studenti con disabilità o DSA certificati, lasciando scoperta l’area dello svantaggio socio-economico, linguistico e culturale; diversità, questa, che, comunque, occupa uno spazio significativo all’interno dell’utenza scolastica e che, contrariamente a quanto richiesto dalla Costituzione, non riceve una valorizzazione adeguata.</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962764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Negli Stati Uniti d’America è nato il CAST, vale a dire il </a:t>
            </a:r>
            <a:r>
              <a:rPr lang="it-IT" i="1" dirty="0">
                <a:solidFill>
                  <a:srgbClr val="002060"/>
                </a:solidFill>
                <a:latin typeface="Palatino Linotype" panose="02040502050505030304" pitchFamily="18" charset="0"/>
              </a:rPr>
              <a:t>Centre for Applied Special Technology</a:t>
            </a:r>
            <a:r>
              <a:rPr lang="it-IT" dirty="0">
                <a:solidFill>
                  <a:srgbClr val="002060"/>
                </a:solidFill>
                <a:latin typeface="Palatino Linotype" panose="02040502050505030304" pitchFamily="18" charset="0"/>
              </a:rPr>
              <a:t>, che è un modello che promuove la progettazione di materiali, metodi e strategie di istruzione capaci di facilitare l’apprendimento e la partecipazione scolastica di tutti gli studenti. </a:t>
            </a:r>
          </a:p>
          <a:p>
            <a:pPr marL="0" indent="0" algn="just">
              <a:buNone/>
            </a:pPr>
            <a:r>
              <a:rPr lang="it-IT" dirty="0">
                <a:solidFill>
                  <a:srgbClr val="002060"/>
                </a:solidFill>
                <a:latin typeface="Palatino Linotype" panose="02040502050505030304" pitchFamily="18" charset="0"/>
              </a:rPr>
              <a:t>Grazie a tale modello, partendo dal presupposto che esistono differenze fra gli stili di apprendimento degli studenti, si adottano diverse modalità di insegnamento per andare incontro ai bisogni di tutti e di ciascuno, a partire dalle emozioni e dall’affetto, che motivano gli studenti nello stesso processo dell’apprendere.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22308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buona sostanza si presuppone la creazione di un ambiente educativo capace di prevenire la formazione del disagio o della difficoltà perché progettato </a:t>
            </a:r>
            <a:r>
              <a:rPr lang="it-IT" i="1" dirty="0">
                <a:solidFill>
                  <a:srgbClr val="002060"/>
                </a:solidFill>
                <a:latin typeface="Palatino Linotype" panose="02040502050505030304" pitchFamily="18" charset="0"/>
              </a:rPr>
              <a:t>ex ante </a:t>
            </a:r>
            <a:r>
              <a:rPr lang="it-IT" dirty="0">
                <a:solidFill>
                  <a:srgbClr val="002060"/>
                </a:solidFill>
                <a:latin typeface="Palatino Linotype" panose="02040502050505030304" pitchFamily="18" charset="0"/>
              </a:rPr>
              <a:t>con l’intento di far fronte ai molteplici bisogni presenti all’interno del gruppo-classe e di accogliere la cerchia più vasta e variegata possibile di utenti.</a:t>
            </a:r>
          </a:p>
          <a:p>
            <a:pPr marL="0" indent="0" algn="just">
              <a:buNone/>
            </a:pPr>
            <a:r>
              <a:rPr lang="it-IT" dirty="0">
                <a:solidFill>
                  <a:srgbClr val="002060"/>
                </a:solidFill>
                <a:latin typeface="Palatino Linotype" panose="02040502050505030304" pitchFamily="18" charset="0"/>
              </a:rPr>
              <a:t>Quello che ci si deve attendere per il futuro, dunque, è che, grazie agli strumenti di conoscenza che sono attualmente a disposizione, si possa ulteriormente e finalmente realizzare il passaggio dalla fase della inclusione a quella della universalizzazione o, se si vuole, dell’</a:t>
            </a:r>
            <a:r>
              <a:rPr lang="it-IT" i="1" dirty="0">
                <a:solidFill>
                  <a:srgbClr val="002060"/>
                </a:solidFill>
                <a:latin typeface="Palatino Linotype" panose="02040502050505030304" pitchFamily="18" charset="0"/>
              </a:rPr>
              <a:t>accessibilità universale.</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32035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Pur senza rinnegare la possibilità di porre in essere dei </a:t>
            </a:r>
            <a:r>
              <a:rPr lang="it-IT" i="1" dirty="0">
                <a:solidFill>
                  <a:srgbClr val="002060"/>
                </a:solidFill>
                <a:latin typeface="Palatino Linotype" panose="02040502050505030304" pitchFamily="18" charset="0"/>
              </a:rPr>
              <a:t>correttivi </a:t>
            </a:r>
            <a:r>
              <a:rPr lang="it-IT" dirty="0">
                <a:solidFill>
                  <a:srgbClr val="002060"/>
                </a:solidFill>
                <a:latin typeface="Palatino Linotype" panose="02040502050505030304" pitchFamily="18" charset="0"/>
              </a:rPr>
              <a:t>capaci di riportare coloro che versino in una condizione iniziale di svantaggio a punti di partenza presuntivamente analoghi a quelli degli altri, si deve riuscire, come richiesto dalla Costituzione, ad andare oltre la mera inclusione, al fine di inibire anche la sola formazione di quegli ostacoli che possano impedire il pieno sviluppo della persona umana e la partecipazione effettiva di tutti i lavoratori all’organizzazione politica economica e sociale del Paese.</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08231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Infatti, l’obiettivo del modello universale è che non debba essere l’alunno/studente ad adattarsi all’ambiente, ma che l’ambiente debba essere costruito in maniera tale da accogliere più situazioni differenti possibili, perché solo in questo modo si può realizzare quanto richiesto innanzitutto dal comma 2 dell’art. 3 della Costituzione, vale a dire il superamento di quelle difficoltà determinate dalla </a:t>
            </a:r>
            <a:r>
              <a:rPr lang="it-IT" i="1" dirty="0">
                <a:solidFill>
                  <a:srgbClr val="002060"/>
                </a:solidFill>
                <a:latin typeface="Palatino Linotype" panose="02040502050505030304" pitchFamily="18" charset="0"/>
              </a:rPr>
              <a:t>diversità</a:t>
            </a:r>
            <a:r>
              <a:rPr lang="it-IT" dirty="0">
                <a:solidFill>
                  <a:srgbClr val="002060"/>
                </a:solidFill>
                <a:latin typeface="Palatino Linotype" panose="02040502050505030304" pitchFamily="18" charset="0"/>
              </a:rPr>
              <a:t>, e, dunque, un sistema di istruzione ispirato ad un modello democratico ed egualitario.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781086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In ragione di quanto fin qui detto, la didattica individualizzata e personalizzata, insomma, non deve essere vista più come una esigenza </a:t>
            </a:r>
            <a:r>
              <a:rPr lang="it-IT" i="1" dirty="0">
                <a:solidFill>
                  <a:srgbClr val="002060"/>
                </a:solidFill>
                <a:latin typeface="Palatino Linotype" panose="02040502050505030304" pitchFamily="18" charset="0"/>
              </a:rPr>
              <a:t>eccezionale, </a:t>
            </a:r>
            <a:r>
              <a:rPr lang="it-IT" dirty="0">
                <a:solidFill>
                  <a:srgbClr val="002060"/>
                </a:solidFill>
                <a:latin typeface="Palatino Linotype" panose="02040502050505030304" pitchFamily="18" charset="0"/>
              </a:rPr>
              <a:t>quanto, invece, come una pretesa </a:t>
            </a:r>
            <a:r>
              <a:rPr lang="it-IT" i="1" dirty="0">
                <a:solidFill>
                  <a:srgbClr val="002060"/>
                </a:solidFill>
                <a:latin typeface="Palatino Linotype" panose="02040502050505030304" pitchFamily="18" charset="0"/>
              </a:rPr>
              <a:t>generale,</a:t>
            </a:r>
            <a:r>
              <a:rPr lang="it-IT" dirty="0">
                <a:solidFill>
                  <a:srgbClr val="002060"/>
                </a:solidFill>
                <a:latin typeface="Palatino Linotype" panose="02040502050505030304" pitchFamily="18" charset="0"/>
              </a:rPr>
              <a:t> cui possa ambire chiunque e non solo chi vanti un bisogno educativo speciale e sia in possesso di una certificazione.</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08886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Secondo il giurista Sabino Cassese, i Costituenti, nell’ambito del dibattito sulla scuola e sui suoi problemi, non hanno adeguatamente affermato che il diritto di uguaglianza si concretizza anche grazie all’istruzione. E questo perché, all’epoca, esisteva una concezione ancora aristocratica della scuola, non aperta a tuti perché prerogativa di pochi. Non era, insomma, intesa come un diritto del quale potessero godere tutti. </a:t>
            </a:r>
          </a:p>
        </p:txBody>
      </p:sp>
    </p:spTree>
    <p:extLst>
      <p:ext uri="{BB962C8B-B14F-4D97-AF65-F5344CB8AC3E}">
        <p14:creationId xmlns:p14="http://schemas.microsoft.com/office/powerpoint/2010/main" val="19789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Altro giurista, Umberto Pototschnig, ha, invece, evidenziato che i Costituenti, dichiarando, nell’art. 34, che la scuola è «aperta a tutti» abbiano inteso superare, attraverso l’istruzione, lo stato di emarginazione che aveva fino a quel momento caratterizzato vaste componenti della società, nella prospettiva di assicurare il pieno sviluppo della personalità umana di ciascuno e l’effettiva partecipazione di tutti all’organizzazione politica, economica e sociale del Paese, come previsto dall’art. 3, comma 2, Cost.</a:t>
            </a:r>
          </a:p>
        </p:txBody>
      </p:sp>
    </p:spTree>
    <p:extLst>
      <p:ext uri="{BB962C8B-B14F-4D97-AF65-F5344CB8AC3E}">
        <p14:creationId xmlns:p14="http://schemas.microsoft.com/office/powerpoint/2010/main" val="287164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Va, in ogni caso, evidenziato che la frase «la scuola è aperta a tutti» all’interno della Costituzione si riferisce senz’altro alla promozione del diritto all’istruzione in favore di tutte le categorie di utenti possibili, al di là delle differenze di classe sociale; ma non (si riferisce) certo anche a qualche forma di disabilità sociale, di tipo motorio o intellettivo.</a:t>
            </a:r>
          </a:p>
          <a:p>
            <a:pPr marL="0" indent="0" algn="just">
              <a:buNone/>
            </a:pPr>
            <a:r>
              <a:rPr lang="it-IT" dirty="0">
                <a:solidFill>
                  <a:srgbClr val="002060"/>
                </a:solidFill>
                <a:latin typeface="Palatino Linotype" panose="02040502050505030304" pitchFamily="18" charset="0"/>
              </a:rPr>
              <a:t>E tale osservazione nasce dal fatto che, pur essendo molti i disagi di tipo sia fisico che intellettivo che affliggevano larga parte della popolazione alla fine del conflitto mondiale, i Costituenti preferirono rimandare la discussione sul diritto all’istruzione e alla rieducazione/avviamento professionale di tali persone al dibattito sui rapporti economico sociali, nella parte dedicata al lavoro.</a:t>
            </a:r>
          </a:p>
        </p:txBody>
      </p:sp>
    </p:spTree>
    <p:extLst>
      <p:ext uri="{BB962C8B-B14F-4D97-AF65-F5344CB8AC3E}">
        <p14:creationId xmlns:p14="http://schemas.microsoft.com/office/powerpoint/2010/main" val="75869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Le problematiche relative alle disabilità sono affrontate nel solo art. 38 norma che, tra l’altro, prevedendo che «</a:t>
            </a:r>
            <a:r>
              <a:rPr lang="it-IT" i="1" dirty="0">
                <a:solidFill>
                  <a:srgbClr val="002060"/>
                </a:solidFill>
                <a:latin typeface="Palatino Linotype" panose="02040502050505030304" pitchFamily="18" charset="0"/>
              </a:rPr>
              <a:t>Gli inabili ed i minorati hanno diritto all'educazione e all'avviamento professionale</a:t>
            </a:r>
            <a:r>
              <a:rPr lang="it-IT" dirty="0">
                <a:solidFill>
                  <a:srgbClr val="002060"/>
                </a:solidFill>
                <a:latin typeface="Palatino Linotype" panose="02040502050505030304" pitchFamily="18" charset="0"/>
              </a:rPr>
              <a:t>», è espressa con un linguaggio che non lascia alcuno spazio alla possibilità di promuovere lo sviluppo della loro personalità. </a:t>
            </a:r>
          </a:p>
          <a:p>
            <a:pPr marL="0" indent="0" algn="just">
              <a:buNone/>
            </a:pPr>
            <a:r>
              <a:rPr lang="it-IT" dirty="0">
                <a:solidFill>
                  <a:srgbClr val="002060"/>
                </a:solidFill>
                <a:latin typeface="Palatino Linotype" panose="02040502050505030304" pitchFamily="18" charset="0"/>
              </a:rPr>
              <a:t>Infatti, nei confronti dei disabili è stato previsto solo un diritto all’educazione ed all’avviamento professionale e non, invece, anche un diritto all’istruzione, che è cosa ben diversa e di più ampia portata, perché grazie ad essa la persona può sia elevarsi dal punto di vista culturale che sviluppare la propria personalità.</a:t>
            </a:r>
          </a:p>
        </p:txBody>
      </p:sp>
    </p:spTree>
    <p:extLst>
      <p:ext uri="{BB962C8B-B14F-4D97-AF65-F5344CB8AC3E}">
        <p14:creationId xmlns:p14="http://schemas.microsoft.com/office/powerpoint/2010/main" val="173272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In buona sostanza, l’approccio inclusivo rinvenibile nella Costituzione non è giunto fino ad affermare l’apertura dell’istituzione scolastica a tutte le possibili categorie di utenti, ma si è limitato a riconoscere la priorità del percorso educativo ai fini del recupero delle capacità residue di lavoro, demandando, sostanzialmente, il completamento di tale percorso ad istituti specializzati, diversi da quelli ordinari. </a:t>
            </a:r>
          </a:p>
          <a:p>
            <a:pPr marL="0" indent="0" algn="just">
              <a:buNone/>
            </a:pPr>
            <a:r>
              <a:rPr lang="it-IT" dirty="0">
                <a:solidFill>
                  <a:srgbClr val="002060"/>
                </a:solidFill>
                <a:latin typeface="Palatino Linotype" panose="02040502050505030304" pitchFamily="18" charset="0"/>
              </a:rPr>
              <a:t>Insomma, per le categorie di allievi particolari è stato previsto un prioritario avviamento al lavoro grazie a scuole riservate, esattamente come era accaduto, fino a  quel momento, con l’istituzione di percorsi formativi specializzati per sordomuti e ciechi.</a:t>
            </a:r>
          </a:p>
        </p:txBody>
      </p:sp>
    </p:spTree>
    <p:extLst>
      <p:ext uri="{BB962C8B-B14F-4D97-AF65-F5344CB8AC3E}">
        <p14:creationId xmlns:p14="http://schemas.microsoft.com/office/powerpoint/2010/main" val="1982069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L’interpretazione dell’art. 38, però, negli anni successivi all’entrata in vigore della Costituzione, è stata ampliata, e relativamente di recente anche grazie all’approvazione di documenti internazionali ed europei che hanno inevitabilmente segnato - modificandolo - l’approccio alla disabilità ed a tutte le forme di fragilità esistenti nella società.</a:t>
            </a:r>
          </a:p>
          <a:p>
            <a:pPr marL="0" indent="0" algn="just">
              <a:buNone/>
            </a:pPr>
            <a:r>
              <a:rPr lang="it-IT" dirty="0">
                <a:solidFill>
                  <a:srgbClr val="002060"/>
                </a:solidFill>
                <a:latin typeface="Palatino Linotype" panose="02040502050505030304" pitchFamily="18" charset="0"/>
              </a:rPr>
              <a:t>Pertanto, l’espressione «la scuola è aperta a tutti», oggi, deve essere intesa come connessa direttamente con il principio di uguaglianza sostanziale (sancito dal comma 2 dell’art. 3 Cost.) e con la tutela della dignità umana e della solidarietà sociale (art. 2 Cost.) includendo qualsiasi soggetto, senza pregiudizi o discriminazioni.</a:t>
            </a:r>
          </a:p>
          <a:p>
            <a:pPr marL="0" indent="0" algn="just">
              <a:buNone/>
            </a:pPr>
            <a:r>
              <a:rPr lang="it-IT" dirty="0">
                <a:solidFill>
                  <a:srgbClr val="002060"/>
                </a:solidFill>
                <a:latin typeface="Palatino Linotype" panose="02040502050505030304" pitchFamily="18" charset="0"/>
              </a:rPr>
              <a:t>Si può, dunque, finalmente parlare di scuola inclusiva.</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803975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8724</TotalTime>
  <Words>3519</Words>
  <Application>Microsoft Macintosh PowerPoint</Application>
  <PresentationFormat>Widescreen</PresentationFormat>
  <Paragraphs>91</Paragraphs>
  <Slides>38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38</vt:i4>
      </vt:variant>
    </vt:vector>
  </HeadingPairs>
  <TitlesOfParts>
    <vt:vector size="44" baseType="lpstr">
      <vt:lpstr>Arial</vt:lpstr>
      <vt:lpstr>Calibri</vt:lpstr>
      <vt:lpstr>Calibri Light</vt:lpstr>
      <vt:lpstr>Palace Script MT</vt:lpstr>
      <vt:lpstr>Palatino Linotype</vt:lpstr>
      <vt:lpstr>Tema di Office</vt:lpstr>
      <vt:lpstr>Diritto all'istruzione e inclusione sociale. La scuola aperta a tutti  </vt:lpstr>
      <vt:lpstr>Dall’inclusione alla universalizzazione. Itinerari di sviluppo della scuola della Costituzione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100</cp:revision>
  <dcterms:created xsi:type="dcterms:W3CDTF">2020-12-10T12:40:02Z</dcterms:created>
  <dcterms:modified xsi:type="dcterms:W3CDTF">2022-12-19T14:04:22Z</dcterms:modified>
</cp:coreProperties>
</file>