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740" r:id="rId2"/>
    <p:sldId id="741" r:id="rId3"/>
    <p:sldId id="742" r:id="rId4"/>
    <p:sldId id="743" r:id="rId5"/>
    <p:sldId id="744" r:id="rId6"/>
    <p:sldId id="745" r:id="rId7"/>
    <p:sldId id="746" r:id="rId8"/>
    <p:sldId id="747" r:id="rId9"/>
    <p:sldId id="748" r:id="rId10"/>
    <p:sldId id="749" r:id="rId11"/>
    <p:sldId id="750" r:id="rId12"/>
    <p:sldId id="751" r:id="rId13"/>
    <p:sldId id="752" r:id="rId14"/>
    <p:sldId id="753" r:id="rId15"/>
    <p:sldId id="754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rico Viceconte" initials="EV" lastIdx="4" clrIdx="0">
    <p:extLst>
      <p:ext uri="{19B8F6BF-5375-455C-9EA6-DF929625EA0E}">
        <p15:presenceInfo xmlns="" xmlns:p15="http://schemas.microsoft.com/office/powerpoint/2012/main" userId="Enrico Vicecon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669900"/>
    <a:srgbClr val="F707C4"/>
    <a:srgbClr val="FF3300"/>
    <a:srgbClr val="FFFFFF"/>
    <a:srgbClr val="FFFF00"/>
    <a:srgbClr val="5F5F5F"/>
    <a:srgbClr val="FEA900"/>
    <a:srgbClr val="996600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EE4F2-8D00-41C6-BA3C-053DC5E5DAB7}" type="datetimeFigureOut">
              <a:rPr lang="it-IT" smtClean="0"/>
              <a:pPr/>
              <a:t>27/02/2022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2F63D-C943-4703-8414-A5E525C538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9806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DA1D705-8910-41C5-9AF8-ECFE2FCDF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60B0FCA1-BAF4-467B-ACAF-BC42F7601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D85A4B1-2416-4ED8-8AEB-041AC440E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AE4A-1A52-4CF5-9B24-EF85738010D6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E76118F-F2D6-44DF-9DD9-C2B6F780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46C2BE4-A4B1-4664-AE83-822C66D7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1580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16B0092-B538-45D7-9DA5-6BF6D0661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7231CD7-096C-4123-818C-525CFB5F0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9F11F26-D5D3-436A-88F6-DF6C93E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5007-CA56-400E-9538-82A2CD9C03ED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B3A1DB4-3C09-4C13-9CF1-CE1C224C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EEC4215-815D-43E5-A5FE-468DE97E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9040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C6EE7FB2-0CC3-49FB-9440-774252C25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A80D1B58-4981-4E2A-80F2-A8903B756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E932227-67B1-4B18-99C6-381A2298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7D9C-F0BD-4B34-BFB1-CCF3737E74BC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E851513-51D4-456C-A284-C273F336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9651FBA-0938-45FF-8829-79546A8E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3898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743DC0-B89F-415C-B413-5F7EDF4C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3649346-D2D3-440D-9265-BB42F7E6F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2E01628-9107-42B7-B1D4-EB609B376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2070FDBF-AA23-4674-AC65-51AE3AB2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32EF22C-835A-4D95-A8C7-9E75B069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3656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61BB02-0577-4A6D-BA81-169CFFBA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242C728B-C8DB-432B-B049-C8CE68DB6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86F9974-26A7-4397-AB86-BD9B9967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A1796-53E4-4EB3-88B3-ED7124A94807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41C2615-9CC9-4289-952B-574574BD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F3C8F5D-144D-4657-BB89-9A1FADCA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0547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7C5B3DF-BB16-4A38-BFC3-DB566B96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3BB36EB-33F5-4620-B407-5242377AB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553A6E7C-CE9B-4167-9416-6508FAA26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70FC4116-FD30-4EAA-BB18-1B8C9C59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B8F8-284A-472C-BDD9-E925DAF1B26E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548A96CA-D432-4F41-A452-FA18EE2D1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12FC9C4-9800-45B3-AB8A-5D540184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6914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E0FBEC8-F246-434A-8C04-9692A8F9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9C80973-8F5E-4481-8206-AEA16CD98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59C17188-1F7C-4DF1-8678-8D8EA850F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7766C01B-4387-42DB-B8D0-B2D6C6D03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493A7314-CE61-476F-A5DD-47F9D2F9E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FD509AA7-BB3B-4F41-9E00-66C6DE8D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598-5193-4DC9-87EB-DD02C1BA2639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957B42BC-4799-44F7-8C2F-2F47097E4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B2248CD3-97AD-4E11-A666-DA9E7344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2605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4F5FE4D-1781-4474-A358-B7BCE040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C16D6D3A-33E9-40D4-B3DF-10A87572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3074-58E7-4563-9E6F-D565095D1CD0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01A3324C-2A54-4D84-B47F-F7A376DF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8235783F-59F2-494D-B97E-74E1C2EF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5168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B004A747-8535-47ED-B2E0-91A3285B1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240A-41D8-4E01-8523-1EAF1700E87F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F0ED2E06-C3D5-4EB6-9ECE-6C19C6F4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CD9B778-AA88-4A0B-8004-33CF3592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9556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0B4D1CC-0B5E-4BDF-BCFE-D0C08FA88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4456E83-79B1-4569-AA45-774083011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D6D7AD96-7445-4056-ABFA-34BC51F56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481FBACB-6ECD-46CF-AC8D-835F4C9C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5E17-291D-4AE8-ACFC-306C4464A043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D442E73A-B7B4-4389-BC8E-97A446CA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EBC2EBF-D0AC-4A41-A5E1-41C412F0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7981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9A6F07E-7C62-48D5-9E5D-7B754D21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33A9649B-CA56-49FD-9378-B5ECC19C9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A5776BD9-A2F5-49A7-9AE7-F5F735F40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10B4C43B-5A28-408D-B58F-1238A53C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A9B8-3D8E-4C40-8A88-9CBD3A11C8BB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04687B3-4AA5-4280-8E9E-A8B0F1386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7E9A17E-83A9-4B28-B6E4-AEB55242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6227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C45AC37F-8003-470C-8C43-B69A44C0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99B4546-FB6C-4EDD-9EB9-F40A24F04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BD6C0AA-B8A2-4744-A705-126EE8537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EB651-496A-414C-ABAF-BEA585E22592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0365E88-C948-4CCC-88FE-1CDAADC1F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91B1E3D-244B-4052-AE20-3E3ACF659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366CF-62E3-44AA-B5F8-91C8785CFA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0566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="" xmlns:a16="http://schemas.microsoft.com/office/drawing/2014/main" id="{DF064D70-66E6-4BAD-9D61-2C70FD800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Michael </a:t>
            </a:r>
            <a:r>
              <a:rPr lang="it-IT" dirty="0" err="1"/>
              <a:t>Porter’s</a:t>
            </a:r>
            <a:r>
              <a:rPr lang="it-IT" dirty="0"/>
              <a:t> </a:t>
            </a:r>
            <a:r>
              <a:rPr lang="it-IT" dirty="0" err="1"/>
              <a:t>Generic</a:t>
            </a:r>
            <a:r>
              <a:rPr lang="it-IT" dirty="0"/>
              <a:t> Strategies Framework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F5140F90-EF2A-4CAE-8D6F-0A887898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240A-41D8-4E01-8523-1EAF1700E87F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F8ED61EA-AED7-416A-B3BD-AF219CC8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723D615-5877-4E28-B555-33207C99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E5FD4EA0-6AB0-444B-AD04-E6295C773B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825241" y="1171764"/>
            <a:ext cx="6600644" cy="4658766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</p:pic>
      <p:pic>
        <p:nvPicPr>
          <p:cNvPr id="43010" name="Picture 2" descr="Biography - Institute For Strategy And Competitiveness - Harvard ...">
            <a:extLst>
              <a:ext uri="{FF2B5EF4-FFF2-40B4-BE49-F238E27FC236}">
                <a16:creationId xmlns="" xmlns:a16="http://schemas.microsoft.com/office/drawing/2014/main" id="{2C2A63AD-6266-4432-9D68-31521DB0A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767" y="2200275"/>
            <a:ext cx="2466975" cy="2457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9154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FB3C9FF8-C876-4A95-8BBB-209A413A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240A-41D8-4E01-8523-1EAF1700E87F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033244DA-AB31-4270-B98B-34AD8CF6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C56A083-06EA-4C66-BD23-B1672B81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A1941B43-DF49-450E-B053-3B6ECED5F3B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8364" y="194790"/>
            <a:ext cx="8735271" cy="6663210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6B19D6BC-0B12-44CF-B490-41A036D0FBE7}"/>
              </a:ext>
            </a:extLst>
          </p:cNvPr>
          <p:cNvSpPr/>
          <p:nvPr/>
        </p:nvSpPr>
        <p:spPr>
          <a:xfrm>
            <a:off x="7837714" y="745218"/>
            <a:ext cx="2253343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F17078BD-2321-4909-A5F0-A35BBBBD8D80}"/>
              </a:ext>
            </a:extLst>
          </p:cNvPr>
          <p:cNvSpPr/>
          <p:nvPr/>
        </p:nvSpPr>
        <p:spPr>
          <a:xfrm>
            <a:off x="1567543" y="506186"/>
            <a:ext cx="3657600" cy="5306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FB633F1E-7D0D-4B59-A5DA-779840E63591}"/>
              </a:ext>
            </a:extLst>
          </p:cNvPr>
          <p:cNvPicPr/>
          <p:nvPr/>
        </p:nvPicPr>
        <p:blipFill rotWithShape="1">
          <a:blip r:embed="rId2" cstate="print"/>
          <a:srcRect r="60219" b="6813"/>
          <a:stretch/>
        </p:blipFill>
        <p:spPr>
          <a:xfrm>
            <a:off x="1416890" y="374404"/>
            <a:ext cx="3475007" cy="62092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01218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FB3C9FF8-C876-4A95-8BBB-209A413A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240A-41D8-4E01-8523-1EAF1700E87F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033244DA-AB31-4270-B98B-34AD8CF6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C56A083-06EA-4C66-BD23-B1672B81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A1941B43-DF49-450E-B053-3B6ECED5F3B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8364" y="194790"/>
            <a:ext cx="8735271" cy="666321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F17078BD-2321-4909-A5F0-A35BBBBD8D80}"/>
              </a:ext>
            </a:extLst>
          </p:cNvPr>
          <p:cNvSpPr/>
          <p:nvPr/>
        </p:nvSpPr>
        <p:spPr>
          <a:xfrm>
            <a:off x="1567543" y="506186"/>
            <a:ext cx="3657600" cy="5306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FB633F1E-7D0D-4B59-A5DA-779840E63591}"/>
              </a:ext>
            </a:extLst>
          </p:cNvPr>
          <p:cNvPicPr/>
          <p:nvPr/>
        </p:nvPicPr>
        <p:blipFill rotWithShape="1">
          <a:blip r:embed="rId2" cstate="print"/>
          <a:srcRect r="60219" b="6813"/>
          <a:stretch/>
        </p:blipFill>
        <p:spPr>
          <a:xfrm>
            <a:off x="1416890" y="374404"/>
            <a:ext cx="3475007" cy="62092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29956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43FF4F7F-BC52-45EB-BC10-EE11DB9C3EE6}"/>
              </a:ext>
            </a:extLst>
          </p:cNvPr>
          <p:cNvSpPr/>
          <p:nvPr/>
        </p:nvSpPr>
        <p:spPr>
          <a:xfrm>
            <a:off x="1600200" y="194790"/>
            <a:ext cx="9189720" cy="646842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A1941B43-DF49-450E-B053-3B6ECED5F3B0}"/>
              </a:ext>
            </a:extLst>
          </p:cNvPr>
          <p:cNvPicPr/>
          <p:nvPr/>
        </p:nvPicPr>
        <p:blipFill rotWithShape="1">
          <a:blip r:embed="rId2" cstate="print"/>
          <a:srcRect b="5489"/>
          <a:stretch/>
        </p:blipFill>
        <p:spPr>
          <a:xfrm>
            <a:off x="1728364" y="280275"/>
            <a:ext cx="8735271" cy="629745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5F8878D0-8BC4-4BF5-B3A8-7EA7C0BAC200}"/>
              </a:ext>
            </a:extLst>
          </p:cNvPr>
          <p:cNvSpPr/>
          <p:nvPr/>
        </p:nvSpPr>
        <p:spPr>
          <a:xfrm>
            <a:off x="2133600" y="2164080"/>
            <a:ext cx="2895600" cy="1859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09C590BB-4D81-4D87-B789-CBAA8BEC9370}"/>
              </a:ext>
            </a:extLst>
          </p:cNvPr>
          <p:cNvSpPr/>
          <p:nvPr/>
        </p:nvSpPr>
        <p:spPr>
          <a:xfrm>
            <a:off x="5547360" y="1356360"/>
            <a:ext cx="202692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D1FC3A1D-30C2-48A8-B258-941FA99527B4}"/>
              </a:ext>
            </a:extLst>
          </p:cNvPr>
          <p:cNvSpPr/>
          <p:nvPr/>
        </p:nvSpPr>
        <p:spPr>
          <a:xfrm>
            <a:off x="7834736" y="1341120"/>
            <a:ext cx="2223664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063DEA3E-8858-4FDF-8BE8-82C8C360C33F}"/>
              </a:ext>
            </a:extLst>
          </p:cNvPr>
          <p:cNvSpPr/>
          <p:nvPr/>
        </p:nvSpPr>
        <p:spPr>
          <a:xfrm>
            <a:off x="5547360" y="3749040"/>
            <a:ext cx="202692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A5FFCA4D-DC17-4FD1-AB5D-41C72D22AD14}"/>
              </a:ext>
            </a:extLst>
          </p:cNvPr>
          <p:cNvSpPr/>
          <p:nvPr/>
        </p:nvSpPr>
        <p:spPr>
          <a:xfrm>
            <a:off x="7956311" y="3764281"/>
            <a:ext cx="2125292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5" name="Gruppo 14"/>
          <p:cNvGrpSpPr/>
          <p:nvPr/>
        </p:nvGrpSpPr>
        <p:grpSpPr>
          <a:xfrm>
            <a:off x="7090953" y="5982789"/>
            <a:ext cx="914400" cy="322217"/>
            <a:chOff x="7090953" y="5982789"/>
            <a:chExt cx="914400" cy="322217"/>
          </a:xfrm>
        </p:grpSpPr>
        <p:cxnSp>
          <p:nvCxnSpPr>
            <p:cNvPr id="13" name="Connettore 2 12"/>
            <p:cNvCxnSpPr/>
            <p:nvPr/>
          </p:nvCxnSpPr>
          <p:spPr>
            <a:xfrm flipH="1">
              <a:off x="7090953" y="5982789"/>
              <a:ext cx="914400" cy="0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2 13"/>
            <p:cNvCxnSpPr/>
            <p:nvPr/>
          </p:nvCxnSpPr>
          <p:spPr>
            <a:xfrm>
              <a:off x="7090953" y="6305006"/>
              <a:ext cx="914400" cy="0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/>
          <p:cNvGrpSpPr/>
          <p:nvPr/>
        </p:nvGrpSpPr>
        <p:grpSpPr>
          <a:xfrm rot="5400000">
            <a:off x="3141616" y="3013166"/>
            <a:ext cx="914400" cy="322217"/>
            <a:chOff x="7090953" y="5982789"/>
            <a:chExt cx="914400" cy="322217"/>
          </a:xfrm>
        </p:grpSpPr>
        <p:cxnSp>
          <p:nvCxnSpPr>
            <p:cNvPr id="17" name="Connettore 2 16"/>
            <p:cNvCxnSpPr/>
            <p:nvPr/>
          </p:nvCxnSpPr>
          <p:spPr>
            <a:xfrm flipH="1">
              <a:off x="7090953" y="5982789"/>
              <a:ext cx="914400" cy="0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2 17"/>
            <p:cNvCxnSpPr/>
            <p:nvPr/>
          </p:nvCxnSpPr>
          <p:spPr>
            <a:xfrm>
              <a:off x="7090953" y="6305006"/>
              <a:ext cx="914400" cy="0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68736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1825B5D-07B4-4698-B5E9-058DBFC2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259" y="13753"/>
            <a:ext cx="10515600" cy="1325563"/>
          </a:xfrm>
        </p:spPr>
        <p:txBody>
          <a:bodyPr/>
          <a:lstStyle/>
          <a:p>
            <a:pPr algn="ctr"/>
            <a:r>
              <a:rPr lang="it-IT" dirty="0" err="1"/>
              <a:t>Alignment</a:t>
            </a:r>
            <a:r>
              <a:rPr lang="it-IT" dirty="0"/>
              <a:t> of operations and strategy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44754474-9D33-49D2-B02B-9053E7093197}"/>
              </a:ext>
            </a:extLst>
          </p:cNvPr>
          <p:cNvSpPr/>
          <p:nvPr/>
        </p:nvSpPr>
        <p:spPr>
          <a:xfrm>
            <a:off x="4879874" y="2820760"/>
            <a:ext cx="3672115" cy="36721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8C7AD31A-72FA-482B-A745-B6BA1D7EC56F}"/>
              </a:ext>
            </a:extLst>
          </p:cNvPr>
          <p:cNvSpPr txBox="1"/>
          <p:nvPr/>
        </p:nvSpPr>
        <p:spPr>
          <a:xfrm>
            <a:off x="6792131" y="4924876"/>
            <a:ext cx="16836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Continuous</a:t>
            </a:r>
            <a:r>
              <a:rPr lang="it-IT" dirty="0"/>
              <a:t> </a:t>
            </a:r>
            <a:r>
              <a:rPr lang="it-IT" dirty="0" err="1"/>
              <a:t>rigid</a:t>
            </a:r>
            <a:r>
              <a:rPr lang="it-IT" dirty="0"/>
              <a:t> flow of production of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identical</a:t>
            </a:r>
            <a:r>
              <a:rPr lang="it-IT" dirty="0"/>
              <a:t> outputs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EA322563-98FF-4760-A753-59BF146FE83C}"/>
              </a:ext>
            </a:extLst>
          </p:cNvPr>
          <p:cNvSpPr txBox="1"/>
          <p:nvPr/>
        </p:nvSpPr>
        <p:spPr>
          <a:xfrm>
            <a:off x="4852442" y="2840684"/>
            <a:ext cx="1683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/>
              <a:t>Discontinuous</a:t>
            </a:r>
            <a:r>
              <a:rPr lang="it-IT" b="1" dirty="0"/>
              <a:t> p</a:t>
            </a:r>
            <a:r>
              <a:rPr lang="en-US" b="1" dirty="0" err="1"/>
              <a:t>rocesses</a:t>
            </a:r>
            <a:endParaRPr lang="en-US" b="1" dirty="0"/>
          </a:p>
          <a:p>
            <a:pPr algn="ctr"/>
            <a:r>
              <a:rPr lang="en-US" dirty="0"/>
              <a:t>of single, unique, tailored, outputs</a:t>
            </a:r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C28E7D30-CD69-419F-999E-5455C1B360AB}"/>
              </a:ext>
            </a:extLst>
          </p:cNvPr>
          <p:cNvSpPr txBox="1"/>
          <p:nvPr/>
        </p:nvSpPr>
        <p:spPr>
          <a:xfrm>
            <a:off x="6897495" y="6462850"/>
            <a:ext cx="1864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/>
              <a:t>Continuity</a:t>
            </a:r>
            <a:r>
              <a:rPr lang="it-IT" dirty="0"/>
              <a:t> of flow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34A804A5-82F5-4D76-8E5B-9E4DF8BE9BC6}"/>
              </a:ext>
            </a:extLst>
          </p:cNvPr>
          <p:cNvSpPr txBox="1"/>
          <p:nvPr/>
        </p:nvSpPr>
        <p:spPr>
          <a:xfrm>
            <a:off x="4669562" y="6478449"/>
            <a:ext cx="2122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/>
              <a:t>Discontinuity</a:t>
            </a:r>
            <a:r>
              <a:rPr lang="it-IT" dirty="0"/>
              <a:t> of flow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2496C36-ACC1-43A1-882D-3C6A89904095}"/>
              </a:ext>
            </a:extLst>
          </p:cNvPr>
          <p:cNvSpPr txBox="1"/>
          <p:nvPr/>
        </p:nvSpPr>
        <p:spPr>
          <a:xfrm>
            <a:off x="2017300" y="3266523"/>
            <a:ext cx="2743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/>
              <a:t>Variety</a:t>
            </a:r>
            <a:r>
              <a:rPr lang="it-IT" dirty="0"/>
              <a:t> of possible outputs </a:t>
            </a:r>
          </a:p>
          <a:p>
            <a:pPr algn="ctr"/>
            <a:r>
              <a:rPr lang="it-IT" dirty="0" err="1"/>
              <a:t>Flexibility</a:t>
            </a:r>
            <a:r>
              <a:rPr lang="it-IT" dirty="0"/>
              <a:t> of </a:t>
            </a:r>
            <a:r>
              <a:rPr lang="it-IT" dirty="0" err="1"/>
              <a:t>process</a:t>
            </a:r>
            <a:endParaRPr lang="it-IT" dirty="0"/>
          </a:p>
          <a:p>
            <a:pPr algn="ctr"/>
            <a:r>
              <a:rPr lang="it-IT" dirty="0"/>
              <a:t>Small </a:t>
            </a:r>
            <a:r>
              <a:rPr lang="it-IT" dirty="0" err="1"/>
              <a:t>quantity</a:t>
            </a:r>
            <a:r>
              <a:rPr lang="it-IT" dirty="0"/>
              <a:t> of outputs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6986361D-AAFB-48CE-9020-E92818F0F3B5}"/>
              </a:ext>
            </a:extLst>
          </p:cNvPr>
          <p:cNvSpPr txBox="1"/>
          <p:nvPr/>
        </p:nvSpPr>
        <p:spPr>
          <a:xfrm>
            <a:off x="2228628" y="5028693"/>
            <a:ext cx="2559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/>
              <a:t>Uniformity</a:t>
            </a:r>
            <a:r>
              <a:rPr lang="it-IT" dirty="0"/>
              <a:t> of outputs </a:t>
            </a:r>
          </a:p>
          <a:p>
            <a:pPr algn="ctr"/>
            <a:r>
              <a:rPr lang="it-IT" dirty="0" err="1"/>
              <a:t>Rigidiy</a:t>
            </a:r>
            <a:r>
              <a:rPr lang="it-IT" dirty="0"/>
              <a:t> of </a:t>
            </a:r>
            <a:r>
              <a:rPr lang="it-IT" dirty="0" err="1"/>
              <a:t>processe</a:t>
            </a:r>
            <a:endParaRPr lang="it-IT" dirty="0"/>
          </a:p>
          <a:p>
            <a:pPr algn="ctr"/>
            <a:r>
              <a:rPr lang="it-IT" dirty="0"/>
              <a:t>Large </a:t>
            </a:r>
            <a:r>
              <a:rPr lang="it-IT" dirty="0" err="1"/>
              <a:t>quantity</a:t>
            </a:r>
            <a:r>
              <a:rPr lang="it-IT" dirty="0"/>
              <a:t> of outputs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F645BE27-15BE-4F13-884B-FA5F8E962E87}"/>
              </a:ext>
            </a:extLst>
          </p:cNvPr>
          <p:cNvSpPr txBox="1"/>
          <p:nvPr/>
        </p:nvSpPr>
        <p:spPr>
          <a:xfrm>
            <a:off x="5270768" y="2422565"/>
            <a:ext cx="2737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Different </a:t>
            </a:r>
            <a:r>
              <a:rPr lang="it-IT" b="1" dirty="0" err="1"/>
              <a:t>kind</a:t>
            </a:r>
            <a:r>
              <a:rPr lang="it-IT" b="1" dirty="0"/>
              <a:t> of </a:t>
            </a:r>
            <a:r>
              <a:rPr lang="it-IT" b="1" dirty="0" err="1"/>
              <a:t>processes</a:t>
            </a:r>
            <a:endParaRPr lang="it-IT" b="1" dirty="0"/>
          </a:p>
        </p:txBody>
      </p:sp>
      <p:grpSp>
        <p:nvGrpSpPr>
          <p:cNvPr id="3" name="Gruppo 21">
            <a:extLst>
              <a:ext uri="{FF2B5EF4-FFF2-40B4-BE49-F238E27FC236}">
                <a16:creationId xmlns="" xmlns:a16="http://schemas.microsoft.com/office/drawing/2014/main" id="{95C1814A-AC14-456D-BF3D-42A78560E75C}"/>
              </a:ext>
            </a:extLst>
          </p:cNvPr>
          <p:cNvGrpSpPr/>
          <p:nvPr/>
        </p:nvGrpSpPr>
        <p:grpSpPr>
          <a:xfrm>
            <a:off x="1752935" y="1431978"/>
            <a:ext cx="3035241" cy="1834545"/>
            <a:chOff x="9169127" y="2828347"/>
            <a:chExt cx="3035241" cy="1834545"/>
          </a:xfrm>
        </p:grpSpPr>
        <p:pic>
          <p:nvPicPr>
            <p:cNvPr id="23" name="Immagine 22">
              <a:extLst>
                <a:ext uri="{FF2B5EF4-FFF2-40B4-BE49-F238E27FC236}">
                  <a16:creationId xmlns="" xmlns:a16="http://schemas.microsoft.com/office/drawing/2014/main" id="{8E49C58D-26B8-47F4-B6DC-D4B48B3B37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69127" y="2828347"/>
              <a:ext cx="1492849" cy="893808"/>
            </a:xfrm>
            <a:prstGeom prst="rect">
              <a:avLst/>
            </a:prstGeom>
          </p:spPr>
        </p:pic>
        <p:pic>
          <p:nvPicPr>
            <p:cNvPr id="24" name="Immagine 23">
              <a:extLst>
                <a:ext uri="{FF2B5EF4-FFF2-40B4-BE49-F238E27FC236}">
                  <a16:creationId xmlns="" xmlns:a16="http://schemas.microsoft.com/office/drawing/2014/main" id="{F47F1538-1AC5-45DA-9C66-901888871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88607" y="2855176"/>
              <a:ext cx="1415761" cy="941891"/>
            </a:xfrm>
            <a:prstGeom prst="rect">
              <a:avLst/>
            </a:prstGeom>
          </p:spPr>
        </p:pic>
        <p:pic>
          <p:nvPicPr>
            <p:cNvPr id="25" name="Picture 4" descr="http://www.pasticceriamarlene.it/wp-content/uploads/2009/12/strudel_di_mele.jpg">
              <a:extLst>
                <a:ext uri="{FF2B5EF4-FFF2-40B4-BE49-F238E27FC236}">
                  <a16:creationId xmlns="" xmlns:a16="http://schemas.microsoft.com/office/drawing/2014/main" id="{3D4C814D-3564-4753-80D0-C798266CE7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8904" y="3760544"/>
              <a:ext cx="1443756" cy="90234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uppo 25">
            <a:extLst>
              <a:ext uri="{FF2B5EF4-FFF2-40B4-BE49-F238E27FC236}">
                <a16:creationId xmlns="" xmlns:a16="http://schemas.microsoft.com/office/drawing/2014/main" id="{C2348045-60C1-4928-B771-243E6250FCFD}"/>
              </a:ext>
            </a:extLst>
          </p:cNvPr>
          <p:cNvGrpSpPr/>
          <p:nvPr/>
        </p:nvGrpSpPr>
        <p:grpSpPr>
          <a:xfrm>
            <a:off x="8551989" y="4469775"/>
            <a:ext cx="3175468" cy="1506274"/>
            <a:chOff x="8345632" y="4194725"/>
            <a:chExt cx="4178877" cy="1982238"/>
          </a:xfrm>
        </p:grpSpPr>
        <p:grpSp>
          <p:nvGrpSpPr>
            <p:cNvPr id="5" name="Gruppo 26">
              <a:extLst>
                <a:ext uri="{FF2B5EF4-FFF2-40B4-BE49-F238E27FC236}">
                  <a16:creationId xmlns="" xmlns:a16="http://schemas.microsoft.com/office/drawing/2014/main" id="{E5C7AC38-1910-44D0-A6A7-0220ABE9C056}"/>
                </a:ext>
              </a:extLst>
            </p:cNvPr>
            <p:cNvGrpSpPr/>
            <p:nvPr/>
          </p:nvGrpSpPr>
          <p:grpSpPr>
            <a:xfrm>
              <a:off x="9012382" y="4832409"/>
              <a:ext cx="3195204" cy="637684"/>
              <a:chOff x="9012382" y="4832409"/>
              <a:chExt cx="3195204" cy="637684"/>
            </a:xfrm>
          </p:grpSpPr>
          <p:pic>
            <p:nvPicPr>
              <p:cNvPr id="36" name="Immagine 35">
                <a:extLst>
                  <a:ext uri="{FF2B5EF4-FFF2-40B4-BE49-F238E27FC236}">
                    <a16:creationId xmlns="" xmlns:a16="http://schemas.microsoft.com/office/drawing/2014/main" id="{22232A5A-717E-42A6-BFD3-12E0BF04D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9012382" y="4832409"/>
                <a:ext cx="1065068" cy="637684"/>
              </a:xfrm>
              <a:prstGeom prst="rect">
                <a:avLst/>
              </a:prstGeom>
            </p:spPr>
          </p:pic>
          <p:pic>
            <p:nvPicPr>
              <p:cNvPr id="37" name="Immagine 36">
                <a:extLst>
                  <a:ext uri="{FF2B5EF4-FFF2-40B4-BE49-F238E27FC236}">
                    <a16:creationId xmlns="" xmlns:a16="http://schemas.microsoft.com/office/drawing/2014/main" id="{5C78C24E-479B-42AC-9539-CCF89963C8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0077450" y="4832409"/>
                <a:ext cx="1065068" cy="637684"/>
              </a:xfrm>
              <a:prstGeom prst="rect">
                <a:avLst/>
              </a:prstGeom>
            </p:spPr>
          </p:pic>
          <p:pic>
            <p:nvPicPr>
              <p:cNvPr id="38" name="Immagine 37">
                <a:extLst>
                  <a:ext uri="{FF2B5EF4-FFF2-40B4-BE49-F238E27FC236}">
                    <a16:creationId xmlns="" xmlns:a16="http://schemas.microsoft.com/office/drawing/2014/main" id="{9D84D62A-26FE-4F8E-A4DF-01C0EDE43B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1142518" y="4832409"/>
                <a:ext cx="1065068" cy="637684"/>
              </a:xfrm>
              <a:prstGeom prst="rect">
                <a:avLst/>
              </a:prstGeom>
            </p:spPr>
          </p:pic>
        </p:grpSp>
        <p:grpSp>
          <p:nvGrpSpPr>
            <p:cNvPr id="6" name="Gruppo 27">
              <a:extLst>
                <a:ext uri="{FF2B5EF4-FFF2-40B4-BE49-F238E27FC236}">
                  <a16:creationId xmlns="" xmlns:a16="http://schemas.microsoft.com/office/drawing/2014/main" id="{1BF7D5B0-6D76-48FF-AB33-6263FBED8B61}"/>
                </a:ext>
              </a:extLst>
            </p:cNvPr>
            <p:cNvGrpSpPr/>
            <p:nvPr/>
          </p:nvGrpSpPr>
          <p:grpSpPr>
            <a:xfrm>
              <a:off x="8345632" y="5539279"/>
              <a:ext cx="3581400" cy="637684"/>
              <a:chOff x="9012382" y="4832409"/>
              <a:chExt cx="3195204" cy="637684"/>
            </a:xfrm>
          </p:grpSpPr>
          <p:pic>
            <p:nvPicPr>
              <p:cNvPr id="33" name="Immagine 32">
                <a:extLst>
                  <a:ext uri="{FF2B5EF4-FFF2-40B4-BE49-F238E27FC236}">
                    <a16:creationId xmlns="" xmlns:a16="http://schemas.microsoft.com/office/drawing/2014/main" id="{28FF3F3A-9841-464E-9FEA-30B7D7F1C5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9012382" y="4832409"/>
                <a:ext cx="1065068" cy="637684"/>
              </a:xfrm>
              <a:prstGeom prst="rect">
                <a:avLst/>
              </a:prstGeom>
            </p:spPr>
          </p:pic>
          <p:pic>
            <p:nvPicPr>
              <p:cNvPr id="34" name="Immagine 33">
                <a:extLst>
                  <a:ext uri="{FF2B5EF4-FFF2-40B4-BE49-F238E27FC236}">
                    <a16:creationId xmlns="" xmlns:a16="http://schemas.microsoft.com/office/drawing/2014/main" id="{12EEB4BA-B380-4444-9372-CF9A56CC1A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0077450" y="4832409"/>
                <a:ext cx="1065068" cy="637684"/>
              </a:xfrm>
              <a:prstGeom prst="rect">
                <a:avLst/>
              </a:prstGeom>
            </p:spPr>
          </p:pic>
          <p:pic>
            <p:nvPicPr>
              <p:cNvPr id="35" name="Immagine 34">
                <a:extLst>
                  <a:ext uri="{FF2B5EF4-FFF2-40B4-BE49-F238E27FC236}">
                    <a16:creationId xmlns="" xmlns:a16="http://schemas.microsoft.com/office/drawing/2014/main" id="{6C7E8943-C330-4966-B2DB-AC8DFC6CC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1142518" y="4832409"/>
                <a:ext cx="1065068" cy="637684"/>
              </a:xfrm>
              <a:prstGeom prst="rect">
                <a:avLst/>
              </a:prstGeom>
            </p:spPr>
          </p:pic>
        </p:grpSp>
        <p:grpSp>
          <p:nvGrpSpPr>
            <p:cNvPr id="7" name="Gruppo 28">
              <a:extLst>
                <a:ext uri="{FF2B5EF4-FFF2-40B4-BE49-F238E27FC236}">
                  <a16:creationId xmlns="" xmlns:a16="http://schemas.microsoft.com/office/drawing/2014/main" id="{8363089A-3548-4598-8443-911EF7BBFA6F}"/>
                </a:ext>
              </a:extLst>
            </p:cNvPr>
            <p:cNvGrpSpPr/>
            <p:nvPr/>
          </p:nvGrpSpPr>
          <p:grpSpPr>
            <a:xfrm>
              <a:off x="9732530" y="4194725"/>
              <a:ext cx="2791979" cy="557210"/>
              <a:chOff x="9012382" y="4832409"/>
              <a:chExt cx="3195204" cy="637684"/>
            </a:xfrm>
          </p:grpSpPr>
          <p:pic>
            <p:nvPicPr>
              <p:cNvPr id="30" name="Immagine 29">
                <a:extLst>
                  <a:ext uri="{FF2B5EF4-FFF2-40B4-BE49-F238E27FC236}">
                    <a16:creationId xmlns="" xmlns:a16="http://schemas.microsoft.com/office/drawing/2014/main" id="{9D510F67-76D5-481F-A3D5-485A8EA436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9012382" y="4832409"/>
                <a:ext cx="1065068" cy="637684"/>
              </a:xfrm>
              <a:prstGeom prst="rect">
                <a:avLst/>
              </a:prstGeom>
            </p:spPr>
          </p:pic>
          <p:pic>
            <p:nvPicPr>
              <p:cNvPr id="31" name="Immagine 30">
                <a:extLst>
                  <a:ext uri="{FF2B5EF4-FFF2-40B4-BE49-F238E27FC236}">
                    <a16:creationId xmlns="" xmlns:a16="http://schemas.microsoft.com/office/drawing/2014/main" id="{666FC06B-F90A-4029-9AC0-62F17A4092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0077450" y="4832409"/>
                <a:ext cx="1065068" cy="637684"/>
              </a:xfrm>
              <a:prstGeom prst="rect">
                <a:avLst/>
              </a:prstGeom>
            </p:spPr>
          </p:pic>
          <p:pic>
            <p:nvPicPr>
              <p:cNvPr id="32" name="Immagine 31">
                <a:extLst>
                  <a:ext uri="{FF2B5EF4-FFF2-40B4-BE49-F238E27FC236}">
                    <a16:creationId xmlns="" xmlns:a16="http://schemas.microsoft.com/office/drawing/2014/main" id="{BA6693C5-ECBC-4D9D-BE26-6F1A9C70A6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1142518" y="4832409"/>
                <a:ext cx="1065068" cy="637684"/>
              </a:xfrm>
              <a:prstGeom prst="rect">
                <a:avLst/>
              </a:prstGeom>
            </p:spPr>
          </p:pic>
        </p:grpSp>
      </p:grpSp>
      <p:sp>
        <p:nvSpPr>
          <p:cNvPr id="40" name="CasellaDiTesto 39">
            <a:extLst>
              <a:ext uri="{FF2B5EF4-FFF2-40B4-BE49-F238E27FC236}">
                <a16:creationId xmlns="" xmlns:a16="http://schemas.microsoft.com/office/drawing/2014/main" id="{AB7DCBBC-9A7B-4344-8C78-3CE5AD032095}"/>
              </a:ext>
            </a:extLst>
          </p:cNvPr>
          <p:cNvSpPr txBox="1"/>
          <p:nvPr/>
        </p:nvSpPr>
        <p:spPr>
          <a:xfrm>
            <a:off x="6754602" y="4702088"/>
            <a:ext cx="1471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Process flows</a:t>
            </a:r>
          </a:p>
        </p:txBody>
      </p:sp>
      <p:sp>
        <p:nvSpPr>
          <p:cNvPr id="41" name="Segnaposto data 3">
            <a:extLst>
              <a:ext uri="{FF2B5EF4-FFF2-40B4-BE49-F238E27FC236}">
                <a16:creationId xmlns="" xmlns:a16="http://schemas.microsoft.com/office/drawing/2014/main" id="{64F18CE2-E9E2-4F26-AA02-CF635024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pic>
        <p:nvPicPr>
          <p:cNvPr id="59" name="Picture 2" descr="INVCDS2CDS0174 - PONREC">
            <a:extLst>
              <a:ext uri="{FF2B5EF4-FFF2-40B4-BE49-F238E27FC236}">
                <a16:creationId xmlns="" xmlns:a16="http://schemas.microsoft.com/office/drawing/2014/main" id="{3529F8A3-D8BC-4E9A-A2CB-DFE858FB0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372" y="5193879"/>
            <a:ext cx="2253801" cy="16919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Iginio Massari si conferma miglior pasticcere d'Italia - Giornale ...">
            <a:extLst>
              <a:ext uri="{FF2B5EF4-FFF2-40B4-BE49-F238E27FC236}">
                <a16:creationId xmlns="" xmlns:a16="http://schemas.microsoft.com/office/drawing/2014/main" id="{CB7C6C9C-F247-48E8-A0BF-C430E8A7F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1116"/>
            <a:ext cx="2192400" cy="14589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CasellaDiTesto 60">
            <a:extLst>
              <a:ext uri="{FF2B5EF4-FFF2-40B4-BE49-F238E27FC236}">
                <a16:creationId xmlns="" xmlns:a16="http://schemas.microsoft.com/office/drawing/2014/main" id="{38265678-CD49-4E0B-BAF8-6C69C5E1FA6A}"/>
              </a:ext>
            </a:extLst>
          </p:cNvPr>
          <p:cNvSpPr txBox="1"/>
          <p:nvPr/>
        </p:nvSpPr>
        <p:spPr>
          <a:xfrm>
            <a:off x="6799829" y="3239508"/>
            <a:ext cx="1683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NO</a:t>
            </a:r>
          </a:p>
          <a:p>
            <a:pPr algn="ctr"/>
            <a:r>
              <a:rPr lang="it-IT" dirty="0"/>
              <a:t>PROCESSS</a:t>
            </a:r>
          </a:p>
          <a:p>
            <a:pPr algn="ctr"/>
            <a:r>
              <a:rPr lang="it-IT" dirty="0"/>
              <a:t>HERE!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="" xmlns:a16="http://schemas.microsoft.com/office/drawing/2014/main" id="{39DE8819-E5D5-4C8C-BE92-7BB030338A17}"/>
              </a:ext>
            </a:extLst>
          </p:cNvPr>
          <p:cNvSpPr txBox="1"/>
          <p:nvPr/>
        </p:nvSpPr>
        <p:spPr>
          <a:xfrm>
            <a:off x="4973724" y="5079023"/>
            <a:ext cx="1683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NO</a:t>
            </a:r>
          </a:p>
          <a:p>
            <a:pPr algn="ctr"/>
            <a:r>
              <a:rPr lang="it-IT" dirty="0"/>
              <a:t>PROCESSS</a:t>
            </a:r>
          </a:p>
          <a:p>
            <a:pPr algn="ctr"/>
            <a:r>
              <a:rPr lang="it-IT" dirty="0"/>
              <a:t>HERE!</a:t>
            </a:r>
          </a:p>
        </p:txBody>
      </p:sp>
    </p:spTree>
    <p:extLst>
      <p:ext uri="{BB962C8B-B14F-4D97-AF65-F5344CB8AC3E}">
        <p14:creationId xmlns="" xmlns:p14="http://schemas.microsoft.com/office/powerpoint/2010/main" val="289350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A26A44D-F92E-4C40-809F-AE4DCA06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Operations Strategy decisions about volume and flexibility of processes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C4876C3-EB69-4784-A695-07A3EFD74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7171" cy="4351338"/>
          </a:xfrm>
        </p:spPr>
        <p:txBody>
          <a:bodyPr/>
          <a:lstStyle/>
          <a:p>
            <a:r>
              <a:rPr lang="en-US" dirty="0"/>
              <a:t>The "products-processes" matrix shows the different types of production according to the needs of the market and the differentiation strategies of the companies.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8C03013-C5F2-4BED-BC42-5B2F20CAB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77E83F2-5B75-4644-B98A-EB265CA0C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3157987-9F5A-4AA7-90F8-C45004A6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D80F518-FB06-41E7-9BB3-2FAEB4D2834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06310" y="1346738"/>
            <a:ext cx="5285690" cy="55112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6288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EDB4FBC-1CE3-44E0-8F3E-4FED7F75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D49081D-59F6-483A-B9EC-78D927EE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A9E17F71-53D2-4F1A-A194-8AF6B2A3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15CD5320-434F-4747-9445-06BA0CE0EDF0}"/>
              </a:ext>
            </a:extLst>
          </p:cNvPr>
          <p:cNvPicPr/>
          <p:nvPr/>
        </p:nvPicPr>
        <p:blipFill rotWithShape="1">
          <a:blip r:embed="rId2" cstate="print"/>
          <a:srcRect l="8786"/>
          <a:stretch/>
        </p:blipFill>
        <p:spPr bwMode="auto">
          <a:xfrm>
            <a:off x="2438706" y="97849"/>
            <a:ext cx="7314588" cy="6760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7825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="" xmlns:a16="http://schemas.microsoft.com/office/drawing/2014/main" id="{945E08E3-EDC6-4867-8F3A-0FE4414F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How to combine strategic product diversification decisions with strategic differentiation decisions?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19F45FD0-D3BF-414A-969C-331A8BD5A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Differentiating</a:t>
            </a:r>
            <a:r>
              <a:rPr lang="en-US" dirty="0"/>
              <a:t> your offer of products means aiming at a narrow target of customers who are willing to spend more to have a product with certain valuable features</a:t>
            </a:r>
          </a:p>
          <a:p>
            <a:r>
              <a:rPr lang="en-US" b="1" dirty="0"/>
              <a:t>Diversifying</a:t>
            </a:r>
            <a:r>
              <a:rPr lang="en-US" dirty="0"/>
              <a:t> your offer of products means expanding your range of products with more different product lines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54AFAD3E-D0C3-4E33-A2B0-6AE2EF3A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240A-41D8-4E01-8523-1EAF1700E87F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92FD4C47-4468-4D30-9658-DD2A0FBF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BA53EE5-5F82-4BF6-BF89-6E1A2184E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9870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="" xmlns:a16="http://schemas.microsoft.com/office/drawing/2014/main" id="{DB451208-15F1-44B3-AD49-D43E28D24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Mass Market vs </a:t>
            </a:r>
            <a:r>
              <a:rPr lang="it-IT" dirty="0" err="1"/>
              <a:t>Differentiated</a:t>
            </a:r>
            <a:r>
              <a:rPr lang="it-IT" dirty="0"/>
              <a:t> Market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="" xmlns:a16="http://schemas.microsoft.com/office/drawing/2014/main" id="{2BBB946A-F86C-46AA-9F82-C43D53EDA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planning the offer of our products, we must consider our resources and capabilities and decide to develop profits by providing</a:t>
            </a:r>
            <a:endParaRPr lang="it-IT" dirty="0"/>
          </a:p>
          <a:p>
            <a:pPr lvl="0"/>
            <a:r>
              <a:rPr lang="en-US" dirty="0"/>
              <a:t>high volumes of goods sold at low unit prices</a:t>
            </a:r>
            <a:endParaRPr lang="it-IT" dirty="0"/>
          </a:p>
          <a:p>
            <a:pPr lvl="0"/>
            <a:r>
              <a:rPr lang="en-US" dirty="0"/>
              <a:t>low volumes of goods sold at high unit prices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one alternative excludes the other.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FFCBE69-6AAA-47A3-AC26-2E6EFC2D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A1796-53E4-4EB3-88B3-ED7124A94807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0F8BD66-BA62-42E6-B4B2-628B45B6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9C0B433-1D0D-4543-BE07-6940C467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6011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BF98B93-8D24-4C1F-BF4E-996AA20B8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Mass Market vs </a:t>
            </a:r>
            <a:r>
              <a:rPr lang="it-IT" dirty="0" err="1"/>
              <a:t>Differentiated</a:t>
            </a:r>
            <a:r>
              <a:rPr lang="it-IT" dirty="0"/>
              <a:t> Market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AB99AF6-46EB-492B-B5A3-FB7E25CC78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MASS PRODUCTION</a:t>
            </a:r>
          </a:p>
          <a:p>
            <a:r>
              <a:rPr lang="en-US" dirty="0"/>
              <a:t>If market A requires many product units, it is better to produce the largest possible quantity in order to have a lower unit cost.</a:t>
            </a:r>
          </a:p>
          <a:p>
            <a:r>
              <a:rPr lang="en-US" dirty="0"/>
              <a:t>The high "capacity" is a reward in market A which demands many units of standardized product.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84DCB19-BC92-4608-A33C-7C84AEA006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DIFFERENTIATION -SPECIALIZATION</a:t>
            </a:r>
          </a:p>
          <a:p>
            <a:r>
              <a:rPr lang="en-US" dirty="0"/>
              <a:t>Market B request small quantities of a product with very particular characteristics to which customers attribute value and for which, therefore, they are willing to pay more.</a:t>
            </a:r>
          </a:p>
          <a:p>
            <a:r>
              <a:rPr lang="en-US" dirty="0"/>
              <a:t>In market B, I cannot count much on economies of scale, but I must be able to provide those special characteristics (aesthetic, qualitative, technical or functional) that are required.</a:t>
            </a:r>
          </a:p>
          <a:p>
            <a:r>
              <a:rPr lang="en-US" dirty="0"/>
              <a:t>The unit cost will therefore be higher, but, on the other hand, the customer is willing to accept a higher price. </a:t>
            </a:r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79FB9D7B-BCF0-4784-8830-17EF1851C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B8F8-284A-472C-BDD9-E925DAF1B26E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54347389-EF53-4490-BABC-E0DDEBBAB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FECA64ED-469F-4E45-8A83-1C0AF485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7549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="" xmlns:a16="http://schemas.microsoft.com/office/drawing/2014/main" id="{C3ED3247-B3D3-4E39-AE27-80E3D4C0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Generic</a:t>
            </a:r>
            <a:r>
              <a:rPr lang="it-IT" dirty="0"/>
              <a:t> Strategies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="" xmlns:a16="http://schemas.microsoft.com/office/drawing/2014/main" id="{6F980CA3-23B6-4FC2-A3D1-30EF4E7E8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Michael Porter says there are two "generic strategies" to choose from:</a:t>
            </a:r>
            <a:endParaRPr lang="it-IT" dirty="0"/>
          </a:p>
          <a:p>
            <a:pPr lvl="0"/>
            <a:r>
              <a:rPr lang="en-US" dirty="0"/>
              <a:t>a "cost strategy" aimed at a type A market</a:t>
            </a:r>
            <a:endParaRPr lang="it-IT" dirty="0"/>
          </a:p>
          <a:p>
            <a:pPr lvl="0"/>
            <a:r>
              <a:rPr lang="en-US" dirty="0"/>
              <a:t>a "differentiation strategy" targeting a type B market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2C29B9FF-EC8E-47A3-8D9E-03CFEC190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B8F8-284A-472C-BDD9-E925DAF1B26E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DB17C075-3D6F-4A5D-99D4-0F4E6463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003BA9F-7D25-4C46-8165-A5B7EA2A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9873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C542736-7D6B-4BCF-9906-E8DD50767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Cost Strategy: searching competitive advantage for efficiency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F25209C-3C69-4277-8B19-12F533A05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Market A: profit derives from a greater quantity of products at a lower cost and a lower price.</a:t>
            </a:r>
          </a:p>
          <a:p>
            <a:r>
              <a:rPr lang="en-US" dirty="0"/>
              <a:t>The key technical and relational capabilities for this generic strategy are related to </a:t>
            </a:r>
            <a:r>
              <a:rPr lang="en-US" b="1" dirty="0"/>
              <a:t>efficiency</a:t>
            </a:r>
            <a:r>
              <a:rPr lang="en-US" dirty="0"/>
              <a:t>, i.e. the ability to produce, distribute and sell a large quantity of products at low prices.</a:t>
            </a:r>
          </a:p>
          <a:p>
            <a:r>
              <a:rPr lang="en-US" dirty="0"/>
              <a:t>Competition among undifferentiated product will be made by many practically similar competing products.</a:t>
            </a:r>
          </a:p>
          <a:p>
            <a:r>
              <a:rPr lang="en-US" dirty="0"/>
              <a:t>These products are called “</a:t>
            </a:r>
            <a:r>
              <a:rPr lang="en-US" b="1" dirty="0"/>
              <a:t>commodities</a:t>
            </a:r>
            <a:r>
              <a:rPr lang="en-US" dirty="0"/>
              <a:t>” and competition between manufacturers is based on efficiency, availability and on the lowest price.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87132E8-2237-4956-8CCC-F484F0A9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930A6B91-A355-4418-898C-65E343C07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AE15C7DD-E463-4C87-B4E2-450F65F8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62634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3B6C816-FB2A-49AF-82C8-A50A7B66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Differentiation Strategy: searching competitive advantage for efficiency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FD88D46-A1AD-43F7-A9A0-FF0160658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Market B: profit derives from a smaller quantity of higher priced products</a:t>
            </a:r>
            <a:r>
              <a:rPr lang="en-US" dirty="0"/>
              <a:t>.</a:t>
            </a:r>
          </a:p>
          <a:p>
            <a:r>
              <a:rPr lang="en-US" dirty="0"/>
              <a:t>The key technical and relational capabilities for this generic strategy are linked to </a:t>
            </a:r>
            <a:r>
              <a:rPr lang="en-US" b="1" dirty="0"/>
              <a:t>efficacy</a:t>
            </a:r>
            <a:r>
              <a:rPr lang="en-US" dirty="0"/>
              <a:t>, that is, the ability to create products with highly attractive characteristics for a market willing to recognize their value.</a:t>
            </a:r>
          </a:p>
          <a:p>
            <a:r>
              <a:rPr lang="en-US" dirty="0"/>
              <a:t>The attraction exerted by the products can derive from technical, aesthetic and sometimes symbolic characteristics.</a:t>
            </a:r>
          </a:p>
          <a:p>
            <a:r>
              <a:rPr lang="en-US" dirty="0"/>
              <a:t>For example, we can consider differentiated a product that is a status symbol or is able to provide relevant meanings for the user.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45FF0F7-44BC-4941-AFCB-9CF285F1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B6709CE-8364-4152-B18F-657DEB83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20FF7C0-0E58-4D06-A4DD-2785306F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9570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27D12AB-BB27-44AA-9611-12660830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product manager is </a:t>
            </a:r>
            <a:r>
              <a:rPr lang="it-IT" dirty="0" err="1"/>
              <a:t>aligned</a:t>
            </a:r>
            <a:r>
              <a:rPr lang="it-IT" dirty="0"/>
              <a:t> with the strategy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7FF07A0-F026-4596-BEBF-D0B37ECA6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product manager</a:t>
            </a:r>
            <a:r>
              <a:rPr lang="en-US" dirty="0"/>
              <a:t> should launch new projects in accordance with the “generic strategy” that the company has chosen</a:t>
            </a:r>
          </a:p>
          <a:p>
            <a:r>
              <a:rPr lang="en-US" dirty="0"/>
              <a:t>by providing </a:t>
            </a:r>
            <a:r>
              <a:rPr lang="en-US" b="1" dirty="0"/>
              <a:t>designers</a:t>
            </a:r>
            <a:r>
              <a:rPr lang="en-US" dirty="0"/>
              <a:t> with clear indications on the cost and differentiation objectives for the development of new products or for the restyling or streamlining of existing products.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B640B98-260C-4ED0-8E3B-C92E488F2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991D-3DFD-4109-84E9-096B8E325CE1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6D29C4CF-F588-4B45-BC4E-1338D7D66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CA36EC5-7C06-48B1-B84A-7C85022B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8402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FB3C9FF8-C876-4A95-8BBB-209A413A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240A-41D8-4E01-8523-1EAF1700E87F}" type="datetime1">
              <a:rPr lang="it-IT" smtClean="0"/>
              <a:pPr/>
              <a:t>27/02/2022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033244DA-AB31-4270-B98B-34AD8CF6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C56A083-06EA-4C66-BD23-B1672B81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66CF-62E3-44AA-B5F8-91C8785CFA03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A1941B43-DF49-450E-B053-3B6ECED5F3B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8364" y="194790"/>
            <a:ext cx="8735271" cy="666321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C5809AB6-4D39-4062-B66B-4CE07E720E70}"/>
              </a:ext>
            </a:extLst>
          </p:cNvPr>
          <p:cNvSpPr/>
          <p:nvPr/>
        </p:nvSpPr>
        <p:spPr>
          <a:xfrm>
            <a:off x="7837714" y="3167743"/>
            <a:ext cx="2188029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6B19D6BC-0B12-44CF-B490-41A036D0FBE7}"/>
              </a:ext>
            </a:extLst>
          </p:cNvPr>
          <p:cNvSpPr/>
          <p:nvPr/>
        </p:nvSpPr>
        <p:spPr>
          <a:xfrm>
            <a:off x="7837714" y="745218"/>
            <a:ext cx="2253343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F17078BD-2321-4909-A5F0-A35BBBBD8D80}"/>
              </a:ext>
            </a:extLst>
          </p:cNvPr>
          <p:cNvSpPr/>
          <p:nvPr/>
        </p:nvSpPr>
        <p:spPr>
          <a:xfrm>
            <a:off x="1567543" y="506186"/>
            <a:ext cx="3657600" cy="5306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FB633F1E-7D0D-4B59-A5DA-779840E63591}"/>
              </a:ext>
            </a:extLst>
          </p:cNvPr>
          <p:cNvPicPr/>
          <p:nvPr/>
        </p:nvPicPr>
        <p:blipFill rotWithShape="1">
          <a:blip r:embed="rId2" cstate="print"/>
          <a:srcRect r="60219" b="6813"/>
          <a:stretch/>
        </p:blipFill>
        <p:spPr>
          <a:xfrm>
            <a:off x="1416890" y="374404"/>
            <a:ext cx="3475007" cy="6209276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140FDA5B-6617-419D-A9B6-F50F9AC5542B}"/>
              </a:ext>
            </a:extLst>
          </p:cNvPr>
          <p:cNvSpPr/>
          <p:nvPr/>
        </p:nvSpPr>
        <p:spPr>
          <a:xfrm>
            <a:off x="2030186" y="2351314"/>
            <a:ext cx="2721428" cy="1845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42AC00DF-19D0-4B82-946A-63137B90E4D7}"/>
              </a:ext>
            </a:extLst>
          </p:cNvPr>
          <p:cNvSpPr/>
          <p:nvPr/>
        </p:nvSpPr>
        <p:spPr>
          <a:xfrm>
            <a:off x="5225143" y="5600700"/>
            <a:ext cx="5238492" cy="125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04082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47216</TotalTime>
  <Words>677</Words>
  <Application>Microsoft Office PowerPoint</Application>
  <PresentationFormat>Personalizzato</PresentationFormat>
  <Paragraphs>83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Michael Porter’s Generic Strategies Framework</vt:lpstr>
      <vt:lpstr>How to combine strategic product diversification decisions with strategic differentiation decisions?</vt:lpstr>
      <vt:lpstr>Mass Market vs Differentiated Market</vt:lpstr>
      <vt:lpstr>Mass Market vs Differentiated Market</vt:lpstr>
      <vt:lpstr>Generic Strategies</vt:lpstr>
      <vt:lpstr>Cost Strategy: searching competitive advantage for efficiency</vt:lpstr>
      <vt:lpstr>Differentiation Strategy: searching competitive advantage for efficiency</vt:lpstr>
      <vt:lpstr>The product manager is aligned with the strategy</vt:lpstr>
      <vt:lpstr>Diapositiva 9</vt:lpstr>
      <vt:lpstr>Diapositiva 10</vt:lpstr>
      <vt:lpstr>Diapositiva 11</vt:lpstr>
      <vt:lpstr>Diapositiva 12</vt:lpstr>
      <vt:lpstr>Alignment of operations and strategy</vt:lpstr>
      <vt:lpstr>Operations Strategy decisions about volume and flexibility of processes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&amp; Branding</dc:title>
  <dc:creator>Enrico Viceconte</dc:creator>
  <cp:lastModifiedBy>User</cp:lastModifiedBy>
  <cp:revision>502</cp:revision>
  <dcterms:created xsi:type="dcterms:W3CDTF">2020-03-13T12:39:36Z</dcterms:created>
  <dcterms:modified xsi:type="dcterms:W3CDTF">2022-02-27T17:17:49Z</dcterms:modified>
</cp:coreProperties>
</file>