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17"/>
  </p:notesMasterIdLst>
  <p:handoutMasterIdLst>
    <p:handoutMasterId r:id="rId18"/>
  </p:handoutMasterIdLst>
  <p:sldIdLst>
    <p:sldId id="283" r:id="rId2"/>
    <p:sldId id="310" r:id="rId3"/>
    <p:sldId id="311" r:id="rId4"/>
    <p:sldId id="312" r:id="rId5"/>
    <p:sldId id="313" r:id="rId6"/>
    <p:sldId id="314" r:id="rId7"/>
    <p:sldId id="304" r:id="rId8"/>
    <p:sldId id="315" r:id="rId9"/>
    <p:sldId id="308" r:id="rId10"/>
    <p:sldId id="309" r:id="rId11"/>
    <p:sldId id="305" r:id="rId12"/>
    <p:sldId id="306" r:id="rId13"/>
    <p:sldId id="316" r:id="rId14"/>
    <p:sldId id="317" r:id="rId15"/>
    <p:sldId id="30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13378D-406A-4E51-A338-13A2F48C7B1E}" v="1" dt="2023-03-14T07:06:42.9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434" autoAdjust="0"/>
  </p:normalViewPr>
  <p:slideViewPr>
    <p:cSldViewPr snapToGrid="0">
      <p:cViewPr varScale="1">
        <p:scale>
          <a:sx n="71" d="100"/>
          <a:sy n="71" d="100"/>
        </p:scale>
        <p:origin x="67" y="2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8" y="2755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tonella Rocca" userId="3ab7560d-a561-4af6-b2d3-02fbcb08f14d" providerId="ADAL" clId="{0C13378D-406A-4E51-A338-13A2F48C7B1E}"/>
    <pc:docChg chg="modSld">
      <pc:chgData name="Antonella Rocca" userId="3ab7560d-a561-4af6-b2d3-02fbcb08f14d" providerId="ADAL" clId="{0C13378D-406A-4E51-A338-13A2F48C7B1E}" dt="2023-03-14T07:06:54.446" v="91" actId="20577"/>
      <pc:docMkLst>
        <pc:docMk/>
      </pc:docMkLst>
      <pc:sldChg chg="addSp modSp mod">
        <pc:chgData name="Antonella Rocca" userId="3ab7560d-a561-4af6-b2d3-02fbcb08f14d" providerId="ADAL" clId="{0C13378D-406A-4E51-A338-13A2F48C7B1E}" dt="2023-03-14T07:06:54.446" v="91" actId="20577"/>
        <pc:sldMkLst>
          <pc:docMk/>
          <pc:sldMk cId="4218842812" sldId="308"/>
        </pc:sldMkLst>
        <pc:spChg chg="add mod">
          <ac:chgData name="Antonella Rocca" userId="3ab7560d-a561-4af6-b2d3-02fbcb08f14d" providerId="ADAL" clId="{0C13378D-406A-4E51-A338-13A2F48C7B1E}" dt="2023-03-14T07:06:38.680" v="39" actId="20577"/>
          <ac:spMkLst>
            <pc:docMk/>
            <pc:sldMk cId="4218842812" sldId="308"/>
            <ac:spMk id="12" creationId="{60DB58CC-A2E7-48AA-4697-03080AEBA897}"/>
          </ac:spMkLst>
        </pc:spChg>
        <pc:spChg chg="add mod">
          <ac:chgData name="Antonella Rocca" userId="3ab7560d-a561-4af6-b2d3-02fbcb08f14d" providerId="ADAL" clId="{0C13378D-406A-4E51-A338-13A2F48C7B1E}" dt="2023-03-14T07:06:54.446" v="91" actId="20577"/>
          <ac:spMkLst>
            <pc:docMk/>
            <pc:sldMk cId="4218842812" sldId="308"/>
            <ac:spMk id="13" creationId="{4BF56BE5-FAEF-C865-7E79-16E7E539B1BD}"/>
          </ac:spMkLst>
        </pc:spChg>
        <pc:spChg chg="mod">
          <ac:chgData name="Antonella Rocca" userId="3ab7560d-a561-4af6-b2d3-02fbcb08f14d" providerId="ADAL" clId="{0C13378D-406A-4E51-A338-13A2F48C7B1E}" dt="2023-03-14T07:05:03.472" v="22" actId="20577"/>
          <ac:spMkLst>
            <pc:docMk/>
            <pc:sldMk cId="4218842812" sldId="308"/>
            <ac:spMk id="100357" creationId="{00000000-0000-0000-0000-000000000000}"/>
          </ac:spMkLst>
        </pc:spChg>
        <pc:picChg chg="add mod">
          <ac:chgData name="Antonella Rocca" userId="3ab7560d-a561-4af6-b2d3-02fbcb08f14d" providerId="ADAL" clId="{0C13378D-406A-4E51-A338-13A2F48C7B1E}" dt="2023-03-14T07:04:17.229" v="4" actId="1076"/>
          <ac:picMkLst>
            <pc:docMk/>
            <pc:sldMk cId="4218842812" sldId="308"/>
            <ac:picMk id="4" creationId="{2737C2D2-55C3-886D-7DB6-C7209DB6DE00}"/>
          </ac:picMkLst>
        </pc:picChg>
        <pc:picChg chg="add mod">
          <ac:chgData name="Antonella Rocca" userId="3ab7560d-a561-4af6-b2d3-02fbcb08f14d" providerId="ADAL" clId="{0C13378D-406A-4E51-A338-13A2F48C7B1E}" dt="2023-03-14T07:03:17.885" v="3" actId="1076"/>
          <ac:picMkLst>
            <pc:docMk/>
            <pc:sldMk cId="4218842812" sldId="308"/>
            <ac:picMk id="6" creationId="{19853A8F-F23C-C7AA-231C-5D9BF335C90F}"/>
          </ac:picMkLst>
        </pc:picChg>
        <pc:cxnChg chg="add">
          <ac:chgData name="Antonella Rocca" userId="3ab7560d-a561-4af6-b2d3-02fbcb08f14d" providerId="ADAL" clId="{0C13378D-406A-4E51-A338-13A2F48C7B1E}" dt="2023-03-14T07:06:02.121" v="23" actId="11529"/>
          <ac:cxnSpMkLst>
            <pc:docMk/>
            <pc:sldMk cId="4218842812" sldId="308"/>
            <ac:cxnSpMk id="8" creationId="{1A7D002D-E93B-0DBF-50AF-4E3A4E6D3A1E}"/>
          </ac:cxnSpMkLst>
        </pc:cxnChg>
        <pc:cxnChg chg="add">
          <ac:chgData name="Antonella Rocca" userId="3ab7560d-a561-4af6-b2d3-02fbcb08f14d" providerId="ADAL" clId="{0C13378D-406A-4E51-A338-13A2F48C7B1E}" dt="2023-03-14T07:06:13.580" v="24" actId="11529"/>
          <ac:cxnSpMkLst>
            <pc:docMk/>
            <pc:sldMk cId="4218842812" sldId="308"/>
            <ac:cxnSpMk id="10" creationId="{2798892A-BE69-E54E-5606-82DB266DCF2A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it-IT"/>
              <a:t>Il miglioramento della qualità nel moderno ambiante produttivo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F28021-366D-4448-8EDB-32A0A11A49C2}" type="datetimeFigureOut">
              <a:rPr lang="it-IT" smtClean="0"/>
              <a:t>08/03/2024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CC28ED-AAA3-421D-8FAF-CF90C0FA9EF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5778030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it-IT"/>
              <a:t>Il miglioramento della qualità nel moderno ambiante produttivo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BFDA82-E92C-4DCF-B41D-DEDB571A4FD9}" type="datetimeFigureOut">
              <a:rPr lang="it-IT" smtClean="0"/>
              <a:t>08/03/2024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DF7F65-37F2-4B01-89A0-8208485C5E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4718226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71C00-DEAB-464A-9FB7-F9B6F92E1E0D}" type="datetime1">
              <a:rPr lang="en-US" smtClean="0"/>
              <a:t>3/8/2024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591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A5774-6654-4B1E-9BAC-DB0255A3A3DC}" type="datetime1">
              <a:rPr lang="en-US" smtClean="0"/>
              <a:t>3/8/2024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449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728F1-5004-43F7-9B02-3CA70AFB5261}" type="datetime1">
              <a:rPr lang="en-US" smtClean="0"/>
              <a:t>3/8/2024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572271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0768-57B8-491B-A91A-A2A942243D45}" type="datetime1">
              <a:rPr lang="en-US" smtClean="0"/>
              <a:t>3/8/2024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2657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B42F3-DE71-4F7D-AD1B-C861C1832B55}" type="datetime1">
              <a:rPr lang="en-US" smtClean="0"/>
              <a:t>3/8/2024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280115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A20F3-E599-42FD-B88E-CD81C7F1CE1C}" type="datetime1">
              <a:rPr lang="en-US" smtClean="0"/>
              <a:t>3/8/2024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8285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4806A-69F5-412D-BAB5-99F6ED94B6F6}" type="datetime1">
              <a:rPr lang="en-US" smtClean="0"/>
              <a:t>3/8/2024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705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1EAA-86EC-48ED-BD1D-76B09E7F8958}" type="datetime1">
              <a:rPr lang="en-US" smtClean="0"/>
              <a:t>3/8/2024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692442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7792F-41CA-46E4-B360-178BA3229709}" type="datetime1">
              <a:rPr lang="en-US" smtClean="0"/>
              <a:t>3/8/2024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900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616AF-9AA4-4A57-9029-8E66E0A14186}" type="datetime1">
              <a:rPr lang="en-US" smtClean="0"/>
              <a:t>3/8/2024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680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698A8-50E3-4FC7-9B8F-BE6BFE06662B}" type="datetime1">
              <a:rPr lang="en-US" smtClean="0"/>
              <a:t>3/8/2024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537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00BD6-8B78-4A29-A7A7-E1CEE4655A24}" type="datetime1">
              <a:rPr lang="en-US" smtClean="0"/>
              <a:t>3/8/2024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623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BD633-FEEF-47FF-A08A-63164ED04DEA}" type="datetime1">
              <a:rPr lang="en-US" smtClean="0"/>
              <a:t>3/8/2024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563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8E72D-835C-4ECC-9FF9-66A21C769A9A}" type="datetime1">
              <a:rPr lang="en-US" smtClean="0"/>
              <a:t>3/8/2024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551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C9D05-E73E-40F9-AEC2-36C156C93DFB}" type="datetime1">
              <a:rPr lang="en-US" smtClean="0"/>
              <a:t>3/8/2024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090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6F6D6-614E-4604-8876-0886A5274F46}" type="datetime1">
              <a:rPr lang="en-US" smtClean="0"/>
              <a:t>3/8/2024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206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81EAA-86EC-48ED-BD1D-76B09E7F8958}" type="datetime1">
              <a:rPr lang="en-US" smtClean="0"/>
              <a:t>3/8/2024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062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6" name="Segnaposto numero diapositiva 5"/>
          <p:cNvSpPr txBox="1">
            <a:spLocks noGrp="1"/>
          </p:cNvSpPr>
          <p:nvPr/>
        </p:nvSpPr>
        <p:spPr bwMode="auto">
          <a:xfrm>
            <a:off x="9912350" y="6597650"/>
            <a:ext cx="7556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2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D4766207-CF2D-4E6F-9AA8-5F42D2FC994C}" type="slidenum">
              <a:rPr lang="it-IT" altLang="it-IT"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it-IT" altLang="it-IT" sz="1200">
              <a:solidFill>
                <a:schemeClr val="tx1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2051277" y="2001900"/>
            <a:ext cx="617829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altLang="it-IT" sz="4000" dirty="0">
                <a:solidFill>
                  <a:srgbClr val="C00000"/>
                </a:solidFill>
                <a:latin typeface="Comic Sans MS" panose="030F0702030302020204" pitchFamily="66" charset="0"/>
              </a:rPr>
              <a:t>Inferenza statistica </a:t>
            </a:r>
            <a:r>
              <a:rPr lang="it-IT" altLang="it-IT" sz="4000" dirty="0">
                <a:solidFill>
                  <a:srgbClr val="C00000"/>
                </a:solidFill>
                <a:latin typeface="Comic Sans MS" panose="030F0702030302020204" pitchFamily="66" charset="0"/>
                <a:ea typeface="Verdana" panose="020B0604030504040204" pitchFamily="34" charset="0"/>
              </a:rPr>
              <a:t>per </a:t>
            </a:r>
          </a:p>
          <a:p>
            <a:pPr algn="ctr"/>
            <a:r>
              <a:rPr lang="it-IT" altLang="it-IT" sz="4000" dirty="0">
                <a:solidFill>
                  <a:srgbClr val="C00000"/>
                </a:solidFill>
                <a:latin typeface="Comic Sans MS" panose="030F0702030302020204" pitchFamily="66" charset="0"/>
                <a:ea typeface="Verdana" panose="020B0604030504040204" pitchFamily="34" charset="0"/>
              </a:rPr>
              <a:t>più di due campioni</a:t>
            </a:r>
            <a:endParaRPr lang="it-IT" sz="40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875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6" name="Segnaposto numero diapositiva 5"/>
          <p:cNvSpPr txBox="1">
            <a:spLocks noGrp="1"/>
          </p:cNvSpPr>
          <p:nvPr/>
        </p:nvSpPr>
        <p:spPr bwMode="auto">
          <a:xfrm>
            <a:off x="9912350" y="6597650"/>
            <a:ext cx="7556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2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D4766207-CF2D-4E6F-9AA8-5F42D2FC994C}" type="slidenum">
              <a:rPr lang="it-IT" altLang="it-IT"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it-IT" altLang="it-IT" sz="1200">
              <a:solidFill>
                <a:schemeClr val="tx1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00357" name="Rettangolo 1"/>
          <p:cNvSpPr>
            <a:spLocks noChangeArrowheads="1"/>
          </p:cNvSpPr>
          <p:nvPr/>
        </p:nvSpPr>
        <p:spPr bwMode="auto">
          <a:xfrm>
            <a:off x="253388" y="1666198"/>
            <a:ext cx="9658962" cy="208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2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algn="just" eaLnBrk="1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</a:pP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L’applicazione del test richiede:</a:t>
            </a:r>
          </a:p>
          <a:p>
            <a:pPr marL="342900" indent="-342900" algn="just" eaLnBrk="1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la normalità della distribuzione osservata</a:t>
            </a:r>
          </a:p>
          <a:p>
            <a:pPr marL="342900" indent="-342900" algn="just" eaLnBrk="1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la omoschedasticità della varianza</a:t>
            </a:r>
          </a:p>
          <a:p>
            <a:pPr marL="342900" indent="-342900" algn="just" eaLnBrk="1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la indipendenza delle osservazioni</a:t>
            </a:r>
          </a:p>
        </p:txBody>
      </p:sp>
      <p:sp>
        <p:nvSpPr>
          <p:cNvPr id="2" name="Rettangolo 1"/>
          <p:cNvSpPr/>
          <p:nvPr/>
        </p:nvSpPr>
        <p:spPr>
          <a:xfrm>
            <a:off x="1680195" y="565529"/>
            <a:ext cx="70968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altLang="it-IT" sz="3600" dirty="0">
                <a:solidFill>
                  <a:srgbClr val="C00000"/>
                </a:solidFill>
                <a:latin typeface="Comic Sans MS" panose="030F0702030302020204" pitchFamily="66" charset="0"/>
              </a:rPr>
              <a:t>L’analisi della varianza (ANOVA)</a:t>
            </a:r>
            <a:endParaRPr lang="it-IT" sz="36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0214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6" name="Segnaposto numero diapositiva 5"/>
          <p:cNvSpPr txBox="1">
            <a:spLocks noGrp="1"/>
          </p:cNvSpPr>
          <p:nvPr/>
        </p:nvSpPr>
        <p:spPr bwMode="auto">
          <a:xfrm>
            <a:off x="9912350" y="6597650"/>
            <a:ext cx="7556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2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D4766207-CF2D-4E6F-9AA8-5F42D2FC994C}" type="slidenum">
              <a:rPr lang="it-IT" altLang="it-IT"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it-IT" altLang="it-IT" sz="1200">
              <a:solidFill>
                <a:schemeClr val="tx1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00357" name="Rettangolo 1"/>
          <p:cNvSpPr>
            <a:spLocks noChangeArrowheads="1"/>
          </p:cNvSpPr>
          <p:nvPr/>
        </p:nvSpPr>
        <p:spPr bwMode="auto">
          <a:xfrm>
            <a:off x="209643" y="1648026"/>
            <a:ext cx="7142879" cy="921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2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algn="just" eaLnBrk="1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</a:pP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Una società automobilistica vuole testare la durata di 3 tipi di pneumatici (A, B, C).</a:t>
            </a:r>
            <a:endParaRPr lang="it-IT" altLang="it-IT" sz="22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8357793"/>
              </p:ext>
            </p:extLst>
          </p:nvPr>
        </p:nvGraphicFramePr>
        <p:xfrm>
          <a:off x="536369" y="2874984"/>
          <a:ext cx="1828800" cy="26136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378633145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11416747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783374713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A</a:t>
                      </a:r>
                      <a:endParaRPr lang="it-IT" sz="24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B</a:t>
                      </a:r>
                      <a:endParaRPr lang="it-IT" sz="24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>
                          <a:solidFill>
                            <a:srgbClr val="002060"/>
                          </a:solidFill>
                          <a:effectLst/>
                        </a:rPr>
                        <a:t>C</a:t>
                      </a:r>
                      <a:endParaRPr lang="it-IT" sz="24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511785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8</a:t>
                      </a:r>
                      <a:endParaRPr lang="it-IT" sz="24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endParaRPr lang="it-IT" sz="24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>
                          <a:solidFill>
                            <a:srgbClr val="002060"/>
                          </a:solidFill>
                          <a:effectLst/>
                        </a:rPr>
                        <a:t>7</a:t>
                      </a:r>
                      <a:endParaRPr lang="it-IT" sz="24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2221682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>
                          <a:solidFill>
                            <a:srgbClr val="002060"/>
                          </a:solidFill>
                          <a:effectLst/>
                        </a:rPr>
                        <a:t>7</a:t>
                      </a:r>
                      <a:endParaRPr lang="it-IT" sz="24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6</a:t>
                      </a:r>
                      <a:endParaRPr lang="it-IT" sz="24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endParaRPr lang="it-IT" sz="24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1980384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endParaRPr lang="it-IT" sz="24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>
                          <a:solidFill>
                            <a:srgbClr val="002060"/>
                          </a:solidFill>
                          <a:effectLst/>
                        </a:rPr>
                        <a:t>7</a:t>
                      </a:r>
                      <a:endParaRPr lang="it-IT" sz="24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it-IT" sz="24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220284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it-IT" sz="24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endParaRPr lang="it-IT" sz="24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endParaRPr lang="it-IT" sz="24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4352767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endParaRPr lang="it-IT" sz="24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>
                          <a:solidFill>
                            <a:srgbClr val="002060"/>
                          </a:solidFill>
                          <a:effectLst/>
                        </a:rPr>
                        <a:t>6</a:t>
                      </a:r>
                      <a:endParaRPr lang="it-IT" sz="24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endParaRPr lang="it-IT" sz="24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108562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it-IT" sz="24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endParaRPr lang="it-IT" sz="2400" b="0" i="0" u="none" strike="noStrike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it-IT" sz="24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60479744"/>
                  </a:ext>
                </a:extLst>
              </a:tr>
            </a:tbl>
          </a:graphicData>
        </a:graphic>
      </p:graphicFrame>
      <p:sp>
        <p:nvSpPr>
          <p:cNvPr id="3" name="Rettangolo 2"/>
          <p:cNvSpPr/>
          <p:nvPr/>
        </p:nvSpPr>
        <p:spPr>
          <a:xfrm>
            <a:off x="3160543" y="3321101"/>
            <a:ext cx="4553461" cy="18012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La durata in decine di migliaia di chilometri dei 3 tipi di pneumatici (A, B, C) provata su 6 automobili simili.</a:t>
            </a:r>
            <a:endParaRPr lang="it-IT" altLang="it-IT" sz="22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5" name="Connettore 2 4"/>
          <p:cNvCxnSpPr/>
          <p:nvPr/>
        </p:nvCxnSpPr>
        <p:spPr>
          <a:xfrm flipH="1">
            <a:off x="2524817" y="4288954"/>
            <a:ext cx="635726" cy="10208"/>
          </a:xfrm>
          <a:prstGeom prst="straightConnector1">
            <a:avLst/>
          </a:prstGeom>
          <a:ln w="76200">
            <a:solidFill>
              <a:schemeClr val="accent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9"/>
          <p:cNvSpPr/>
          <p:nvPr/>
        </p:nvSpPr>
        <p:spPr>
          <a:xfrm>
            <a:off x="1680195" y="565529"/>
            <a:ext cx="388279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altLang="it-IT" sz="3600" dirty="0">
                <a:solidFill>
                  <a:srgbClr val="C00000"/>
                </a:solidFill>
                <a:latin typeface="Comic Sans MS" panose="030F0702030302020204" pitchFamily="66" charset="0"/>
              </a:rPr>
              <a:t>ANOVA: esempio</a:t>
            </a:r>
            <a:endParaRPr lang="it-IT" sz="36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11" name="Tabel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8555727"/>
              </p:ext>
            </p:extLst>
          </p:nvPr>
        </p:nvGraphicFramePr>
        <p:xfrm>
          <a:off x="2422990" y="5122363"/>
          <a:ext cx="7571106" cy="15692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8778">
                  <a:extLst>
                    <a:ext uri="{9D8B030D-6E8A-4147-A177-3AD203B41FA5}">
                      <a16:colId xmlns:a16="http://schemas.microsoft.com/office/drawing/2014/main" val="2444733932"/>
                    </a:ext>
                  </a:extLst>
                </a:gridCol>
                <a:gridCol w="2747328">
                  <a:extLst>
                    <a:ext uri="{9D8B030D-6E8A-4147-A177-3AD203B41FA5}">
                      <a16:colId xmlns:a16="http://schemas.microsoft.com/office/drawing/2014/main" val="1773490408"/>
                    </a:ext>
                  </a:extLst>
                </a:gridCol>
                <a:gridCol w="3175000">
                  <a:extLst>
                    <a:ext uri="{9D8B030D-6E8A-4147-A177-3AD203B41FA5}">
                      <a16:colId xmlns:a16="http://schemas.microsoft.com/office/drawing/2014/main" val="115185637"/>
                    </a:ext>
                  </a:extLst>
                </a:gridCol>
              </a:tblGrid>
              <a:tr h="540556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u="none" strike="noStrike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Pneumatici</a:t>
                      </a:r>
                      <a:endParaRPr lang="it-IT" sz="2200" b="0" i="0" u="none" strike="noStrike" dirty="0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u="none" strike="noStrike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Media campionaria</a:t>
                      </a:r>
                      <a:endParaRPr lang="it-IT" sz="2200" b="0" i="0" u="none" strike="noStrike" dirty="0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u="none" strike="noStrike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Varianza Campionaria</a:t>
                      </a:r>
                      <a:endParaRPr lang="it-IT" sz="2200" b="0" i="0" u="none" strike="noStrike" dirty="0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66481442"/>
                  </a:ext>
                </a:extLst>
              </a:tr>
              <a:tr h="232495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u="none" strike="noStrike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</a:t>
                      </a:r>
                      <a:endParaRPr lang="it-IT" sz="2200" b="0" i="0" u="none" strike="noStrike" dirty="0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u="none" strike="noStrike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4,83</a:t>
                      </a:r>
                      <a:endParaRPr lang="it-IT" sz="2200" b="0" i="0" u="none" strike="noStrike" dirty="0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u="none" strike="noStrike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5,37</a:t>
                      </a:r>
                      <a:endParaRPr lang="it-IT" sz="2200" b="0" i="0" u="none" strike="noStrike" dirty="0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03039046"/>
                  </a:ext>
                </a:extLst>
              </a:tr>
              <a:tr h="232495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u="none" strike="noStrike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</a:t>
                      </a:r>
                      <a:endParaRPr lang="it-IT" sz="2200" b="0" i="0" u="none" strike="noStrike" dirty="0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u="none" strike="noStrike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5,5</a:t>
                      </a:r>
                      <a:endParaRPr lang="it-IT" sz="2200" b="0" i="0" u="none" strike="noStrike" dirty="0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u="none" strike="noStrike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1,1</a:t>
                      </a:r>
                      <a:endParaRPr lang="it-IT" sz="2200" b="0" i="0" u="none" strike="noStrike" dirty="0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12127829"/>
                  </a:ext>
                </a:extLst>
              </a:tr>
              <a:tr h="232495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u="none" strike="noStrike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</a:t>
                      </a:r>
                      <a:endParaRPr lang="it-IT" sz="2200" b="0" i="0" u="none" strike="noStrike" dirty="0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u="none" strike="noStrike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4,33</a:t>
                      </a:r>
                      <a:endParaRPr lang="it-IT" sz="2200" b="0" i="0" u="none" strike="noStrike" dirty="0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u="none" strike="noStrike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2,27</a:t>
                      </a:r>
                      <a:endParaRPr lang="it-IT" sz="2200" b="0" i="0" u="none" strike="noStrike" dirty="0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92299363"/>
                  </a:ext>
                </a:extLst>
              </a:tr>
            </a:tbl>
          </a:graphicData>
        </a:graphic>
      </p:graphicFrame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C623341B-ECBA-D7EF-8310-021D70E2EC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122265"/>
              </p:ext>
            </p:extLst>
          </p:nvPr>
        </p:nvGraphicFramePr>
        <p:xfrm>
          <a:off x="7714004" y="300376"/>
          <a:ext cx="4174801" cy="38814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17265">
                  <a:extLst>
                    <a:ext uri="{9D8B030D-6E8A-4147-A177-3AD203B41FA5}">
                      <a16:colId xmlns:a16="http://schemas.microsoft.com/office/drawing/2014/main" val="1837084570"/>
                    </a:ext>
                  </a:extLst>
                </a:gridCol>
                <a:gridCol w="877586">
                  <a:extLst>
                    <a:ext uri="{9D8B030D-6E8A-4147-A177-3AD203B41FA5}">
                      <a16:colId xmlns:a16="http://schemas.microsoft.com/office/drawing/2014/main" val="1606265398"/>
                    </a:ext>
                  </a:extLst>
                </a:gridCol>
                <a:gridCol w="827438">
                  <a:extLst>
                    <a:ext uri="{9D8B030D-6E8A-4147-A177-3AD203B41FA5}">
                      <a16:colId xmlns:a16="http://schemas.microsoft.com/office/drawing/2014/main" val="1726922137"/>
                    </a:ext>
                  </a:extLst>
                </a:gridCol>
                <a:gridCol w="852512">
                  <a:extLst>
                    <a:ext uri="{9D8B030D-6E8A-4147-A177-3AD203B41FA5}">
                      <a16:colId xmlns:a16="http://schemas.microsoft.com/office/drawing/2014/main" val="2496790159"/>
                    </a:ext>
                  </a:extLst>
                </a:gridCol>
              </a:tblGrid>
              <a:tr h="391153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u="none" strike="noStrike">
                          <a:effectLst/>
                        </a:rPr>
                        <a:t>A</a:t>
                      </a:r>
                      <a:endParaRPr lang="it-IT" sz="2400" b="0" i="0" u="none" strike="noStrike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u="none" strike="noStrike">
                          <a:effectLst/>
                        </a:rPr>
                        <a:t>B</a:t>
                      </a:r>
                      <a:endParaRPr lang="it-IT" sz="2400" b="0" i="0" u="none" strike="noStrike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u="none" strike="noStrike">
                          <a:effectLst/>
                        </a:rPr>
                        <a:t>C</a:t>
                      </a:r>
                      <a:endParaRPr lang="it-IT" sz="2400" b="0" i="0" u="none" strike="noStrike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522" marR="7522" marT="7522" marB="0" anchor="b"/>
                </a:tc>
                <a:extLst>
                  <a:ext uri="{0D108BD9-81ED-4DB2-BD59-A6C34878D82A}">
                    <a16:rowId xmlns:a16="http://schemas.microsoft.com/office/drawing/2014/main" val="2080702554"/>
                  </a:ext>
                </a:extLst>
              </a:tr>
              <a:tr h="391153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u="none" strike="noStrike">
                          <a:effectLst/>
                        </a:rPr>
                        <a:t>8</a:t>
                      </a:r>
                      <a:endParaRPr lang="it-IT" sz="2400" b="0" i="0" u="none" strike="noStrike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u="none" strike="noStrike">
                          <a:effectLst/>
                        </a:rPr>
                        <a:t>5</a:t>
                      </a:r>
                      <a:endParaRPr lang="it-IT" sz="2400" b="0" i="0" u="none" strike="noStrike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u="none" strike="noStrike">
                          <a:effectLst/>
                        </a:rPr>
                        <a:t>7</a:t>
                      </a:r>
                      <a:endParaRPr lang="it-IT" sz="2400" b="0" i="0" u="none" strike="noStrike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522" marR="7522" marT="7522" marB="0" anchor="b"/>
                </a:tc>
                <a:extLst>
                  <a:ext uri="{0D108BD9-81ED-4DB2-BD59-A6C34878D82A}">
                    <a16:rowId xmlns:a16="http://schemas.microsoft.com/office/drawing/2014/main" val="1810301578"/>
                  </a:ext>
                </a:extLst>
              </a:tr>
              <a:tr h="391153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u="none" strike="noStrike">
                          <a:effectLst/>
                        </a:rPr>
                        <a:t>7</a:t>
                      </a:r>
                      <a:endParaRPr lang="it-IT" sz="2400" b="0" i="0" u="none" strike="noStrike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u="none" strike="noStrike">
                          <a:effectLst/>
                        </a:rPr>
                        <a:t>6</a:t>
                      </a:r>
                      <a:endParaRPr lang="it-IT" sz="2400" b="0" i="0" u="none" strike="noStrike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u="none" strike="noStrike">
                          <a:effectLst/>
                        </a:rPr>
                        <a:t>4</a:t>
                      </a:r>
                      <a:endParaRPr lang="it-IT" sz="2400" b="0" i="0" u="none" strike="noStrike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522" marR="7522" marT="7522" marB="0" anchor="b"/>
                </a:tc>
                <a:extLst>
                  <a:ext uri="{0D108BD9-81ED-4DB2-BD59-A6C34878D82A}">
                    <a16:rowId xmlns:a16="http://schemas.microsoft.com/office/drawing/2014/main" val="4062005570"/>
                  </a:ext>
                </a:extLst>
              </a:tr>
              <a:tr h="391153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u="none" strike="noStrike">
                          <a:effectLst/>
                        </a:rPr>
                        <a:t>5</a:t>
                      </a:r>
                      <a:endParaRPr lang="it-IT" sz="2400" b="0" i="0" u="none" strike="noStrike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u="none" strike="noStrike">
                          <a:effectLst/>
                        </a:rPr>
                        <a:t>7</a:t>
                      </a:r>
                      <a:endParaRPr lang="it-IT" sz="2400" b="0" i="0" u="none" strike="noStrike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u="none" strike="noStrike">
                          <a:effectLst/>
                        </a:rPr>
                        <a:t>3</a:t>
                      </a:r>
                      <a:endParaRPr lang="it-IT" sz="2400" b="0" i="0" u="none" strike="noStrike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522" marR="7522" marT="7522" marB="0" anchor="b"/>
                </a:tc>
                <a:extLst>
                  <a:ext uri="{0D108BD9-81ED-4DB2-BD59-A6C34878D82A}">
                    <a16:rowId xmlns:a16="http://schemas.microsoft.com/office/drawing/2014/main" val="2016614313"/>
                  </a:ext>
                </a:extLst>
              </a:tr>
              <a:tr h="391153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u="none" strike="noStrike">
                          <a:effectLst/>
                        </a:rPr>
                        <a:t>3</a:t>
                      </a:r>
                      <a:endParaRPr lang="it-IT" sz="2400" b="0" i="0" u="none" strike="noStrike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u="none" strike="noStrike">
                          <a:effectLst/>
                        </a:rPr>
                        <a:t>4</a:t>
                      </a:r>
                      <a:endParaRPr lang="it-IT" sz="2400" b="0" i="0" u="none" strike="noStrike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u="none" strike="noStrike">
                          <a:effectLst/>
                        </a:rPr>
                        <a:t>4</a:t>
                      </a:r>
                      <a:endParaRPr lang="it-IT" sz="2400" b="0" i="0" u="none" strike="noStrike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522" marR="7522" marT="7522" marB="0" anchor="b"/>
                </a:tc>
                <a:extLst>
                  <a:ext uri="{0D108BD9-81ED-4DB2-BD59-A6C34878D82A}">
                    <a16:rowId xmlns:a16="http://schemas.microsoft.com/office/drawing/2014/main" val="1769181810"/>
                  </a:ext>
                </a:extLst>
              </a:tr>
              <a:tr h="391153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u="none" strike="noStrike">
                          <a:effectLst/>
                        </a:rPr>
                        <a:t>4</a:t>
                      </a:r>
                      <a:endParaRPr lang="it-IT" sz="2400" b="0" i="0" u="none" strike="noStrike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u="none" strike="noStrike">
                          <a:effectLst/>
                        </a:rPr>
                        <a:t>6</a:t>
                      </a:r>
                      <a:endParaRPr lang="it-IT" sz="2400" b="0" i="0" u="none" strike="noStrike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u="none" strike="noStrike">
                          <a:effectLst/>
                        </a:rPr>
                        <a:t>5</a:t>
                      </a:r>
                      <a:endParaRPr lang="it-IT" sz="2400" b="0" i="0" u="none" strike="noStrike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522" marR="7522" marT="7522" marB="0" anchor="b"/>
                </a:tc>
                <a:extLst>
                  <a:ext uri="{0D108BD9-81ED-4DB2-BD59-A6C34878D82A}">
                    <a16:rowId xmlns:a16="http://schemas.microsoft.com/office/drawing/2014/main" val="4121685032"/>
                  </a:ext>
                </a:extLst>
              </a:tr>
              <a:tr h="383630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u="none" strike="noStrike">
                          <a:effectLst/>
                        </a:rPr>
                        <a:t>2</a:t>
                      </a:r>
                      <a:endParaRPr lang="it-IT" sz="2400" b="0" i="0" u="none" strike="noStrike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u="none" strike="noStrike">
                          <a:effectLst/>
                        </a:rPr>
                        <a:t>5</a:t>
                      </a:r>
                      <a:endParaRPr lang="it-IT" sz="2400" b="0" i="0" u="none" strike="noStrike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u="none" strike="noStrike">
                          <a:effectLst/>
                        </a:rPr>
                        <a:t>3</a:t>
                      </a:r>
                      <a:endParaRPr lang="it-IT" sz="2400" b="0" i="0" u="none" strike="noStrike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522" marR="7522" marT="7522" marB="0" anchor="b"/>
                </a:tc>
                <a:extLst>
                  <a:ext uri="{0D108BD9-81ED-4DB2-BD59-A6C34878D82A}">
                    <a16:rowId xmlns:a16="http://schemas.microsoft.com/office/drawing/2014/main" val="2178567722"/>
                  </a:ext>
                </a:extLst>
              </a:tr>
              <a:tr h="383630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numerosità</a:t>
                      </a:r>
                      <a:endParaRPr lang="it-IT" sz="2000" b="0" i="1" u="none" strike="noStrike" dirty="0">
                        <a:solidFill>
                          <a:srgbClr val="7030A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6</a:t>
                      </a:r>
                      <a:endParaRPr lang="it-IT" sz="2400" b="0" i="0" u="none" strike="noStrike" dirty="0">
                        <a:solidFill>
                          <a:srgbClr val="7030A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6</a:t>
                      </a:r>
                      <a:endParaRPr lang="it-IT" sz="2400" b="0" i="0" u="none" strike="noStrike" dirty="0">
                        <a:solidFill>
                          <a:srgbClr val="7030A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6</a:t>
                      </a:r>
                      <a:endParaRPr lang="it-IT" sz="2400" b="0" i="0" u="none" strike="noStrike" dirty="0">
                        <a:solidFill>
                          <a:srgbClr val="7030A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522" marR="7522" marT="7522" marB="0" anchor="b"/>
                </a:tc>
                <a:extLst>
                  <a:ext uri="{0D108BD9-81ED-4DB2-BD59-A6C34878D82A}">
                    <a16:rowId xmlns:a16="http://schemas.microsoft.com/office/drawing/2014/main" val="2517648231"/>
                  </a:ext>
                </a:extLst>
              </a:tr>
              <a:tr h="383630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media</a:t>
                      </a:r>
                      <a:endParaRPr lang="it-IT" sz="2000" b="0" i="1" u="none" strike="noStrike" dirty="0">
                        <a:solidFill>
                          <a:srgbClr val="0070C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5</a:t>
                      </a:r>
                      <a:endParaRPr lang="it-IT" sz="2400" b="0" i="0" u="none" strike="noStrike" dirty="0">
                        <a:solidFill>
                          <a:srgbClr val="0070C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5,57</a:t>
                      </a:r>
                      <a:endParaRPr lang="it-IT" sz="2400" b="0" i="0" u="none" strike="noStrike" dirty="0">
                        <a:solidFill>
                          <a:srgbClr val="0070C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4,57</a:t>
                      </a:r>
                      <a:endParaRPr lang="it-IT" sz="2400" b="0" i="0" u="none" strike="noStrike" dirty="0">
                        <a:solidFill>
                          <a:srgbClr val="0070C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522" marR="7522" marT="7522" marB="0" anchor="b"/>
                </a:tc>
                <a:extLst>
                  <a:ext uri="{0D108BD9-81ED-4DB2-BD59-A6C34878D82A}">
                    <a16:rowId xmlns:a16="http://schemas.microsoft.com/office/drawing/2014/main" val="2384972851"/>
                  </a:ext>
                </a:extLst>
              </a:tr>
              <a:tr h="383630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devianza</a:t>
                      </a:r>
                      <a:endParaRPr lang="it-IT" sz="2000" b="0" i="1" u="none" strike="noStrike" dirty="0">
                        <a:solidFill>
                          <a:srgbClr val="00B05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26,8</a:t>
                      </a:r>
                      <a:endParaRPr lang="it-IT" sz="2400" b="0" i="0" u="none" strike="noStrike" dirty="0">
                        <a:solidFill>
                          <a:srgbClr val="00B05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4,08</a:t>
                      </a:r>
                      <a:endParaRPr lang="it-IT" sz="2400" b="0" i="0" u="none" strike="noStrike" dirty="0">
                        <a:solidFill>
                          <a:srgbClr val="00B05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9,8</a:t>
                      </a:r>
                      <a:endParaRPr lang="it-IT" sz="2400" b="0" i="0" u="none" strike="noStrike" dirty="0">
                        <a:solidFill>
                          <a:srgbClr val="00B05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522" marR="7522" marT="7522" marB="0" anchor="b"/>
                </a:tc>
                <a:extLst>
                  <a:ext uri="{0D108BD9-81ED-4DB2-BD59-A6C34878D82A}">
                    <a16:rowId xmlns:a16="http://schemas.microsoft.com/office/drawing/2014/main" val="38349007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75103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6" name="Segnaposto numero diapositiva 5"/>
          <p:cNvSpPr txBox="1">
            <a:spLocks noGrp="1"/>
          </p:cNvSpPr>
          <p:nvPr/>
        </p:nvSpPr>
        <p:spPr bwMode="auto">
          <a:xfrm>
            <a:off x="9912350" y="6597650"/>
            <a:ext cx="7556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2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D4766207-CF2D-4E6F-9AA8-5F42D2FC994C}" type="slidenum">
              <a:rPr lang="it-IT" altLang="it-IT"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it-IT" altLang="it-IT" sz="1200">
              <a:solidFill>
                <a:schemeClr val="tx1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ttangolo 9"/>
              <p:cNvSpPr/>
              <p:nvPr/>
            </p:nvSpPr>
            <p:spPr>
              <a:xfrm>
                <a:off x="360782" y="1597894"/>
                <a:ext cx="9551568" cy="34809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30000"/>
                  </a:lnSpc>
                  <a:spcAft>
                    <a:spcPts val="600"/>
                  </a:spcAft>
                </a:pPr>
                <a:r>
                  <a:rPr lang="it-IT" sz="2200" dirty="0">
                    <a:solidFill>
                      <a:srgbClr val="002060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Ad un livello di significatività del 5%, si vuole verificare che esistono differenze nei pneumatici:</a:t>
                </a:r>
              </a:p>
              <a:p>
                <a:pPr algn="just">
                  <a:lnSpc>
                    <a:spcPct val="130000"/>
                  </a:lnSpc>
                  <a:spcAft>
                    <a:spcPts val="600"/>
                  </a:spcAft>
                </a:pPr>
                <a:r>
                  <a:rPr lang="it-IT" sz="2200" dirty="0">
                    <a:solidFill>
                      <a:srgbClr val="002060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H</a:t>
                </a:r>
                <a:r>
                  <a:rPr lang="it-IT" sz="2200" baseline="-25000" dirty="0">
                    <a:solidFill>
                      <a:srgbClr val="002060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0</a:t>
                </a:r>
                <a:r>
                  <a:rPr lang="it-IT" sz="2200" dirty="0">
                    <a:solidFill>
                      <a:srgbClr val="002060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 : </a:t>
                </a:r>
                <a14:m>
                  <m:oMath xmlns:m="http://schemas.openxmlformats.org/officeDocument/2006/math">
                    <m:r>
                      <a:rPr lang="it-IT" sz="220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it-IT" sz="2200" baseline="-25000" dirty="0">
                    <a:solidFill>
                      <a:srgbClr val="002060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1</a:t>
                </a:r>
                <a:r>
                  <a:rPr lang="it-IT" sz="2200" dirty="0">
                    <a:solidFill>
                      <a:srgbClr val="002060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it-IT" sz="2200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it-IT" sz="2200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it-IT" sz="2200" baseline="-25000" dirty="0">
                    <a:solidFill>
                      <a:srgbClr val="002060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2</a:t>
                </a:r>
                <a:r>
                  <a:rPr lang="el-GR" sz="2200" dirty="0">
                    <a:solidFill>
                      <a:srgbClr val="002060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it-IT" sz="2200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it-IT" sz="2200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it-IT" sz="2200" baseline="-25000" dirty="0">
                    <a:solidFill>
                      <a:srgbClr val="002060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3</a:t>
                </a:r>
                <a:r>
                  <a:rPr lang="it-IT" sz="2200" dirty="0">
                    <a:solidFill>
                      <a:srgbClr val="002060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 =	 </a:t>
                </a:r>
                <a14:m>
                  <m:oMath xmlns:m="http://schemas.openxmlformats.org/officeDocument/2006/math">
                    <m:r>
                      <a:rPr lang="it-IT" sz="2200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it-IT" sz="2200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it-IT" sz="2200" dirty="0">
                    <a:solidFill>
                      <a:srgbClr val="002060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		</a:t>
                </a:r>
              </a:p>
              <a:p>
                <a:pPr algn="just">
                  <a:lnSpc>
                    <a:spcPct val="130000"/>
                  </a:lnSpc>
                  <a:spcAft>
                    <a:spcPts val="600"/>
                  </a:spcAft>
                </a:pPr>
                <a:r>
                  <a:rPr lang="it-IT" sz="2200" dirty="0">
                    <a:solidFill>
                      <a:srgbClr val="002060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H</a:t>
                </a:r>
                <a:r>
                  <a:rPr lang="it-IT" sz="2200" baseline="-25000" dirty="0">
                    <a:solidFill>
                      <a:srgbClr val="002060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1</a:t>
                </a:r>
                <a:r>
                  <a:rPr lang="it-IT" sz="2200" dirty="0">
                    <a:solidFill>
                      <a:srgbClr val="002060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 : </a:t>
                </a:r>
                <a14:m>
                  <m:oMath xmlns:m="http://schemas.openxmlformats.org/officeDocument/2006/math">
                    <m:r>
                      <a:rPr lang="it-IT" sz="2200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it-IT" sz="2200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it-IT" sz="2200" baseline="-25000" dirty="0">
                    <a:solidFill>
                      <a:srgbClr val="002060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1</a:t>
                </a:r>
                <a:r>
                  <a:rPr lang="it-IT" sz="2200" dirty="0">
                    <a:solidFill>
                      <a:srgbClr val="002060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 ≠ </a:t>
                </a:r>
                <a14:m>
                  <m:oMath xmlns:m="http://schemas.openxmlformats.org/officeDocument/2006/math">
                    <m:r>
                      <a:rPr lang="it-IT" sz="2200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it-IT" sz="2200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it-IT" sz="2200" baseline="-25000" dirty="0">
                    <a:solidFill>
                      <a:srgbClr val="002060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2 </a:t>
                </a:r>
                <a:r>
                  <a:rPr lang="it-IT" sz="2200" dirty="0">
                    <a:solidFill>
                      <a:srgbClr val="002060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≠</a:t>
                </a:r>
                <a:r>
                  <a:rPr lang="el-GR" sz="2200" dirty="0">
                    <a:solidFill>
                      <a:srgbClr val="002060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it-IT" sz="2200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it-IT" sz="2200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it-IT" sz="2200" baseline="-25000" dirty="0">
                    <a:solidFill>
                      <a:srgbClr val="002060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3</a:t>
                </a:r>
                <a:r>
                  <a:rPr lang="it-IT" sz="2200" dirty="0">
                    <a:solidFill>
                      <a:srgbClr val="002060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 ≠ </a:t>
                </a:r>
                <a14:m>
                  <m:oMath xmlns:m="http://schemas.openxmlformats.org/officeDocument/2006/math">
                    <m:r>
                      <a:rPr lang="it-IT" sz="2200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it-IT" sz="2200" dirty="0">
                    <a:solidFill>
                      <a:srgbClr val="002060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 	</a:t>
                </a:r>
              </a:p>
              <a:p>
                <a:pPr algn="just">
                  <a:lnSpc>
                    <a:spcPct val="130000"/>
                  </a:lnSpc>
                  <a:spcAft>
                    <a:spcPts val="600"/>
                  </a:spcAft>
                </a:pPr>
                <a:endParaRPr lang="it-IT" sz="2200" dirty="0">
                  <a:solidFill>
                    <a:srgbClr val="002060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  <a:p>
                <a:pPr algn="just">
                  <a:lnSpc>
                    <a:spcPct val="130000"/>
                  </a:lnSpc>
                  <a:spcAft>
                    <a:spcPts val="600"/>
                  </a:spcAft>
                </a:pPr>
                <a:r>
                  <a:rPr lang="it-IT" sz="2200" dirty="0">
                    <a:solidFill>
                      <a:srgbClr val="002060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La statistica test è data dal rapporto tra due stimatori non distorti delle varianze tra i gruppi ed entro i gruppi.				     	</a:t>
                </a:r>
              </a:p>
            </p:txBody>
          </p:sp>
        </mc:Choice>
        <mc:Fallback xmlns="">
          <p:sp>
            <p:nvSpPr>
              <p:cNvPr id="10" name="Rettangolo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782" y="1597894"/>
                <a:ext cx="9551568" cy="3480953"/>
              </a:xfrm>
              <a:prstGeom prst="rect">
                <a:avLst/>
              </a:prstGeom>
              <a:blipFill rotWithShape="0">
                <a:blip r:embed="rId2"/>
                <a:stretch>
                  <a:fillRect l="-830" r="-830" b="-140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ttangolo 7"/>
          <p:cNvSpPr/>
          <p:nvPr/>
        </p:nvSpPr>
        <p:spPr>
          <a:xfrm>
            <a:off x="1680195" y="565529"/>
            <a:ext cx="388279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altLang="it-IT" sz="3600" dirty="0">
                <a:solidFill>
                  <a:srgbClr val="C00000"/>
                </a:solidFill>
                <a:latin typeface="Comic Sans MS" panose="030F0702030302020204" pitchFamily="66" charset="0"/>
              </a:rPr>
              <a:t>ANOVA: esempio</a:t>
            </a:r>
            <a:endParaRPr lang="it-IT" sz="36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0163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5">
            <a:extLst>
              <a:ext uri="{FF2B5EF4-FFF2-40B4-BE49-F238E27FC236}">
                <a16:creationId xmlns:a16="http://schemas.microsoft.com/office/drawing/2014/main" id="{4B320DD2-F5B2-F8B5-C79C-9EABDE8BE12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2223725"/>
              </p:ext>
            </p:extLst>
          </p:nvPr>
        </p:nvGraphicFramePr>
        <p:xfrm>
          <a:off x="1875598" y="1318855"/>
          <a:ext cx="6615113" cy="216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2" imgW="3085920" imgH="863280" progId="">
                  <p:embed/>
                </p:oleObj>
              </mc:Choice>
              <mc:Fallback>
                <p:oleObj name="Equazione" r:id="rId2" imgW="3085920" imgH="863280" progId="">
                  <p:embed/>
                  <p:pic>
                    <p:nvPicPr>
                      <p:cNvPr id="1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5598" y="1318855"/>
                        <a:ext cx="6615113" cy="216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ttangolo 4">
            <a:extLst>
              <a:ext uri="{FF2B5EF4-FFF2-40B4-BE49-F238E27FC236}">
                <a16:creationId xmlns:a16="http://schemas.microsoft.com/office/drawing/2014/main" id="{B5D87810-01BE-8E86-F11D-52C1060F4F2F}"/>
              </a:ext>
            </a:extLst>
          </p:cNvPr>
          <p:cNvSpPr/>
          <p:nvPr/>
        </p:nvSpPr>
        <p:spPr>
          <a:xfrm>
            <a:off x="1827180" y="3874458"/>
            <a:ext cx="404790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500" b="1" u="sng" dirty="0">
                <a:solidFill>
                  <a:srgbClr val="1E5A06"/>
                </a:solidFill>
              </a:rPr>
              <a:t>Valore teorico di riferimento:</a:t>
            </a:r>
            <a:endParaRPr lang="it-IT" sz="2500" dirty="0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601DE06C-D796-5A78-C844-815CA403B372}"/>
              </a:ext>
            </a:extLst>
          </p:cNvPr>
          <p:cNvSpPr/>
          <p:nvPr/>
        </p:nvSpPr>
        <p:spPr>
          <a:xfrm>
            <a:off x="6840130" y="3835986"/>
            <a:ext cx="175721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000" i="1" dirty="0">
                <a:latin typeface="TimesTen-Roman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it-IT" sz="3000" baseline="30000" dirty="0">
                <a:latin typeface="TimesTen-Roman"/>
                <a:ea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it-IT" sz="3000" baseline="-25000" dirty="0" err="1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it-IT" sz="3000" baseline="-25000" dirty="0" err="1">
                <a:latin typeface="TimesTen-Roman"/>
                <a:ea typeface="Times New Roman" panose="02020603050405020304" pitchFamily="18" charset="0"/>
                <a:cs typeface="Times New Roman" panose="02020603050405020304" pitchFamily="18" charset="0"/>
              </a:rPr>
              <a:t>;k</a:t>
            </a:r>
            <a:r>
              <a:rPr lang="it-IT" sz="3000" baseline="-25000" dirty="0">
                <a:latin typeface="TimesTen-Roman"/>
                <a:ea typeface="Times New Roman" panose="02020603050405020304" pitchFamily="18" charset="0"/>
                <a:cs typeface="Times New Roman" panose="02020603050405020304" pitchFamily="18" charset="0"/>
              </a:rPr>
              <a:t>–1,n–k</a:t>
            </a:r>
            <a:r>
              <a:rPr lang="it-IT" sz="3000" dirty="0">
                <a:latin typeface="TimesTen-Roman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it-IT" sz="3000" dirty="0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44329D65-F8E1-7407-5527-F356D15F69D4}"/>
              </a:ext>
            </a:extLst>
          </p:cNvPr>
          <p:cNvSpPr/>
          <p:nvPr/>
        </p:nvSpPr>
        <p:spPr>
          <a:xfrm>
            <a:off x="2662875" y="5386626"/>
            <a:ext cx="4397486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500" b="1" dirty="0">
                <a:solidFill>
                  <a:srgbClr val="002060"/>
                </a:solidFill>
              </a:rPr>
              <a:t>con: k numero di gruppi</a:t>
            </a:r>
          </a:p>
          <a:p>
            <a:r>
              <a:rPr lang="it-IT" sz="2500" b="1" dirty="0">
                <a:solidFill>
                  <a:srgbClr val="002060"/>
                </a:solidFill>
              </a:rPr>
              <a:t>         n numerosità del collettivo</a:t>
            </a:r>
            <a:endParaRPr lang="it-IT" sz="250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DFB6D266-00BE-6C21-FF49-AE1283205A2B}"/>
              </a:ext>
            </a:extLst>
          </p:cNvPr>
          <p:cNvSpPr/>
          <p:nvPr/>
        </p:nvSpPr>
        <p:spPr>
          <a:xfrm>
            <a:off x="4234015" y="337323"/>
            <a:ext cx="18982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altLang="it-IT" sz="3600" dirty="0">
                <a:solidFill>
                  <a:srgbClr val="C00000"/>
                </a:solidFill>
                <a:latin typeface="Comic Sans MS" panose="030F0702030302020204" pitchFamily="66" charset="0"/>
              </a:rPr>
              <a:t>ANOVA</a:t>
            </a:r>
            <a:endParaRPr lang="it-IT" sz="36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670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77813E-80E7-C546-5045-01827F7E2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720227F6-AC3F-47AE-4605-F08F9902D7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5596923"/>
              </p:ext>
            </p:extLst>
          </p:nvPr>
        </p:nvGraphicFramePr>
        <p:xfrm>
          <a:off x="268941" y="2113030"/>
          <a:ext cx="5265704" cy="1973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32121">
                  <a:extLst>
                    <a:ext uri="{9D8B030D-6E8A-4147-A177-3AD203B41FA5}">
                      <a16:colId xmlns:a16="http://schemas.microsoft.com/office/drawing/2014/main" val="3416092187"/>
                    </a:ext>
                  </a:extLst>
                </a:gridCol>
                <a:gridCol w="1371960">
                  <a:extLst>
                    <a:ext uri="{9D8B030D-6E8A-4147-A177-3AD203B41FA5}">
                      <a16:colId xmlns:a16="http://schemas.microsoft.com/office/drawing/2014/main" val="1213357973"/>
                    </a:ext>
                  </a:extLst>
                </a:gridCol>
                <a:gridCol w="1253248">
                  <a:extLst>
                    <a:ext uri="{9D8B030D-6E8A-4147-A177-3AD203B41FA5}">
                      <a16:colId xmlns:a16="http://schemas.microsoft.com/office/drawing/2014/main" val="3860900661"/>
                    </a:ext>
                  </a:extLst>
                </a:gridCol>
                <a:gridCol w="1208375">
                  <a:extLst>
                    <a:ext uri="{9D8B030D-6E8A-4147-A177-3AD203B41FA5}">
                      <a16:colId xmlns:a16="http://schemas.microsoft.com/office/drawing/2014/main" val="254325045"/>
                    </a:ext>
                  </a:extLst>
                </a:gridCol>
              </a:tblGrid>
              <a:tr h="396240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u="none" strike="noStrike" dirty="0">
                          <a:effectLst/>
                        </a:rPr>
                        <a:t>Gruppo1</a:t>
                      </a:r>
                      <a:endParaRPr lang="it-IT" sz="2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b="0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4,9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u="none" strike="noStrike">
                          <a:effectLst/>
                        </a:rPr>
                        <a:t>0</a:t>
                      </a:r>
                      <a:endParaRPr lang="it-IT" sz="2400" b="0" i="0" u="none" strike="noStrike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u="none" strike="noStrike">
                          <a:effectLst/>
                        </a:rPr>
                        <a:t>0</a:t>
                      </a:r>
                      <a:endParaRPr lang="it-IT" sz="2400" b="0" i="0" u="none" strike="noStrike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772312857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u="none" strike="noStrike" dirty="0">
                          <a:effectLst/>
                        </a:rPr>
                        <a:t>Gruppo2</a:t>
                      </a:r>
                      <a:endParaRPr lang="it-IT" sz="2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u="none" strike="noStrike">
                          <a:effectLst/>
                        </a:rPr>
                        <a:t>5,5</a:t>
                      </a:r>
                      <a:endParaRPr lang="it-IT" sz="2400" b="0" i="0" u="none" strike="noStrike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u="none" strike="noStrike">
                          <a:effectLst/>
                        </a:rPr>
                        <a:t>0,4</a:t>
                      </a:r>
                      <a:endParaRPr lang="it-IT" sz="2400" b="0" i="0" u="none" strike="noStrike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u="none" strike="noStrike">
                          <a:effectLst/>
                        </a:rPr>
                        <a:t>1,1</a:t>
                      </a:r>
                      <a:endParaRPr lang="it-IT" sz="2400" b="0" i="0" u="none" strike="noStrike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21232043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u="none" strike="noStrike" dirty="0">
                          <a:effectLst/>
                        </a:rPr>
                        <a:t>Gruppo3</a:t>
                      </a:r>
                      <a:endParaRPr lang="it-IT" sz="2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u="none" strike="noStrike">
                          <a:effectLst/>
                        </a:rPr>
                        <a:t>4,3</a:t>
                      </a:r>
                      <a:endParaRPr lang="it-IT" sz="2400" b="0" i="0" u="none" strike="noStrike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u="none" strike="noStrike">
                          <a:effectLst/>
                        </a:rPr>
                        <a:t>0,3</a:t>
                      </a:r>
                      <a:endParaRPr lang="it-IT" sz="2400" b="0" i="0" u="none" strike="noStrike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u="none" strike="noStrike" dirty="0">
                          <a:effectLst/>
                        </a:rPr>
                        <a:t>0,9</a:t>
                      </a:r>
                      <a:endParaRPr lang="it-IT" sz="2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748205656"/>
                  </a:ext>
                </a:extLst>
              </a:tr>
              <a:tr h="784860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u="none" strike="noStrike" dirty="0">
                          <a:effectLst/>
                        </a:rPr>
                        <a:t>Somma</a:t>
                      </a:r>
                      <a:endParaRPr lang="it-IT" sz="2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u="none" strike="noStrike">
                          <a:effectLst/>
                        </a:rPr>
                        <a:t> </a:t>
                      </a:r>
                      <a:endParaRPr lang="it-IT" sz="2400" b="0" i="0" u="none" strike="noStrike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u="none" strike="noStrike" dirty="0">
                          <a:effectLst/>
                        </a:rPr>
                        <a:t>4,1</a:t>
                      </a:r>
                      <a:endParaRPr lang="it-IT" sz="2400" b="0" i="0" u="none" strike="noStrike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36543768"/>
                  </a:ext>
                </a:extLst>
              </a:tr>
            </a:tbl>
          </a:graphicData>
        </a:graphic>
      </p:graphicFrame>
      <p:pic>
        <p:nvPicPr>
          <p:cNvPr id="10" name="Immagine 9">
            <a:extLst>
              <a:ext uri="{FF2B5EF4-FFF2-40B4-BE49-F238E27FC236}">
                <a16:creationId xmlns:a16="http://schemas.microsoft.com/office/drawing/2014/main" id="{93217DA6-554A-F8F8-F1E1-2B16DAFD83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5906" y="1663187"/>
            <a:ext cx="1079324" cy="534423"/>
          </a:xfrm>
          <a:prstGeom prst="rect">
            <a:avLst/>
          </a:prstGeom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406AB203-85A4-6CEC-818A-892F46E59A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6733" y="1682728"/>
            <a:ext cx="1394581" cy="495343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EB3D49EA-62FC-C227-D82E-C868774886BD}"/>
              </a:ext>
            </a:extLst>
          </p:cNvPr>
          <p:cNvSpPr txBox="1"/>
          <p:nvPr/>
        </p:nvSpPr>
        <p:spPr>
          <a:xfrm>
            <a:off x="1993726" y="1732264"/>
            <a:ext cx="9242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/>
              <a:t>Media</a:t>
            </a:r>
          </a:p>
        </p:txBody>
      </p:sp>
      <p:graphicFrame>
        <p:nvGraphicFramePr>
          <p:cNvPr id="7" name="Tabella 6">
            <a:extLst>
              <a:ext uri="{FF2B5EF4-FFF2-40B4-BE49-F238E27FC236}">
                <a16:creationId xmlns:a16="http://schemas.microsoft.com/office/drawing/2014/main" id="{133F8D3F-3F7D-6826-F9E4-B4BF05CD23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664492"/>
              </p:ext>
            </p:extLst>
          </p:nvPr>
        </p:nvGraphicFramePr>
        <p:xfrm>
          <a:off x="7322195" y="256891"/>
          <a:ext cx="4174801" cy="38814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17265">
                  <a:extLst>
                    <a:ext uri="{9D8B030D-6E8A-4147-A177-3AD203B41FA5}">
                      <a16:colId xmlns:a16="http://schemas.microsoft.com/office/drawing/2014/main" val="1837084570"/>
                    </a:ext>
                  </a:extLst>
                </a:gridCol>
                <a:gridCol w="877586">
                  <a:extLst>
                    <a:ext uri="{9D8B030D-6E8A-4147-A177-3AD203B41FA5}">
                      <a16:colId xmlns:a16="http://schemas.microsoft.com/office/drawing/2014/main" val="1606265398"/>
                    </a:ext>
                  </a:extLst>
                </a:gridCol>
                <a:gridCol w="827438">
                  <a:extLst>
                    <a:ext uri="{9D8B030D-6E8A-4147-A177-3AD203B41FA5}">
                      <a16:colId xmlns:a16="http://schemas.microsoft.com/office/drawing/2014/main" val="1726922137"/>
                    </a:ext>
                  </a:extLst>
                </a:gridCol>
                <a:gridCol w="852512">
                  <a:extLst>
                    <a:ext uri="{9D8B030D-6E8A-4147-A177-3AD203B41FA5}">
                      <a16:colId xmlns:a16="http://schemas.microsoft.com/office/drawing/2014/main" val="2496790159"/>
                    </a:ext>
                  </a:extLst>
                </a:gridCol>
              </a:tblGrid>
              <a:tr h="391153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u="none" strike="noStrike">
                          <a:effectLst/>
                        </a:rPr>
                        <a:t>A</a:t>
                      </a:r>
                      <a:endParaRPr lang="it-IT" sz="2400" b="0" i="0" u="none" strike="noStrike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u="none" strike="noStrike">
                          <a:effectLst/>
                        </a:rPr>
                        <a:t>B</a:t>
                      </a:r>
                      <a:endParaRPr lang="it-IT" sz="2400" b="0" i="0" u="none" strike="noStrike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u="none" strike="noStrike">
                          <a:effectLst/>
                        </a:rPr>
                        <a:t>C</a:t>
                      </a:r>
                      <a:endParaRPr lang="it-IT" sz="2400" b="0" i="0" u="none" strike="noStrike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522" marR="7522" marT="7522" marB="0" anchor="b"/>
                </a:tc>
                <a:extLst>
                  <a:ext uri="{0D108BD9-81ED-4DB2-BD59-A6C34878D82A}">
                    <a16:rowId xmlns:a16="http://schemas.microsoft.com/office/drawing/2014/main" val="2080702554"/>
                  </a:ext>
                </a:extLst>
              </a:tr>
              <a:tr h="391153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u="none" strike="noStrike">
                          <a:effectLst/>
                        </a:rPr>
                        <a:t>8</a:t>
                      </a:r>
                      <a:endParaRPr lang="it-IT" sz="2400" b="0" i="0" u="none" strike="noStrike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u="none" strike="noStrike">
                          <a:effectLst/>
                        </a:rPr>
                        <a:t>5</a:t>
                      </a:r>
                      <a:endParaRPr lang="it-IT" sz="2400" b="0" i="0" u="none" strike="noStrike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u="none" strike="noStrike">
                          <a:effectLst/>
                        </a:rPr>
                        <a:t>7</a:t>
                      </a:r>
                      <a:endParaRPr lang="it-IT" sz="2400" b="0" i="0" u="none" strike="noStrike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522" marR="7522" marT="7522" marB="0" anchor="b"/>
                </a:tc>
                <a:extLst>
                  <a:ext uri="{0D108BD9-81ED-4DB2-BD59-A6C34878D82A}">
                    <a16:rowId xmlns:a16="http://schemas.microsoft.com/office/drawing/2014/main" val="1810301578"/>
                  </a:ext>
                </a:extLst>
              </a:tr>
              <a:tr h="391153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u="none" strike="noStrike">
                          <a:effectLst/>
                        </a:rPr>
                        <a:t>7</a:t>
                      </a:r>
                      <a:endParaRPr lang="it-IT" sz="2400" b="0" i="0" u="none" strike="noStrike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u="none" strike="noStrike">
                          <a:effectLst/>
                        </a:rPr>
                        <a:t>6</a:t>
                      </a:r>
                      <a:endParaRPr lang="it-IT" sz="2400" b="0" i="0" u="none" strike="noStrike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u="none" strike="noStrike">
                          <a:effectLst/>
                        </a:rPr>
                        <a:t>4</a:t>
                      </a:r>
                      <a:endParaRPr lang="it-IT" sz="2400" b="0" i="0" u="none" strike="noStrike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522" marR="7522" marT="7522" marB="0" anchor="b"/>
                </a:tc>
                <a:extLst>
                  <a:ext uri="{0D108BD9-81ED-4DB2-BD59-A6C34878D82A}">
                    <a16:rowId xmlns:a16="http://schemas.microsoft.com/office/drawing/2014/main" val="4062005570"/>
                  </a:ext>
                </a:extLst>
              </a:tr>
              <a:tr h="391153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u="none" strike="noStrike">
                          <a:effectLst/>
                        </a:rPr>
                        <a:t>5</a:t>
                      </a:r>
                      <a:endParaRPr lang="it-IT" sz="2400" b="0" i="0" u="none" strike="noStrike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u="none" strike="noStrike">
                          <a:effectLst/>
                        </a:rPr>
                        <a:t>7</a:t>
                      </a:r>
                      <a:endParaRPr lang="it-IT" sz="2400" b="0" i="0" u="none" strike="noStrike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u="none" strike="noStrike">
                          <a:effectLst/>
                        </a:rPr>
                        <a:t>3</a:t>
                      </a:r>
                      <a:endParaRPr lang="it-IT" sz="2400" b="0" i="0" u="none" strike="noStrike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522" marR="7522" marT="7522" marB="0" anchor="b"/>
                </a:tc>
                <a:extLst>
                  <a:ext uri="{0D108BD9-81ED-4DB2-BD59-A6C34878D82A}">
                    <a16:rowId xmlns:a16="http://schemas.microsoft.com/office/drawing/2014/main" val="2016614313"/>
                  </a:ext>
                </a:extLst>
              </a:tr>
              <a:tr h="391153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u="none" strike="noStrike">
                          <a:effectLst/>
                        </a:rPr>
                        <a:t>3</a:t>
                      </a:r>
                      <a:endParaRPr lang="it-IT" sz="2400" b="0" i="0" u="none" strike="noStrike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u="none" strike="noStrike">
                          <a:effectLst/>
                        </a:rPr>
                        <a:t>4</a:t>
                      </a:r>
                      <a:endParaRPr lang="it-IT" sz="2400" b="0" i="0" u="none" strike="noStrike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u="none" strike="noStrike">
                          <a:effectLst/>
                        </a:rPr>
                        <a:t>4</a:t>
                      </a:r>
                      <a:endParaRPr lang="it-IT" sz="2400" b="0" i="0" u="none" strike="noStrike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522" marR="7522" marT="7522" marB="0" anchor="b"/>
                </a:tc>
                <a:extLst>
                  <a:ext uri="{0D108BD9-81ED-4DB2-BD59-A6C34878D82A}">
                    <a16:rowId xmlns:a16="http://schemas.microsoft.com/office/drawing/2014/main" val="1769181810"/>
                  </a:ext>
                </a:extLst>
              </a:tr>
              <a:tr h="391153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u="none" strike="noStrike">
                          <a:effectLst/>
                        </a:rPr>
                        <a:t>4</a:t>
                      </a:r>
                      <a:endParaRPr lang="it-IT" sz="2400" b="0" i="0" u="none" strike="noStrike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u="none" strike="noStrike">
                          <a:effectLst/>
                        </a:rPr>
                        <a:t>6</a:t>
                      </a:r>
                      <a:endParaRPr lang="it-IT" sz="2400" b="0" i="0" u="none" strike="noStrike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u="none" strike="noStrike">
                          <a:effectLst/>
                        </a:rPr>
                        <a:t>5</a:t>
                      </a:r>
                      <a:endParaRPr lang="it-IT" sz="2400" b="0" i="0" u="none" strike="noStrike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522" marR="7522" marT="7522" marB="0" anchor="b"/>
                </a:tc>
                <a:extLst>
                  <a:ext uri="{0D108BD9-81ED-4DB2-BD59-A6C34878D82A}">
                    <a16:rowId xmlns:a16="http://schemas.microsoft.com/office/drawing/2014/main" val="4121685032"/>
                  </a:ext>
                </a:extLst>
              </a:tr>
              <a:tr h="383630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u="none" strike="noStrike">
                          <a:effectLst/>
                        </a:rPr>
                        <a:t>2</a:t>
                      </a:r>
                      <a:endParaRPr lang="it-IT" sz="2400" b="0" i="0" u="none" strike="noStrike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u="none" strike="noStrike">
                          <a:effectLst/>
                        </a:rPr>
                        <a:t>5</a:t>
                      </a:r>
                      <a:endParaRPr lang="it-IT" sz="2400" b="0" i="0" u="none" strike="noStrike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u="none" strike="noStrike">
                          <a:effectLst/>
                        </a:rPr>
                        <a:t>3</a:t>
                      </a:r>
                      <a:endParaRPr lang="it-IT" sz="2400" b="0" i="0" u="none" strike="noStrike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522" marR="7522" marT="7522" marB="0" anchor="b"/>
                </a:tc>
                <a:extLst>
                  <a:ext uri="{0D108BD9-81ED-4DB2-BD59-A6C34878D82A}">
                    <a16:rowId xmlns:a16="http://schemas.microsoft.com/office/drawing/2014/main" val="2178567722"/>
                  </a:ext>
                </a:extLst>
              </a:tr>
              <a:tr h="383630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numerosità</a:t>
                      </a:r>
                      <a:endParaRPr lang="it-IT" sz="2000" b="0" i="1" u="none" strike="noStrike" dirty="0">
                        <a:solidFill>
                          <a:srgbClr val="7030A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6</a:t>
                      </a:r>
                      <a:endParaRPr lang="it-IT" sz="2400" b="0" i="0" u="none" strike="noStrike" dirty="0">
                        <a:solidFill>
                          <a:srgbClr val="7030A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6</a:t>
                      </a:r>
                      <a:endParaRPr lang="it-IT" sz="2400" b="0" i="0" u="none" strike="noStrike" dirty="0">
                        <a:solidFill>
                          <a:srgbClr val="7030A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6</a:t>
                      </a:r>
                      <a:endParaRPr lang="it-IT" sz="2400" b="0" i="0" u="none" strike="noStrike" dirty="0">
                        <a:solidFill>
                          <a:srgbClr val="7030A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522" marR="7522" marT="7522" marB="0" anchor="b"/>
                </a:tc>
                <a:extLst>
                  <a:ext uri="{0D108BD9-81ED-4DB2-BD59-A6C34878D82A}">
                    <a16:rowId xmlns:a16="http://schemas.microsoft.com/office/drawing/2014/main" val="2517648231"/>
                  </a:ext>
                </a:extLst>
              </a:tr>
              <a:tr h="383630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media</a:t>
                      </a:r>
                      <a:endParaRPr lang="it-IT" sz="2000" b="0" i="1" u="none" strike="noStrike" dirty="0">
                        <a:solidFill>
                          <a:srgbClr val="0070C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b="0" i="0" u="none" strike="noStrike" dirty="0">
                          <a:solidFill>
                            <a:srgbClr val="0070C0"/>
                          </a:solidFill>
                          <a:effectLst/>
                          <a:latin typeface="Trebuchet MS" panose="020B0603020202020204" pitchFamily="34" charset="0"/>
                        </a:rPr>
                        <a:t>4,9</a:t>
                      </a: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5,5</a:t>
                      </a:r>
                      <a:endParaRPr lang="it-IT" sz="2400" b="0" i="0" u="none" strike="noStrike" dirty="0">
                        <a:solidFill>
                          <a:srgbClr val="0070C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4,3</a:t>
                      </a:r>
                      <a:endParaRPr lang="it-IT" sz="2400" b="0" i="0" u="none" strike="noStrike" dirty="0">
                        <a:solidFill>
                          <a:srgbClr val="0070C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522" marR="7522" marT="7522" marB="0" anchor="b"/>
                </a:tc>
                <a:extLst>
                  <a:ext uri="{0D108BD9-81ED-4DB2-BD59-A6C34878D82A}">
                    <a16:rowId xmlns:a16="http://schemas.microsoft.com/office/drawing/2014/main" val="2384972851"/>
                  </a:ext>
                </a:extLst>
              </a:tr>
              <a:tr h="383630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devianza</a:t>
                      </a:r>
                      <a:endParaRPr lang="it-IT" sz="2000" b="0" i="1" u="none" strike="noStrike" dirty="0">
                        <a:solidFill>
                          <a:srgbClr val="00B05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26,8</a:t>
                      </a:r>
                      <a:endParaRPr lang="it-IT" sz="2400" b="0" i="0" u="none" strike="noStrike" dirty="0">
                        <a:solidFill>
                          <a:srgbClr val="00B05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4,08</a:t>
                      </a:r>
                      <a:endParaRPr lang="it-IT" sz="2400" b="0" i="0" u="none" strike="noStrike" dirty="0">
                        <a:solidFill>
                          <a:srgbClr val="00B05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522" marR="7522" marT="7522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9,8</a:t>
                      </a:r>
                      <a:endParaRPr lang="it-IT" sz="2400" b="0" i="0" u="none" strike="noStrike" dirty="0">
                        <a:solidFill>
                          <a:srgbClr val="00B05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7522" marR="7522" marT="7522" marB="0" anchor="b"/>
                </a:tc>
                <a:extLst>
                  <a:ext uri="{0D108BD9-81ED-4DB2-BD59-A6C34878D82A}">
                    <a16:rowId xmlns:a16="http://schemas.microsoft.com/office/drawing/2014/main" val="3834900704"/>
                  </a:ext>
                </a:extLst>
              </a:tr>
            </a:tbl>
          </a:graphicData>
        </a:graphic>
      </p:graphicFrame>
      <p:sp>
        <p:nvSpPr>
          <p:cNvPr id="9" name="CasellaDiTesto 8">
            <a:extLst>
              <a:ext uri="{FF2B5EF4-FFF2-40B4-BE49-F238E27FC236}">
                <a16:creationId xmlns:a16="http://schemas.microsoft.com/office/drawing/2014/main" id="{76C7A2BF-AD29-36C6-B930-5CEC5D5A7F89}"/>
              </a:ext>
            </a:extLst>
          </p:cNvPr>
          <p:cNvSpPr txBox="1"/>
          <p:nvPr/>
        </p:nvSpPr>
        <p:spPr>
          <a:xfrm>
            <a:off x="1290918" y="5541722"/>
            <a:ext cx="8684761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300" dirty="0"/>
              <a:t>Varianza </a:t>
            </a:r>
            <a:r>
              <a:rPr lang="it-IT" sz="2300" dirty="0" err="1"/>
              <a:t>within</a:t>
            </a:r>
            <a:r>
              <a:rPr lang="it-IT" sz="2300" dirty="0"/>
              <a:t> (somma delle varianze nei gruppi): 26,8+4,08+9,8=40,63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1BAF411E-88AA-5A9D-A25F-E25E5DF0D50A}"/>
              </a:ext>
            </a:extLst>
          </p:cNvPr>
          <p:cNvSpPr txBox="1"/>
          <p:nvPr/>
        </p:nvSpPr>
        <p:spPr>
          <a:xfrm>
            <a:off x="3924338" y="4320959"/>
            <a:ext cx="60995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/>
              <a:t>Varianza </a:t>
            </a:r>
            <a:r>
              <a:rPr lang="it-IT" dirty="0" err="1"/>
              <a:t>among</a:t>
            </a:r>
            <a:r>
              <a:rPr lang="it-IT" dirty="0"/>
              <a:t> </a:t>
            </a:r>
          </a:p>
        </p:txBody>
      </p:sp>
      <p:sp>
        <p:nvSpPr>
          <p:cNvPr id="14" name="Freccia in su 13">
            <a:extLst>
              <a:ext uri="{FF2B5EF4-FFF2-40B4-BE49-F238E27FC236}">
                <a16:creationId xmlns:a16="http://schemas.microsoft.com/office/drawing/2014/main" id="{1B89265E-2FFB-00B6-F922-22419AD0A668}"/>
              </a:ext>
            </a:extLst>
          </p:cNvPr>
          <p:cNvSpPr/>
          <p:nvPr/>
        </p:nvSpPr>
        <p:spPr>
          <a:xfrm>
            <a:off x="4690334" y="4138329"/>
            <a:ext cx="430306" cy="272306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4420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5757560"/>
              </p:ext>
            </p:extLst>
          </p:nvPr>
        </p:nvGraphicFramePr>
        <p:xfrm>
          <a:off x="228346" y="1932363"/>
          <a:ext cx="11581267" cy="13762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74810">
                  <a:extLst>
                    <a:ext uri="{9D8B030D-6E8A-4147-A177-3AD203B41FA5}">
                      <a16:colId xmlns:a16="http://schemas.microsoft.com/office/drawing/2014/main" val="595569615"/>
                    </a:ext>
                  </a:extLst>
                </a:gridCol>
                <a:gridCol w="2961513">
                  <a:extLst>
                    <a:ext uri="{9D8B030D-6E8A-4147-A177-3AD203B41FA5}">
                      <a16:colId xmlns:a16="http://schemas.microsoft.com/office/drawing/2014/main" val="2659463544"/>
                    </a:ext>
                  </a:extLst>
                </a:gridCol>
                <a:gridCol w="2201101">
                  <a:extLst>
                    <a:ext uri="{9D8B030D-6E8A-4147-A177-3AD203B41FA5}">
                      <a16:colId xmlns:a16="http://schemas.microsoft.com/office/drawing/2014/main" val="1642542152"/>
                    </a:ext>
                  </a:extLst>
                </a:gridCol>
                <a:gridCol w="1986541">
                  <a:extLst>
                    <a:ext uri="{9D8B030D-6E8A-4147-A177-3AD203B41FA5}">
                      <a16:colId xmlns:a16="http://schemas.microsoft.com/office/drawing/2014/main" val="995083012"/>
                    </a:ext>
                  </a:extLst>
                </a:gridCol>
                <a:gridCol w="1257302">
                  <a:extLst>
                    <a:ext uri="{9D8B030D-6E8A-4147-A177-3AD203B41FA5}">
                      <a16:colId xmlns:a16="http://schemas.microsoft.com/office/drawing/2014/main" val="1096535481"/>
                    </a:ext>
                  </a:extLst>
                </a:gridCol>
              </a:tblGrid>
              <a:tr h="690410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u="none" strike="noStrike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Fonte della variazione</a:t>
                      </a:r>
                      <a:endParaRPr lang="it-IT" sz="2200" b="0" i="0" u="none" strike="noStrike" dirty="0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u="none" strike="noStrike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Somma dei quadrati</a:t>
                      </a:r>
                      <a:endParaRPr lang="it-IT" sz="2200" b="0" i="0" u="none" strike="noStrike" dirty="0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u="none" strike="noStrike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Gradi di libertà</a:t>
                      </a:r>
                      <a:endParaRPr lang="it-IT" sz="2200" b="0" i="0" u="none" strike="noStrike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u="none" strike="noStrike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Media quadratica</a:t>
                      </a:r>
                      <a:endParaRPr lang="it-IT" sz="2200" b="0" i="0" u="none" strike="noStrike" dirty="0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u="none" strike="noStrike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 empirica</a:t>
                      </a:r>
                      <a:endParaRPr lang="it-IT" sz="2200" b="0" i="0" u="none" strike="noStrike" dirty="0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51848738"/>
                  </a:ext>
                </a:extLst>
              </a:tr>
              <a:tr h="263539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u="none" strike="noStrike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trattamento</a:t>
                      </a:r>
                      <a:endParaRPr lang="it-IT" sz="2200" b="0" i="0" u="none" strike="noStrike" dirty="0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u="none" strike="noStrike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4,1</a:t>
                      </a:r>
                      <a:endParaRPr lang="it-IT" sz="2200" b="0" i="0" u="none" strike="noStrike" dirty="0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u="none" strike="noStrike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3-1=2</a:t>
                      </a:r>
                      <a:endParaRPr lang="it-IT" sz="2200" b="0" i="0" u="none" strike="noStrike" dirty="0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u="none" strike="noStrike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2,056</a:t>
                      </a:r>
                      <a:endParaRPr lang="it-IT" sz="2200" b="0" i="0" u="none" strike="noStrike" dirty="0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u="none" strike="noStrike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0,7</a:t>
                      </a:r>
                      <a:endParaRPr lang="it-IT" sz="2200" b="0" i="0" u="none" strike="noStrike" dirty="0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178004342"/>
                  </a:ext>
                </a:extLst>
              </a:tr>
              <a:tr h="263539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u="none" strike="noStrike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errore</a:t>
                      </a:r>
                      <a:endParaRPr lang="it-IT" sz="2200" b="0" i="0" u="none" strike="noStrike" dirty="0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u="none" strike="noStrike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40.68</a:t>
                      </a:r>
                      <a:endParaRPr lang="it-IT" sz="2200" b="0" i="0" u="none" strike="noStrike" dirty="0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u="none" strike="noStrike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18-3=15</a:t>
                      </a:r>
                      <a:endParaRPr lang="it-IT" sz="2200" b="0" i="0" u="none" strike="noStrike" dirty="0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u="none" strike="noStrike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2,7</a:t>
                      </a:r>
                      <a:endParaRPr lang="it-IT" sz="2200" b="0" i="0" u="none" strike="noStrike" dirty="0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2200" b="0" i="0" u="none" strike="noStrike" dirty="0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771001925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ttangolo 5"/>
              <p:cNvSpPr/>
              <p:nvPr/>
            </p:nvSpPr>
            <p:spPr>
              <a:xfrm>
                <a:off x="228346" y="3542554"/>
                <a:ext cx="10331086" cy="20067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30000"/>
                  </a:lnSpc>
                  <a:spcAft>
                    <a:spcPts val="600"/>
                  </a:spcAft>
                </a:pPr>
                <a:r>
                  <a:rPr lang="it-IT" sz="2200" dirty="0">
                    <a:solidFill>
                      <a:srgbClr val="002060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Per 2 e 15 gradi di libertà e per </a:t>
                </a:r>
                <a14:m>
                  <m:oMath xmlns:m="http://schemas.openxmlformats.org/officeDocument/2006/math">
                    <m:r>
                      <a:rPr lang="it-IT" sz="220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it-IT" sz="2200" dirty="0">
                    <a:solidFill>
                      <a:srgbClr val="002060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 = 0,05, </a:t>
                </a:r>
                <a:r>
                  <a:rPr lang="it-IT" sz="2200" dirty="0" err="1">
                    <a:solidFill>
                      <a:srgbClr val="002060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F</a:t>
                </a:r>
                <a:r>
                  <a:rPr lang="it-IT" sz="2200" baseline="-25000" dirty="0" err="1">
                    <a:solidFill>
                      <a:srgbClr val="002060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teorico</a:t>
                </a:r>
                <a:r>
                  <a:rPr lang="it-IT" sz="2200" dirty="0">
                    <a:solidFill>
                      <a:srgbClr val="002060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 = 3,68</a:t>
                </a:r>
              </a:p>
              <a:p>
                <a:pPr>
                  <a:lnSpc>
                    <a:spcPct val="130000"/>
                  </a:lnSpc>
                  <a:spcAft>
                    <a:spcPts val="600"/>
                  </a:spcAft>
                </a:pPr>
                <a:r>
                  <a:rPr lang="it-IT" sz="2200" dirty="0">
                    <a:solidFill>
                      <a:srgbClr val="002060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Essendo 0,7 &lt; 3,68 non si può rifiutare H</a:t>
                </a:r>
                <a:r>
                  <a:rPr lang="it-IT" sz="2200" baseline="-25000" dirty="0">
                    <a:solidFill>
                      <a:srgbClr val="002060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0</a:t>
                </a:r>
                <a:r>
                  <a:rPr lang="it-IT" sz="2200" dirty="0">
                    <a:solidFill>
                      <a:srgbClr val="002060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   </a:t>
                </a:r>
              </a:p>
              <a:p>
                <a:pPr>
                  <a:lnSpc>
                    <a:spcPct val="130000"/>
                  </a:lnSpc>
                  <a:spcAft>
                    <a:spcPts val="600"/>
                  </a:spcAft>
                </a:pPr>
                <a:r>
                  <a:rPr lang="it-IT" sz="2200" dirty="0">
                    <a:solidFill>
                      <a:srgbClr val="002060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Non vi è sufficiente evidenza empirica per affermare che i tre pneumatici sono diversi tra loro.</a:t>
                </a:r>
              </a:p>
            </p:txBody>
          </p:sp>
        </mc:Choice>
        <mc:Fallback>
          <p:sp>
            <p:nvSpPr>
              <p:cNvPr id="6" name="Rettangolo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346" y="3542554"/>
                <a:ext cx="10331086" cy="2006703"/>
              </a:xfrm>
              <a:prstGeom prst="rect">
                <a:avLst/>
              </a:prstGeom>
              <a:blipFill>
                <a:blip r:embed="rId2"/>
                <a:stretch>
                  <a:fillRect l="-767" b="-304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ttangolo 13"/>
          <p:cNvSpPr/>
          <p:nvPr/>
        </p:nvSpPr>
        <p:spPr>
          <a:xfrm>
            <a:off x="3083155" y="262428"/>
            <a:ext cx="388279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altLang="it-IT" sz="3600" dirty="0">
                <a:solidFill>
                  <a:srgbClr val="C00000"/>
                </a:solidFill>
                <a:latin typeface="Comic Sans MS" panose="030F0702030302020204" pitchFamily="66" charset="0"/>
              </a:rPr>
              <a:t>ANOVA: esempio</a:t>
            </a:r>
            <a:endParaRPr lang="it-IT" sz="36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0A8768B6-F620-3187-8F5B-348153469391}"/>
              </a:ext>
            </a:extLst>
          </p:cNvPr>
          <p:cNvSpPr txBox="1"/>
          <p:nvPr/>
        </p:nvSpPr>
        <p:spPr>
          <a:xfrm>
            <a:off x="416471" y="1235895"/>
            <a:ext cx="79776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Somma delle devianze nei gruppi:   26,8+4,08+9,8=40,68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50282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6" name="Segnaposto numero diapositiva 5"/>
          <p:cNvSpPr txBox="1">
            <a:spLocks noGrp="1"/>
          </p:cNvSpPr>
          <p:nvPr/>
        </p:nvSpPr>
        <p:spPr bwMode="auto">
          <a:xfrm>
            <a:off x="9912350" y="6597650"/>
            <a:ext cx="7556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2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D4766207-CF2D-4E6F-9AA8-5F42D2FC994C}" type="slidenum">
              <a:rPr lang="it-IT" altLang="it-IT"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it-IT" altLang="it-IT" sz="1200">
              <a:solidFill>
                <a:schemeClr val="tx1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00357" name="Rettangolo 1"/>
          <p:cNvSpPr>
            <a:spLocks noChangeArrowheads="1"/>
          </p:cNvSpPr>
          <p:nvPr/>
        </p:nvSpPr>
        <p:spPr bwMode="auto">
          <a:xfrm>
            <a:off x="162772" y="1681363"/>
            <a:ext cx="9658962" cy="3767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2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Supponiamo che un ingegnere stia studiando l'effetto di diversi metodi di trattamento termico sulla durezza media di una lega d'acciaio. </a:t>
            </a:r>
          </a:p>
          <a:p>
            <a:pPr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L'esperimento consiste nel testare diversi campioni di lega utilizzando ciascuno dei metodi di trattamento termico proposti. </a:t>
            </a:r>
          </a:p>
          <a:p>
            <a:pPr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dati di questo esperimento potrebbero essere usati per determinare quale metodo di trattamento termico dovrebbe essere usato per fornire la massima durezza media.</a:t>
            </a:r>
          </a:p>
        </p:txBody>
      </p:sp>
      <p:sp>
        <p:nvSpPr>
          <p:cNvPr id="2" name="Rettangolo 1"/>
          <p:cNvSpPr/>
          <p:nvPr/>
        </p:nvSpPr>
        <p:spPr>
          <a:xfrm>
            <a:off x="262747" y="235919"/>
            <a:ext cx="900884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altLang="it-IT" sz="3600" dirty="0">
                <a:solidFill>
                  <a:srgbClr val="C00000"/>
                </a:solidFill>
                <a:latin typeface="Comic Sans MS" panose="030F0702030302020204" pitchFamily="66" charset="0"/>
              </a:rPr>
              <a:t>Inferenza statistica </a:t>
            </a:r>
            <a:r>
              <a:rPr lang="it-IT" altLang="it-IT" sz="3600" dirty="0">
                <a:solidFill>
                  <a:srgbClr val="C00000"/>
                </a:solidFill>
                <a:latin typeface="Comic Sans MS" panose="030F0702030302020204" pitchFamily="66" charset="0"/>
                <a:ea typeface="Verdana" panose="020B0604030504040204" pitchFamily="34" charset="0"/>
              </a:rPr>
              <a:t>per </a:t>
            </a:r>
          </a:p>
          <a:p>
            <a:pPr algn="ctr"/>
            <a:r>
              <a:rPr lang="it-IT" altLang="it-IT" sz="3600" dirty="0">
                <a:solidFill>
                  <a:srgbClr val="C00000"/>
                </a:solidFill>
                <a:latin typeface="Comic Sans MS" panose="030F0702030302020204" pitchFamily="66" charset="0"/>
                <a:ea typeface="Verdana" panose="020B0604030504040204" pitchFamily="34" charset="0"/>
              </a:rPr>
              <a:t>più di due campioni</a:t>
            </a:r>
            <a:endParaRPr lang="it-IT" sz="36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020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6" name="Segnaposto numero diapositiva 5"/>
          <p:cNvSpPr txBox="1">
            <a:spLocks noGrp="1"/>
          </p:cNvSpPr>
          <p:nvPr/>
        </p:nvSpPr>
        <p:spPr bwMode="auto">
          <a:xfrm>
            <a:off x="9912350" y="6597650"/>
            <a:ext cx="7556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2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D4766207-CF2D-4E6F-9AA8-5F42D2FC994C}" type="slidenum">
              <a:rPr lang="it-IT" altLang="it-IT"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it-IT" altLang="it-IT" sz="1200">
              <a:solidFill>
                <a:schemeClr val="tx1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00357" name="Rettangolo 1"/>
          <p:cNvSpPr>
            <a:spLocks noChangeArrowheads="1"/>
          </p:cNvSpPr>
          <p:nvPr/>
        </p:nvSpPr>
        <p:spPr bwMode="auto">
          <a:xfrm>
            <a:off x="93900" y="2010972"/>
            <a:ext cx="9658962" cy="2369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2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Se esistono solo due metodi di trattamento termico di interesse, questo esperimento potrebbe essere progettato e analizzato utilizzando il test t su due campioni. </a:t>
            </a:r>
          </a:p>
          <a:p>
            <a:pPr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Se, invece, vengano considerati più di due metodi di trattamento termico, viene utilizzata l'analisi della varianza (ANOVA).</a:t>
            </a:r>
          </a:p>
        </p:txBody>
      </p:sp>
      <p:sp>
        <p:nvSpPr>
          <p:cNvPr id="2" name="Rettangolo 1"/>
          <p:cNvSpPr/>
          <p:nvPr/>
        </p:nvSpPr>
        <p:spPr>
          <a:xfrm>
            <a:off x="262747" y="235919"/>
            <a:ext cx="900884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altLang="it-IT" sz="3600" dirty="0">
                <a:solidFill>
                  <a:srgbClr val="C00000"/>
                </a:solidFill>
                <a:latin typeface="Comic Sans MS" panose="030F0702030302020204" pitchFamily="66" charset="0"/>
              </a:rPr>
              <a:t>Inferenza statistica </a:t>
            </a:r>
            <a:r>
              <a:rPr lang="it-IT" altLang="it-IT" sz="3600" dirty="0">
                <a:solidFill>
                  <a:srgbClr val="C00000"/>
                </a:solidFill>
                <a:latin typeface="Comic Sans MS" panose="030F0702030302020204" pitchFamily="66" charset="0"/>
                <a:ea typeface="Verdana" panose="020B0604030504040204" pitchFamily="34" charset="0"/>
              </a:rPr>
              <a:t>per </a:t>
            </a:r>
          </a:p>
          <a:p>
            <a:pPr algn="ctr"/>
            <a:r>
              <a:rPr lang="it-IT" altLang="it-IT" sz="3600" dirty="0">
                <a:solidFill>
                  <a:srgbClr val="C00000"/>
                </a:solidFill>
                <a:latin typeface="Comic Sans MS" panose="030F0702030302020204" pitchFamily="66" charset="0"/>
                <a:ea typeface="Verdana" panose="020B0604030504040204" pitchFamily="34" charset="0"/>
              </a:rPr>
              <a:t>più di due campioni</a:t>
            </a:r>
            <a:endParaRPr lang="it-IT" sz="36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010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6" name="Segnaposto numero diapositiva 5"/>
          <p:cNvSpPr txBox="1">
            <a:spLocks noGrp="1"/>
          </p:cNvSpPr>
          <p:nvPr/>
        </p:nvSpPr>
        <p:spPr bwMode="auto">
          <a:xfrm>
            <a:off x="9912350" y="6597650"/>
            <a:ext cx="7556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2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D4766207-CF2D-4E6F-9AA8-5F42D2FC994C}" type="slidenum">
              <a:rPr lang="it-IT" altLang="it-IT"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it-IT" altLang="it-IT" sz="1200">
              <a:solidFill>
                <a:schemeClr val="tx1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00357" name="Rettangolo 1"/>
          <p:cNvSpPr>
            <a:spLocks noChangeArrowheads="1"/>
          </p:cNvSpPr>
          <p:nvPr/>
        </p:nvSpPr>
        <p:spPr bwMode="auto">
          <a:xfrm>
            <a:off x="115165" y="1458830"/>
            <a:ext cx="9658962" cy="42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2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Un produttore di carta utilizzata per produrre sacchetti della spesa è interessato a migliorare la resistenza alla trazione del prodotto.</a:t>
            </a:r>
          </a:p>
          <a:p>
            <a:pPr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Si ritiene che la resistenza alla trazione sia una funzione della concentrazione di legno duro nella polpa e che l'intervallo di concentrazioni di legno duro di interesse pratico sia compreso tra il 5% e il 20%. </a:t>
            </a:r>
          </a:p>
          <a:p>
            <a:pPr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Un team di ingegneri responsabili dello studio decide di studiare quattro livelli di concentrazione del legno duro: </a:t>
            </a:r>
          </a:p>
          <a:p>
            <a:pPr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5%, 10%, 15% e 20%.</a:t>
            </a:r>
          </a:p>
        </p:txBody>
      </p:sp>
      <p:sp>
        <p:nvSpPr>
          <p:cNvPr id="2" name="Rettangolo 1"/>
          <p:cNvSpPr/>
          <p:nvPr/>
        </p:nvSpPr>
        <p:spPr>
          <a:xfrm>
            <a:off x="262747" y="235919"/>
            <a:ext cx="900884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altLang="it-IT" sz="3600" dirty="0">
                <a:solidFill>
                  <a:srgbClr val="C00000"/>
                </a:solidFill>
                <a:latin typeface="Comic Sans MS" panose="030F0702030302020204" pitchFamily="66" charset="0"/>
              </a:rPr>
              <a:t>Inferenza statistica </a:t>
            </a:r>
            <a:r>
              <a:rPr lang="it-IT" altLang="it-IT" sz="3600" dirty="0">
                <a:solidFill>
                  <a:srgbClr val="C00000"/>
                </a:solidFill>
                <a:latin typeface="Comic Sans MS" panose="030F0702030302020204" pitchFamily="66" charset="0"/>
                <a:ea typeface="Verdana" panose="020B0604030504040204" pitchFamily="34" charset="0"/>
              </a:rPr>
              <a:t>per </a:t>
            </a:r>
          </a:p>
          <a:p>
            <a:pPr algn="ctr"/>
            <a:r>
              <a:rPr lang="it-IT" altLang="it-IT" sz="3600" dirty="0">
                <a:solidFill>
                  <a:srgbClr val="C00000"/>
                </a:solidFill>
                <a:latin typeface="Comic Sans MS" panose="030F0702030302020204" pitchFamily="66" charset="0"/>
                <a:ea typeface="Verdana" panose="020B0604030504040204" pitchFamily="34" charset="0"/>
              </a:rPr>
              <a:t>più di due campioni</a:t>
            </a:r>
            <a:endParaRPr lang="it-IT" sz="36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796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6" name="Segnaposto numero diapositiva 5"/>
          <p:cNvSpPr txBox="1">
            <a:spLocks noGrp="1"/>
          </p:cNvSpPr>
          <p:nvPr/>
        </p:nvSpPr>
        <p:spPr bwMode="auto">
          <a:xfrm>
            <a:off x="9912350" y="6597650"/>
            <a:ext cx="7556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2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D4766207-CF2D-4E6F-9AA8-5F42D2FC994C}" type="slidenum">
              <a:rPr lang="it-IT" altLang="it-IT"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it-IT" altLang="it-IT" sz="1200">
              <a:solidFill>
                <a:schemeClr val="tx1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00357" name="Rettangolo 1"/>
          <p:cNvSpPr>
            <a:spLocks noChangeArrowheads="1"/>
          </p:cNvSpPr>
          <p:nvPr/>
        </p:nvSpPr>
        <p:spPr bwMode="auto">
          <a:xfrm>
            <a:off x="147063" y="1511993"/>
            <a:ext cx="9658962" cy="1801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2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Decidono di effettuare sei prove per ogni livello di concentrazione, utilizzando un impianto pilota. Pertanto, si hanno 4 campioni (uno per ciascuna concentrazione di legno duro), ciascuno di 6 elementi. Per ogni campione, si calcola la relativa media</a:t>
            </a:r>
          </a:p>
        </p:txBody>
      </p:sp>
      <p:sp>
        <p:nvSpPr>
          <p:cNvPr id="2" name="Rettangolo 1"/>
          <p:cNvSpPr/>
          <p:nvPr/>
        </p:nvSpPr>
        <p:spPr>
          <a:xfrm>
            <a:off x="262747" y="235919"/>
            <a:ext cx="900884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altLang="it-IT" sz="3600" dirty="0">
                <a:solidFill>
                  <a:srgbClr val="C00000"/>
                </a:solidFill>
                <a:latin typeface="Comic Sans MS" panose="030F0702030302020204" pitchFamily="66" charset="0"/>
              </a:rPr>
              <a:t>Inferenza statistica </a:t>
            </a:r>
            <a:r>
              <a:rPr lang="it-IT" altLang="it-IT" sz="3600" dirty="0">
                <a:solidFill>
                  <a:srgbClr val="C00000"/>
                </a:solidFill>
                <a:latin typeface="Comic Sans MS" panose="030F0702030302020204" pitchFamily="66" charset="0"/>
                <a:ea typeface="Verdana" panose="020B0604030504040204" pitchFamily="34" charset="0"/>
              </a:rPr>
              <a:t>per </a:t>
            </a:r>
          </a:p>
          <a:p>
            <a:pPr algn="ctr"/>
            <a:r>
              <a:rPr lang="it-IT" altLang="it-IT" sz="3600" dirty="0">
                <a:solidFill>
                  <a:srgbClr val="C00000"/>
                </a:solidFill>
                <a:latin typeface="Comic Sans MS" panose="030F0702030302020204" pitchFamily="66" charset="0"/>
                <a:ea typeface="Verdana" panose="020B0604030504040204" pitchFamily="34" charset="0"/>
              </a:rPr>
              <a:t>più di due campioni</a:t>
            </a:r>
            <a:endParaRPr lang="it-IT" sz="36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7047029"/>
              </p:ext>
            </p:extLst>
          </p:nvPr>
        </p:nvGraphicFramePr>
        <p:xfrm>
          <a:off x="262747" y="3630762"/>
          <a:ext cx="7653337" cy="24136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27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3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3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3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3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730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730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4945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382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it-IT" sz="2200" b="0" i="0" u="none" strike="noStrike" dirty="0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it-IT" sz="2200" u="none" strike="noStrike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Campioni di prova</a:t>
                      </a:r>
                      <a:endParaRPr lang="it-IT" sz="2200" b="0" i="0" u="none" strike="noStrike" dirty="0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2200" u="none" strike="noStrike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Totale</a:t>
                      </a:r>
                      <a:endParaRPr lang="it-IT" sz="2200" b="0" i="0" u="none" strike="noStrike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2200" u="none" strike="noStrike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Media</a:t>
                      </a:r>
                      <a:endParaRPr lang="it-IT" sz="2200" b="0" i="0" u="none" strike="noStrike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u="none" strike="noStrike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Concentrazione (%)</a:t>
                      </a:r>
                      <a:endParaRPr lang="it-IT" sz="2200" b="0" i="0" u="none" strike="noStrike" dirty="0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u="none" strike="noStrike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  <a:endParaRPr lang="it-IT" sz="2200" b="0" i="0" u="none" strike="noStrike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u="none" strike="noStrike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</a:t>
                      </a:r>
                      <a:endParaRPr lang="it-IT" sz="2200" b="0" i="0" u="none" strike="noStrike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u="none" strike="noStrike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</a:t>
                      </a:r>
                      <a:endParaRPr lang="it-IT" sz="2200" b="0" i="0" u="none" strike="noStrike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u="none" strike="noStrike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</a:t>
                      </a:r>
                      <a:endParaRPr lang="it-IT" sz="2200" b="0" i="0" u="none" strike="noStrike" dirty="0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u="none" strike="noStrike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</a:t>
                      </a:r>
                      <a:endParaRPr lang="it-IT" sz="2200" b="0" i="0" u="none" strike="noStrike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u="none" strike="noStrike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</a:t>
                      </a:r>
                      <a:endParaRPr lang="it-IT" sz="2200" b="0" i="0" u="none" strike="noStrike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u="none" strike="noStrike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</a:t>
                      </a:r>
                      <a:endParaRPr lang="it-IT" sz="2200" b="0" i="0" u="none" strike="noStrike" dirty="0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u="none" strike="noStrike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</a:t>
                      </a:r>
                      <a:endParaRPr lang="it-IT" sz="2200" b="0" i="0" u="none" strike="noStrike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u="none" strike="noStrike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</a:t>
                      </a:r>
                      <a:endParaRPr lang="it-IT" sz="2200" b="0" i="0" u="none" strike="noStrike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u="none" strike="noStrike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</a:t>
                      </a:r>
                      <a:endParaRPr lang="it-IT" sz="2200" b="0" i="0" u="none" strike="noStrike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u="none" strike="noStrike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11</a:t>
                      </a:r>
                      <a:endParaRPr lang="it-IT" sz="2200" b="0" i="0" u="none" strike="noStrike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u="none" strike="noStrike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</a:t>
                      </a:r>
                      <a:endParaRPr lang="it-IT" sz="2200" b="0" i="0" u="none" strike="noStrike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u="none" strike="noStrike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</a:t>
                      </a:r>
                      <a:endParaRPr lang="it-IT" sz="2200" b="0" i="0" u="none" strike="noStrike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u="none" strike="noStrike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60</a:t>
                      </a:r>
                      <a:endParaRPr lang="it-IT" sz="2200" b="0" i="0" u="none" strike="noStrike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u="none" strike="noStrike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</a:t>
                      </a:r>
                      <a:endParaRPr lang="it-IT" sz="2200" b="0" i="0" u="none" strike="noStrike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u="none" strike="noStrike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</a:t>
                      </a:r>
                      <a:endParaRPr lang="it-IT" sz="2200" b="0" i="0" u="none" strike="noStrike" dirty="0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u="none" strike="noStrike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12</a:t>
                      </a:r>
                      <a:endParaRPr lang="it-IT" sz="2200" b="0" i="0" u="none" strike="noStrike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u="none" strike="noStrike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17</a:t>
                      </a:r>
                      <a:endParaRPr lang="it-IT" sz="2200" b="0" i="0" u="none" strike="noStrike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u="none" strike="noStrike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13</a:t>
                      </a:r>
                      <a:endParaRPr lang="it-IT" sz="2200" b="0" i="0" u="none" strike="noStrike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u="none" strike="noStrike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18</a:t>
                      </a:r>
                      <a:endParaRPr lang="it-IT" sz="2200" b="0" i="0" u="none" strike="noStrike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u="none" strike="noStrike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19</a:t>
                      </a:r>
                      <a:endParaRPr lang="it-IT" sz="2200" b="0" i="0" u="none" strike="noStrike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u="none" strike="noStrike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</a:t>
                      </a:r>
                      <a:endParaRPr lang="it-IT" sz="2200" b="0" i="0" u="none" strike="noStrike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u="none" strike="noStrike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94</a:t>
                      </a:r>
                      <a:endParaRPr lang="it-IT" sz="2200" b="0" i="0" u="none" strike="noStrike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u="none" strike="noStrike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15.67</a:t>
                      </a:r>
                      <a:endParaRPr lang="it-IT" sz="2200" b="0" i="0" u="none" strike="noStrike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u="none" strike="noStrike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</a:t>
                      </a:r>
                      <a:endParaRPr lang="it-IT" sz="2200" b="0" i="0" u="none" strike="noStrike" dirty="0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u="none" strike="noStrike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14</a:t>
                      </a:r>
                      <a:endParaRPr lang="it-IT" sz="2200" b="0" i="0" u="none" strike="noStrike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u="none" strike="noStrike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18</a:t>
                      </a:r>
                      <a:endParaRPr lang="it-IT" sz="2200" b="0" i="0" u="none" strike="noStrike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u="none" strike="noStrike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19</a:t>
                      </a:r>
                      <a:endParaRPr lang="it-IT" sz="2200" b="0" i="0" u="none" strike="noStrike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u="none" strike="noStrike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17</a:t>
                      </a:r>
                      <a:endParaRPr lang="it-IT" sz="2200" b="0" i="0" u="none" strike="noStrike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u="none" strike="noStrike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16</a:t>
                      </a:r>
                      <a:endParaRPr lang="it-IT" sz="2200" b="0" i="0" u="none" strike="noStrike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u="none" strike="noStrike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18</a:t>
                      </a:r>
                      <a:endParaRPr lang="it-IT" sz="2200" b="0" i="0" u="none" strike="noStrike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u="none" strike="noStrike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102</a:t>
                      </a:r>
                      <a:endParaRPr lang="it-IT" sz="2200" b="0" i="0" u="none" strike="noStrike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u="none" strike="noStrike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17</a:t>
                      </a:r>
                      <a:endParaRPr lang="it-IT" sz="2200" b="0" i="0" u="none" strike="noStrike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u="none" strike="noStrike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</a:t>
                      </a:r>
                      <a:endParaRPr lang="it-IT" sz="2200" b="0" i="0" u="none" strike="noStrike" dirty="0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u="none" strike="noStrike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19</a:t>
                      </a:r>
                      <a:endParaRPr lang="it-IT" sz="2200" b="0" i="0" u="none" strike="noStrike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u="none" strike="noStrike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25</a:t>
                      </a:r>
                      <a:endParaRPr lang="it-IT" sz="2200" b="0" i="0" u="none" strike="noStrike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u="none" strike="noStrike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22</a:t>
                      </a:r>
                      <a:endParaRPr lang="it-IT" sz="2200" b="0" i="0" u="none" strike="noStrike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u="none" strike="noStrike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23</a:t>
                      </a:r>
                      <a:endParaRPr lang="it-IT" sz="2200" b="0" i="0" u="none" strike="noStrike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u="none" strike="noStrike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18</a:t>
                      </a:r>
                      <a:endParaRPr lang="it-IT" sz="2200" b="0" i="0" u="none" strike="noStrike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u="none" strike="noStrike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</a:t>
                      </a:r>
                      <a:endParaRPr lang="it-IT" sz="2200" b="0" i="0" u="none" strike="noStrike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u="none" strike="noStrike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127</a:t>
                      </a:r>
                      <a:endParaRPr lang="it-IT" sz="2200" b="0" i="0" u="none" strike="noStrike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u="none" strike="noStrike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21.17</a:t>
                      </a:r>
                      <a:endParaRPr lang="it-IT" sz="2200" b="0" i="0" u="none" strike="noStrike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it-IT" sz="2200" b="0" i="0" u="none" strike="noStrike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2200" b="0" i="0" u="none" strike="noStrike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2200" b="0" i="0" u="none" strike="noStrike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2200" b="0" i="0" u="none" strike="noStrike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2200" b="0" i="0" u="none" strike="noStrike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2200" b="0" i="0" u="none" strike="noStrike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2200" b="0" i="0" u="none" strike="noStrike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u="none" strike="noStrike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383</a:t>
                      </a:r>
                      <a:endParaRPr lang="it-IT" sz="2200" b="0" i="0" u="none" strike="noStrike" dirty="0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u="none" strike="noStrike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15.96</a:t>
                      </a:r>
                      <a:endParaRPr lang="it-IT" sz="2200" b="0" i="0" u="none" strike="noStrike" dirty="0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Rettangolo 3"/>
          <p:cNvSpPr/>
          <p:nvPr/>
        </p:nvSpPr>
        <p:spPr>
          <a:xfrm>
            <a:off x="8158326" y="3630762"/>
            <a:ext cx="3863163" cy="2241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livelli del fattore sono talvolta chiamati trattamenti e ogni trattamento ha sei osservazioni o repliche.</a:t>
            </a:r>
          </a:p>
        </p:txBody>
      </p:sp>
    </p:spTree>
    <p:extLst>
      <p:ext uri="{BB962C8B-B14F-4D97-AF65-F5344CB8AC3E}">
        <p14:creationId xmlns:p14="http://schemas.microsoft.com/office/powerpoint/2010/main" val="1052674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6" name="Segnaposto numero diapositiva 5"/>
          <p:cNvSpPr txBox="1">
            <a:spLocks noGrp="1"/>
          </p:cNvSpPr>
          <p:nvPr/>
        </p:nvSpPr>
        <p:spPr bwMode="auto">
          <a:xfrm>
            <a:off x="9912350" y="6597650"/>
            <a:ext cx="7556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2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D4766207-CF2D-4E6F-9AA8-5F42D2FC994C}" type="slidenum">
              <a:rPr lang="it-IT" altLang="it-IT"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it-IT" altLang="it-IT" sz="1200">
              <a:solidFill>
                <a:schemeClr val="tx1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262747" y="235919"/>
            <a:ext cx="900884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altLang="it-IT" sz="3600" dirty="0">
                <a:solidFill>
                  <a:srgbClr val="C00000"/>
                </a:solidFill>
                <a:latin typeface="Comic Sans MS" panose="030F0702030302020204" pitchFamily="66" charset="0"/>
              </a:rPr>
              <a:t>Inferenza statistica </a:t>
            </a:r>
            <a:r>
              <a:rPr lang="it-IT" altLang="it-IT" sz="3600" dirty="0">
                <a:solidFill>
                  <a:srgbClr val="C00000"/>
                </a:solidFill>
                <a:latin typeface="Comic Sans MS" panose="030F0702030302020204" pitchFamily="66" charset="0"/>
                <a:ea typeface="Verdana" panose="020B0604030504040204" pitchFamily="34" charset="0"/>
              </a:rPr>
              <a:t>per </a:t>
            </a:r>
          </a:p>
          <a:p>
            <a:pPr algn="ctr"/>
            <a:r>
              <a:rPr lang="it-IT" altLang="it-IT" sz="3600" dirty="0">
                <a:solidFill>
                  <a:srgbClr val="C00000"/>
                </a:solidFill>
                <a:latin typeface="Comic Sans MS" panose="030F0702030302020204" pitchFamily="66" charset="0"/>
                <a:ea typeface="Verdana" panose="020B0604030504040204" pitchFamily="34" charset="0"/>
              </a:rPr>
              <a:t>più di due campioni</a:t>
            </a:r>
            <a:endParaRPr lang="it-IT" sz="36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262747" y="1543730"/>
            <a:ext cx="9649603" cy="1412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it-IT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È importante analizzare graficamente i dati da un esperimento progettato attraverso i box-plot della resistenza alla trazione ai quattro livelli di concentrazione del legno duro.</a:t>
            </a:r>
          </a:p>
        </p:txBody>
      </p:sp>
      <p:pic>
        <p:nvPicPr>
          <p:cNvPr id="7" name="Immagine 6"/>
          <p:cNvPicPr/>
          <p:nvPr/>
        </p:nvPicPr>
        <p:blipFill rotWithShape="1">
          <a:blip r:embed="rId2"/>
          <a:srcRect l="72449" t="47694" r="14713" b="12390"/>
          <a:stretch/>
        </p:blipFill>
        <p:spPr bwMode="auto">
          <a:xfrm>
            <a:off x="489097" y="3063906"/>
            <a:ext cx="3391784" cy="330725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Rettangolo 5"/>
          <p:cNvSpPr/>
          <p:nvPr/>
        </p:nvSpPr>
        <p:spPr>
          <a:xfrm>
            <a:off x="3976574" y="3238639"/>
            <a:ext cx="6096000" cy="268150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it-IT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Questa figura indica che il cambiamento della concentrazione del legno duro ha un effetto sulla resistenza alla trazione; in particolare, concentrazioni più elevate di legno duro producono una maggiore resistenza alla trazione osservata.</a:t>
            </a:r>
          </a:p>
        </p:txBody>
      </p:sp>
    </p:spTree>
    <p:extLst>
      <p:ext uri="{BB962C8B-B14F-4D97-AF65-F5344CB8AC3E}">
        <p14:creationId xmlns:p14="http://schemas.microsoft.com/office/powerpoint/2010/main" val="973850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6" name="Segnaposto numero diapositiva 5"/>
          <p:cNvSpPr txBox="1">
            <a:spLocks noGrp="1"/>
          </p:cNvSpPr>
          <p:nvPr/>
        </p:nvSpPr>
        <p:spPr bwMode="auto">
          <a:xfrm>
            <a:off x="9912350" y="6597650"/>
            <a:ext cx="7556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2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D4766207-CF2D-4E6F-9AA8-5F42D2FC994C}" type="slidenum">
              <a:rPr lang="it-IT" altLang="it-IT"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it-IT" altLang="it-IT" sz="1200">
              <a:solidFill>
                <a:schemeClr val="tx1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00357" name="Rettangolo 1"/>
          <p:cNvSpPr>
            <a:spLocks noChangeArrowheads="1"/>
          </p:cNvSpPr>
          <p:nvPr/>
        </p:nvSpPr>
        <p:spPr bwMode="auto">
          <a:xfrm>
            <a:off x="162772" y="2085400"/>
            <a:ext cx="9658962" cy="2369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2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L’analisi della varianza è une tecnica statistica che </a:t>
            </a:r>
            <a:r>
              <a:rPr lang="it-IT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serve ad ottenere informazioni sugli effetti esercitati da determinati fattori su una variabile di interesse.</a:t>
            </a:r>
            <a:endParaRPr lang="it-IT" altLang="it-IT" sz="22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 eaLnBrk="1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</a:pP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Consente di indagare quanta parte della variabilità di un insieme di osservazioni può essere attribuita a fattori specifici.</a:t>
            </a:r>
          </a:p>
        </p:txBody>
      </p:sp>
      <p:sp>
        <p:nvSpPr>
          <p:cNvPr id="2" name="Rettangolo 1"/>
          <p:cNvSpPr/>
          <p:nvPr/>
        </p:nvSpPr>
        <p:spPr>
          <a:xfrm>
            <a:off x="1680195" y="565529"/>
            <a:ext cx="70968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altLang="it-IT" sz="3600" dirty="0">
                <a:solidFill>
                  <a:srgbClr val="C00000"/>
                </a:solidFill>
                <a:latin typeface="Comic Sans MS" panose="030F0702030302020204" pitchFamily="66" charset="0"/>
              </a:rPr>
              <a:t>L’analisi della varianza (ANOVA)</a:t>
            </a:r>
            <a:endParaRPr lang="it-IT" sz="36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835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6" name="Segnaposto numero diapositiva 5"/>
          <p:cNvSpPr txBox="1">
            <a:spLocks noGrp="1"/>
          </p:cNvSpPr>
          <p:nvPr/>
        </p:nvSpPr>
        <p:spPr bwMode="auto">
          <a:xfrm>
            <a:off x="9912350" y="6597650"/>
            <a:ext cx="7556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2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D4766207-CF2D-4E6F-9AA8-5F42D2FC994C}" type="slidenum">
              <a:rPr lang="it-IT" altLang="it-IT"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it-IT" altLang="it-IT" sz="1200">
              <a:solidFill>
                <a:schemeClr val="tx1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0357" name="Rettangolo 1"/>
              <p:cNvSpPr>
                <a:spLocks noChangeArrowheads="1"/>
              </p:cNvSpPr>
              <p:nvPr/>
            </p:nvSpPr>
            <p:spPr bwMode="auto">
              <a:xfrm>
                <a:off x="253388" y="1562161"/>
                <a:ext cx="9411607" cy="34809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anose="05020102010507070707" pitchFamily="18" charset="2"/>
                  <a:buChar char=""/>
                  <a:defRPr sz="2400">
                    <a:solidFill>
                      <a:schemeClr val="tx2"/>
                    </a:solidFill>
                    <a:latin typeface="Century Gothic" panose="020B0502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anose="05020102010507070707" pitchFamily="18" charset="2"/>
                  <a:buChar char=""/>
                  <a:defRPr sz="2200">
                    <a:solidFill>
                      <a:schemeClr val="tx2"/>
                    </a:solidFill>
                    <a:latin typeface="Century Gothic" panose="020B0502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anose="05020102010507070707" pitchFamily="18" charset="2"/>
                  <a:buChar char=""/>
                  <a:defRPr sz="2000">
                    <a:solidFill>
                      <a:schemeClr val="tx2"/>
                    </a:solidFill>
                    <a:latin typeface="Century Gothic" panose="020B0502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anose="05020102010507070707" pitchFamily="18" charset="2"/>
                  <a:buChar char=""/>
                  <a:defRPr>
                    <a:solidFill>
                      <a:schemeClr val="tx2"/>
                    </a:solidFill>
                    <a:latin typeface="Century Gothic" panose="020B0502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anose="05020102010507070707" pitchFamily="18" charset="2"/>
                  <a:buChar char=""/>
                  <a:defRPr sz="1600">
                    <a:solidFill>
                      <a:schemeClr val="tx2"/>
                    </a:solidFill>
                    <a:latin typeface="Century Gothic" panose="020B0502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6000"/>
                  <a:buFont typeface="Wingdings 2" panose="05020102010507070707" pitchFamily="18" charset="2"/>
                  <a:buChar char=""/>
                  <a:defRPr sz="1600">
                    <a:solidFill>
                      <a:schemeClr val="tx2"/>
                    </a:solidFill>
                    <a:latin typeface="Century Gothic" panose="020B0502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6000"/>
                  <a:buFont typeface="Wingdings 2" panose="05020102010507070707" pitchFamily="18" charset="2"/>
                  <a:buChar char=""/>
                  <a:defRPr sz="1600">
                    <a:solidFill>
                      <a:schemeClr val="tx2"/>
                    </a:solidFill>
                    <a:latin typeface="Century Gothic" panose="020B0502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6000"/>
                  <a:buFont typeface="Wingdings 2" panose="05020102010507070707" pitchFamily="18" charset="2"/>
                  <a:buChar char=""/>
                  <a:defRPr sz="1600">
                    <a:solidFill>
                      <a:schemeClr val="tx2"/>
                    </a:solidFill>
                    <a:latin typeface="Century Gothic" panose="020B0502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6000"/>
                  <a:buFont typeface="Wingdings 2" panose="05020102010507070707" pitchFamily="18" charset="2"/>
                  <a:buChar char=""/>
                  <a:defRPr sz="1600">
                    <a:solidFill>
                      <a:schemeClr val="tx2"/>
                    </a:solidFill>
                    <a:latin typeface="Century Gothic" panose="020B0502020202020204" pitchFamily="34" charset="0"/>
                  </a:defRPr>
                </a:lvl9pPr>
              </a:lstStyle>
              <a:p>
                <a:pPr algn="just">
                  <a:lnSpc>
                    <a:spcPct val="130000"/>
                  </a:lnSpc>
                  <a:spcBef>
                    <a:spcPts val="0"/>
                  </a:spcBef>
                  <a:spcAft>
                    <a:spcPts val="600"/>
                  </a:spcAft>
                  <a:buNone/>
                </a:pPr>
                <a:r>
                  <a:rPr lang="it-IT" altLang="it-IT" sz="2200" dirty="0">
                    <a:solidFill>
                      <a:srgbClr val="002060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Si è interessati a testare l'uguaglianza delle medie di un trattamento  in n gruppi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220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</a:rPr>
                        </m:ctrlPr>
                      </m:sSubPr>
                      <m:e>
                        <m:r>
                          <a:rPr lang="it-IT" sz="220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it-IT" sz="22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it-IT" sz="2200" dirty="0">
                    <a:solidFill>
                      <a:srgbClr val="002060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22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</a:rPr>
                        </m:ctrlPr>
                      </m:sSubPr>
                      <m:e>
                        <m:r>
                          <a:rPr lang="it-IT" sz="22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it-IT" sz="22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it-IT" sz="2200" dirty="0">
                    <a:solidFill>
                      <a:srgbClr val="002060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, . . .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22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</a:rPr>
                        </m:ctrlPr>
                      </m:sSubPr>
                      <m:e>
                        <m:r>
                          <a:rPr lang="it-IT" sz="22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it-IT" sz="22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it-IT" altLang="it-IT" sz="2200" dirty="0">
                    <a:solidFill>
                      <a:srgbClr val="002060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.</a:t>
                </a:r>
              </a:p>
              <a:p>
                <a:pPr algn="just">
                  <a:lnSpc>
                    <a:spcPct val="130000"/>
                  </a:lnSpc>
                  <a:spcBef>
                    <a:spcPts val="0"/>
                  </a:spcBef>
                  <a:spcAft>
                    <a:spcPts val="600"/>
                  </a:spcAft>
                  <a:buNone/>
                </a:pPr>
                <a:r>
                  <a:rPr lang="it-IT" altLang="it-IT" sz="2200" dirty="0">
                    <a:solidFill>
                      <a:srgbClr val="002060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Questo equivale a testare le seguenti ipotesi:</a:t>
                </a:r>
              </a:p>
              <a:p>
                <a:pPr algn="just">
                  <a:lnSpc>
                    <a:spcPct val="130000"/>
                  </a:lnSpc>
                  <a:spcBef>
                    <a:spcPts val="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altLang="it-IT" sz="22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Verdana" panose="020B0604030504040204" pitchFamily="34" charset="0"/>
                            </a:rPr>
                          </m:ctrlPr>
                        </m:sSubPr>
                        <m:e>
                          <m:r>
                            <a:rPr lang="it-IT" altLang="it-IT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Verdana" panose="020B0604030504040204" pitchFamily="34" charset="0"/>
                            </a:rPr>
                            <m:t>𝐻</m:t>
                          </m:r>
                        </m:e>
                        <m:sub>
                          <m:r>
                            <a:rPr lang="it-IT" altLang="it-IT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Verdana" panose="020B0604030504040204" pitchFamily="34" charset="0"/>
                            </a:rPr>
                            <m:t>0</m:t>
                          </m:r>
                        </m:sub>
                      </m:sSub>
                      <m:r>
                        <a:rPr lang="it-IT" altLang="it-IT" sz="2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Verdana" panose="020B0604030504040204" pitchFamily="34" charset="0"/>
                        </a:rPr>
                        <m:t>:</m:t>
                      </m:r>
                      <m:sSub>
                        <m:sSubPr>
                          <m:ctrlPr>
                            <a:rPr lang="it-IT" sz="2200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Verdana" panose="020B0604030504040204" pitchFamily="34" charset="0"/>
                            </a:rPr>
                          </m:ctrlPr>
                        </m:sSubPr>
                        <m:e>
                          <m:r>
                            <a:rPr lang="it-IT" sz="2200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it-IT" sz="2200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Verdana" panose="020B0604030504040204" pitchFamily="34" charset="0"/>
                            </a:rPr>
                            <m:t>1</m:t>
                          </m:r>
                        </m:sub>
                      </m:sSub>
                      <m:r>
                        <m:rPr>
                          <m:nor/>
                        </m:rPr>
                        <a:rPr lang="it-IT" sz="2200" b="0" i="0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Verdana" panose="020B060403050404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it-IT" sz="2200" b="0" i="0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Verdana" panose="020B0604030504040204" pitchFamily="34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it-IT" sz="220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m:t> </m:t>
                      </m:r>
                      <m:sSub>
                        <m:sSubPr>
                          <m:ctrlPr>
                            <a:rPr lang="it-IT" sz="2200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Verdana" panose="020B0604030504040204" pitchFamily="34" charset="0"/>
                            </a:rPr>
                          </m:ctrlPr>
                        </m:sSubPr>
                        <m:e>
                          <m:r>
                            <a:rPr lang="it-IT" sz="2200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it-IT" sz="2200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Verdana" panose="020B0604030504040204" pitchFamily="34" charset="0"/>
                            </a:rPr>
                            <m:t>2</m:t>
                          </m:r>
                        </m:sub>
                      </m:sSub>
                      <m:r>
                        <m:rPr>
                          <m:nor/>
                        </m:rPr>
                        <a:rPr lang="it-IT" sz="2200" b="0" i="0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Verdana" panose="020B0604030504040204" pitchFamily="34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it-IT" sz="220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m:t> . . . </m:t>
                      </m:r>
                      <m:r>
                        <m:rPr>
                          <m:nor/>
                        </m:rPr>
                        <a:rPr lang="it-IT" sz="2200" b="0" i="0" dirty="0" smtClean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it-IT" sz="220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m:t> </m:t>
                      </m:r>
                      <m:sSub>
                        <m:sSubPr>
                          <m:ctrlPr>
                            <a:rPr lang="it-IT" sz="2200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Verdana" panose="020B0604030504040204" pitchFamily="34" charset="0"/>
                            </a:rPr>
                          </m:ctrlPr>
                        </m:sSubPr>
                        <m:e>
                          <m:r>
                            <a:rPr lang="it-IT" sz="2200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it-IT" sz="2200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Verdana" panose="020B0604030504040204" pitchFamily="34" charset="0"/>
                            </a:rPr>
                            <m:t>𝑛</m:t>
                          </m:r>
                        </m:sub>
                      </m:sSub>
                      <m:r>
                        <a:rPr lang="it-IT" sz="2200" b="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Verdana" panose="020B0604030504040204" pitchFamily="34" charset="0"/>
                        </a:rPr>
                        <m:t>=0</m:t>
                      </m:r>
                    </m:oMath>
                  </m:oMathPara>
                </a14:m>
                <a:endParaRPr lang="it-IT" sz="2200" b="0" dirty="0">
                  <a:solidFill>
                    <a:srgbClr val="002060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  <a:p>
                <a:pPr algn="just">
                  <a:lnSpc>
                    <a:spcPct val="130000"/>
                  </a:lnSpc>
                  <a:spcBef>
                    <a:spcPts val="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altLang="it-IT" sz="2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Verdana" panose="020B0604030504040204" pitchFamily="34" charset="0"/>
                            </a:rPr>
                          </m:ctrlPr>
                        </m:sSubPr>
                        <m:e>
                          <m:r>
                            <a:rPr lang="it-IT" altLang="it-IT" sz="2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Verdana" panose="020B0604030504040204" pitchFamily="34" charset="0"/>
                            </a:rPr>
                            <m:t>𝐻</m:t>
                          </m:r>
                        </m:e>
                        <m:sub>
                          <m:r>
                            <a:rPr lang="it-IT" altLang="it-IT" sz="2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Verdana" panose="020B0604030504040204" pitchFamily="34" charset="0"/>
                            </a:rPr>
                            <m:t>1</m:t>
                          </m:r>
                        </m:sub>
                      </m:sSub>
                      <m:r>
                        <a:rPr lang="it-IT" altLang="it-IT" sz="22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Verdana" panose="020B0604030504040204" pitchFamily="34" charset="0"/>
                        </a:rPr>
                        <m:t>:</m:t>
                      </m:r>
                      <m:sSub>
                        <m:sSubPr>
                          <m:ctrlPr>
                            <a:rPr lang="it-IT" sz="2200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Verdana" panose="020B0604030504040204" pitchFamily="34" charset="0"/>
                            </a:rPr>
                          </m:ctrlPr>
                        </m:sSubPr>
                        <m:e>
                          <m:r>
                            <a:rPr lang="it-IT" sz="2200" i="1" dirty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it-IT" sz="2200" b="0" i="1" dirty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Verdana" panose="020B0604030504040204" pitchFamily="34" charset="0"/>
                            </a:rPr>
                            <m:t>𝑖</m:t>
                          </m:r>
                        </m:sub>
                      </m:sSub>
                      <m:r>
                        <m:rPr>
                          <m:nor/>
                        </m:rPr>
                        <a:rPr lang="it-IT" sz="2200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Verdana" panose="020B0604030504040204" pitchFamily="34" charset="0"/>
                        </a:rPr>
                        <m:t> </m:t>
                      </m:r>
                      <m:r>
                        <a:rPr lang="it-IT" sz="2200" i="1" dirty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r>
                        <a:rPr lang="it-IT" sz="2200" i="1" dirty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Verdana" panose="020B0604030504040204" pitchFamily="34" charset="0"/>
                        </a:rPr>
                        <m:t>0</m:t>
                      </m:r>
                    </m:oMath>
                  </m:oMathPara>
                </a14:m>
                <a:endParaRPr lang="it-IT" sz="2200" dirty="0">
                  <a:solidFill>
                    <a:srgbClr val="002060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  <a:p>
                <a:pPr algn="just">
                  <a:lnSpc>
                    <a:spcPct val="130000"/>
                  </a:lnSpc>
                  <a:spcBef>
                    <a:spcPts val="0"/>
                  </a:spcBef>
                  <a:spcAft>
                    <a:spcPts val="600"/>
                  </a:spcAft>
                  <a:buNone/>
                </a:pPr>
                <a:r>
                  <a:rPr lang="it-IT" sz="2200" dirty="0">
                    <a:solidFill>
                      <a:srgbClr val="002060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Se l'ipotesi nulla è vera, i diversi livelli del fattore non hanno alcun effetto sulla risposta media.</a:t>
                </a:r>
                <a:endParaRPr lang="it-IT" sz="2200" b="0" dirty="0">
                  <a:solidFill>
                    <a:srgbClr val="002060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</p:txBody>
          </p:sp>
        </mc:Choice>
        <mc:Fallback xmlns="">
          <p:sp>
            <p:nvSpPr>
              <p:cNvPr id="100357" name="Rettangolo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3388" y="1562161"/>
                <a:ext cx="9411607" cy="3480953"/>
              </a:xfrm>
              <a:prstGeom prst="rect">
                <a:avLst/>
              </a:prstGeom>
              <a:blipFill>
                <a:blip r:embed="rId2"/>
                <a:stretch>
                  <a:fillRect l="-843" r="-907" b="-140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ttangolo 1"/>
          <p:cNvSpPr/>
          <p:nvPr/>
        </p:nvSpPr>
        <p:spPr>
          <a:xfrm>
            <a:off x="1680195" y="565529"/>
            <a:ext cx="70968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altLang="it-IT" sz="3600" dirty="0">
                <a:solidFill>
                  <a:srgbClr val="C00000"/>
                </a:solidFill>
                <a:latin typeface="Comic Sans MS" panose="030F0702030302020204" pitchFamily="66" charset="0"/>
              </a:rPr>
              <a:t>L’analisi della varianza (ANOVA)</a:t>
            </a:r>
            <a:endParaRPr lang="it-IT" sz="36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313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6" name="Segnaposto numero diapositiva 5"/>
          <p:cNvSpPr txBox="1">
            <a:spLocks noGrp="1"/>
          </p:cNvSpPr>
          <p:nvPr/>
        </p:nvSpPr>
        <p:spPr bwMode="auto">
          <a:xfrm>
            <a:off x="9912350" y="6597650"/>
            <a:ext cx="7556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2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D4766207-CF2D-4E6F-9AA8-5F42D2FC994C}" type="slidenum">
              <a:rPr lang="it-IT" altLang="it-IT" sz="1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it-IT" altLang="it-IT" sz="1200">
              <a:solidFill>
                <a:schemeClr val="tx1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00357" name="Rettangolo 1"/>
          <p:cNvSpPr>
            <a:spLocks noChangeArrowheads="1"/>
          </p:cNvSpPr>
          <p:nvPr/>
        </p:nvSpPr>
        <p:spPr bwMode="auto">
          <a:xfrm>
            <a:off x="377855" y="2463640"/>
            <a:ext cx="11006005" cy="2989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2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anose="05020102010507070707" pitchFamily="18" charset="2"/>
              <a:buChar char="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algn="just" eaLnBrk="1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</a:pPr>
            <a:r>
              <a:rPr lang="it-IT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L’ANOVA ripartisce la variabilità totale dei dati campionari in 2 componenti: </a:t>
            </a:r>
          </a:p>
          <a:p>
            <a:pPr algn="just" eaLnBrk="1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</a:pPr>
            <a:r>
              <a:rPr lang="it-IT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Variabilità totale = variabilità tra trattamenti + variabilità residua</a:t>
            </a:r>
          </a:p>
          <a:p>
            <a:pPr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La varianza residua costituisce una misura della variabilità fisiologica che caratterizza lo specifico contesto sperimentale.</a:t>
            </a:r>
          </a:p>
          <a:p>
            <a:pPr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it-IT" altLang="it-IT" sz="22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Varianza totale </a:t>
            </a:r>
          </a:p>
        </p:txBody>
      </p:sp>
      <p:sp>
        <p:nvSpPr>
          <p:cNvPr id="2" name="Rettangolo 1"/>
          <p:cNvSpPr/>
          <p:nvPr/>
        </p:nvSpPr>
        <p:spPr>
          <a:xfrm>
            <a:off x="1680195" y="565529"/>
            <a:ext cx="70968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altLang="it-IT" sz="3600" dirty="0">
                <a:solidFill>
                  <a:srgbClr val="C00000"/>
                </a:solidFill>
                <a:latin typeface="Comic Sans MS" panose="030F0702030302020204" pitchFamily="66" charset="0"/>
              </a:rPr>
              <a:t>L’analisi della varianza (ANOVA)</a:t>
            </a:r>
            <a:endParaRPr lang="it-IT" sz="36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737C2D2-55C3-886D-7DB6-C7209DB6DE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1138" y="5518468"/>
            <a:ext cx="1790700" cy="714375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19853A8F-F23C-C7AA-231C-5D9BF335C9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7826" y="4588523"/>
            <a:ext cx="1457325" cy="666750"/>
          </a:xfrm>
          <a:prstGeom prst="rect">
            <a:avLst/>
          </a:prstGeom>
        </p:spPr>
      </p:pic>
      <p:cxnSp>
        <p:nvCxnSpPr>
          <p:cNvPr id="8" name="Connettore 2 7">
            <a:extLst>
              <a:ext uri="{FF2B5EF4-FFF2-40B4-BE49-F238E27FC236}">
                <a16:creationId xmlns:a16="http://schemas.microsoft.com/office/drawing/2014/main" id="{1A7D002D-E93B-0DBF-50AF-4E3A4E6D3A1E}"/>
              </a:ext>
            </a:extLst>
          </p:cNvPr>
          <p:cNvCxnSpPr/>
          <p:nvPr/>
        </p:nvCxnSpPr>
        <p:spPr>
          <a:xfrm flipV="1">
            <a:off x="2939143" y="4777273"/>
            <a:ext cx="2080726" cy="478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2798892A-BE69-E54E-5606-82DB266DCF2A}"/>
              </a:ext>
            </a:extLst>
          </p:cNvPr>
          <p:cNvCxnSpPr/>
          <p:nvPr/>
        </p:nvCxnSpPr>
        <p:spPr>
          <a:xfrm>
            <a:off x="2995127" y="5255273"/>
            <a:ext cx="1959428" cy="5310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60DB58CC-A2E7-48AA-4697-03080AEBA897}"/>
              </a:ext>
            </a:extLst>
          </p:cNvPr>
          <p:cNvSpPr txBox="1"/>
          <p:nvPr/>
        </p:nvSpPr>
        <p:spPr>
          <a:xfrm>
            <a:off x="6861240" y="4737232"/>
            <a:ext cx="61022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altLang="it-IT" sz="1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Varianza TRA i gruppi</a:t>
            </a:r>
            <a:endParaRPr lang="it-IT" dirty="0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4BF56BE5-FAEF-C865-7E79-16E7E539B1BD}"/>
              </a:ext>
            </a:extLst>
          </p:cNvPr>
          <p:cNvSpPr txBox="1"/>
          <p:nvPr/>
        </p:nvSpPr>
        <p:spPr>
          <a:xfrm>
            <a:off x="6948323" y="5654742"/>
            <a:ext cx="61022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altLang="it-IT" sz="1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Varianza ENTRO i gruppi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18842812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Sfaccettatur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Sfaccettatur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2513</TotalTime>
  <Words>983</Words>
  <Application>Microsoft Office PowerPoint</Application>
  <PresentationFormat>Widescreen</PresentationFormat>
  <Paragraphs>257</Paragraphs>
  <Slides>15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10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7" baseType="lpstr">
      <vt:lpstr>Aptos Narrow</vt:lpstr>
      <vt:lpstr>Arial</vt:lpstr>
      <vt:lpstr>Calibri</vt:lpstr>
      <vt:lpstr>Cambria Math</vt:lpstr>
      <vt:lpstr>Comic Sans MS</vt:lpstr>
      <vt:lpstr>Symbol</vt:lpstr>
      <vt:lpstr>TimesTen-Roman</vt:lpstr>
      <vt:lpstr>Trebuchet MS</vt:lpstr>
      <vt:lpstr>Verdana</vt:lpstr>
      <vt:lpstr>Wingdings 3</vt:lpstr>
      <vt:lpstr>Sfaccettatura</vt:lpstr>
      <vt:lpstr>Equazione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CONTROLLO STATISTICO DELLA QUALITA'</dc:title>
  <dc:creator>Margherita</dc:creator>
  <cp:lastModifiedBy>Antonella Rocca</cp:lastModifiedBy>
  <cp:revision>181</cp:revision>
  <dcterms:created xsi:type="dcterms:W3CDTF">2018-02-19T11:50:22Z</dcterms:created>
  <dcterms:modified xsi:type="dcterms:W3CDTF">2024-03-08T16:36:44Z</dcterms:modified>
</cp:coreProperties>
</file>