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09" r:id="rId2"/>
    <p:sldId id="319" r:id="rId3"/>
    <p:sldId id="310" r:id="rId4"/>
    <p:sldId id="311" r:id="rId5"/>
    <p:sldId id="312" r:id="rId6"/>
    <p:sldId id="317" r:id="rId7"/>
    <p:sldId id="314" r:id="rId8"/>
    <p:sldId id="315" r:id="rId9"/>
    <p:sldId id="316" r:id="rId10"/>
    <p:sldId id="270" r:id="rId11"/>
    <p:sldId id="284" r:id="rId12"/>
    <p:sldId id="318" r:id="rId13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5" d="100"/>
          <a:sy n="65" d="100"/>
        </p:scale>
        <p:origin x="-2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7F89D13-24E0-468B-BE51-747E363DAA47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807766C-7031-4196-A4CA-005A18FAD8F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6DA19D8A-598D-4CF9-9557-A234A9FF5672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5E14F-D309-47FA-A771-D12C9D9FC96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9D733-64CD-4691-B630-C07E51AE2F4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7E9A2-062D-488E-894E-DC21CC4B625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15493-3658-4060-B0FE-26EB678AD2B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6AFC7-86F9-4EFB-8B13-86A5976E768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7FDF6-855E-4779-88D6-8B55A0ACC25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5D3FC-3D8A-43BB-9241-F7266BD0D94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04D28-D1C7-43BA-B6C3-70470CEB800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DD27-0AD5-4F94-8BA8-C47A6935540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7E60A-4E62-44D2-A9F0-345781F766C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7F50587-78DD-4BF0-9A3F-4B615A6DC11C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/>
              <a:t>L’approccio sistemico per lo studio dell’azienda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23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9B53-3ABF-4660-A468-9B9C2A18FCBA}" type="slidenum">
              <a:rPr lang="it-IT"/>
              <a:pPr/>
              <a:t>10</a:t>
            </a:fld>
            <a:endParaRPr lang="it-IT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486400" y="259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400"/>
              <a:t>azienda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 rot="-1958238">
            <a:off x="3200400" y="126365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>
                <a:solidFill>
                  <a:schemeClr val="bg2"/>
                </a:solidFill>
              </a:rPr>
              <a:t>Ambiente fisico-naturale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2632096">
            <a:off x="6629400" y="12954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>
                <a:solidFill>
                  <a:schemeClr val="bg2"/>
                </a:solidFill>
              </a:rPr>
              <a:t>Ambiente fisico-naturale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2150155">
            <a:off x="3200400" y="4038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>
                <a:solidFill>
                  <a:schemeClr val="bg2"/>
                </a:solidFill>
              </a:rPr>
              <a:t>Ambiente fisico-naturale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 rot="-2767904">
            <a:off x="6995318" y="3945732"/>
            <a:ext cx="2132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>
                <a:solidFill>
                  <a:schemeClr val="bg2"/>
                </a:solidFill>
              </a:rPr>
              <a:t>Ambiente fisico-naturale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 rot="-15981">
            <a:off x="4953000" y="6096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/>
              <a:t>Mercato finanziario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 rot="-5415981">
            <a:off x="2751138" y="2574925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/>
              <a:t>Mercato delle materie prime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 rot="5384019">
            <a:off x="7078663" y="2581275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/>
              <a:t>Mercati del consumo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 rot="-15981">
            <a:off x="5029200" y="44958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000"/>
              <a:t>Mercato del lavoro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85800" y="1600200"/>
            <a:ext cx="3200400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it-IT" sz="2800" b="1" i="1">
                <a:solidFill>
                  <a:srgbClr val="FF0000"/>
                </a:solidFill>
              </a:rPr>
              <a:t>L’azienda come </a:t>
            </a:r>
          </a:p>
          <a:p>
            <a:pPr eaLnBrk="0" hangingPunct="0">
              <a:spcBef>
                <a:spcPct val="5000"/>
              </a:spcBef>
            </a:pPr>
            <a:r>
              <a:rPr lang="it-IT" sz="2800" b="1" i="1">
                <a:solidFill>
                  <a:srgbClr val="FF0000"/>
                </a:solidFill>
              </a:rPr>
              <a:t>sistema aperto verso i mercati e</a:t>
            </a:r>
          </a:p>
          <a:p>
            <a:pPr eaLnBrk="0" hangingPunct="0">
              <a:spcBef>
                <a:spcPct val="5000"/>
              </a:spcBef>
            </a:pPr>
            <a:r>
              <a:rPr lang="it-IT" sz="2800" b="1" i="1">
                <a:solidFill>
                  <a:srgbClr val="FF0000"/>
                </a:solidFill>
              </a:rPr>
              <a:t>l’ambiente fisico-naturale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827088" y="5013325"/>
            <a:ext cx="792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400"/>
              <a:t>Nel sistema delle relazioni che l’azienda instaura con i mercati e l’ambiente fisico-naturale si concretizzano presupposti e fattori di successo o di crisi dell’azienda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5791200" y="1295400"/>
            <a:ext cx="762000" cy="990600"/>
          </a:xfrm>
          <a:prstGeom prst="upDownArrow">
            <a:avLst>
              <a:gd name="adj1" fmla="val 50000"/>
              <a:gd name="adj2" fmla="val 26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5791200" y="3352800"/>
            <a:ext cx="762000" cy="990600"/>
          </a:xfrm>
          <a:prstGeom prst="upDownArrow">
            <a:avLst>
              <a:gd name="adj1" fmla="val 50000"/>
              <a:gd name="adj2" fmla="val 26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 rot="5400000">
            <a:off x="4533900" y="2400300"/>
            <a:ext cx="762000" cy="990600"/>
          </a:xfrm>
          <a:prstGeom prst="upDownArrow">
            <a:avLst>
              <a:gd name="adj1" fmla="val 50000"/>
              <a:gd name="adj2" fmla="val 26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rot="5400000">
            <a:off x="6972300" y="2400300"/>
            <a:ext cx="762000" cy="990600"/>
          </a:xfrm>
          <a:prstGeom prst="upDownArrow">
            <a:avLst>
              <a:gd name="adj1" fmla="val 50000"/>
              <a:gd name="adj2" fmla="val 26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4800600" y="3200400"/>
            <a:ext cx="9144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6705600" y="1828800"/>
            <a:ext cx="76200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76800" y="1981200"/>
            <a:ext cx="7620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629400" y="3276600"/>
            <a:ext cx="91440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2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B237-9731-472B-89CB-9ACC06FFBBA3}" type="slidenum">
              <a:rPr lang="it-IT"/>
              <a:pPr/>
              <a:t>11</a:t>
            </a:fld>
            <a:endParaRPr lang="it-IT"/>
          </a:p>
        </p:txBody>
      </p:sp>
      <p:grpSp>
        <p:nvGrpSpPr>
          <p:cNvPr id="34818" name="Group 2"/>
          <p:cNvGrpSpPr>
            <a:grpSpLocks/>
          </p:cNvGrpSpPr>
          <p:nvPr/>
        </p:nvGrpSpPr>
        <p:grpSpPr bwMode="auto">
          <a:xfrm flipV="1">
            <a:off x="3419475" y="4149725"/>
            <a:ext cx="2593975" cy="1008063"/>
            <a:chOff x="2154" y="1933"/>
            <a:chExt cx="1634" cy="635"/>
          </a:xfrm>
        </p:grpSpPr>
        <p:sp>
          <p:nvSpPr>
            <p:cNvPr id="34819" name="AutoShape 3"/>
            <p:cNvSpPr>
              <a:spLocks noChangeArrowheads="1"/>
            </p:cNvSpPr>
            <p:nvPr/>
          </p:nvSpPr>
          <p:spPr bwMode="auto">
            <a:xfrm>
              <a:off x="2744" y="1933"/>
              <a:ext cx="227" cy="590"/>
            </a:xfrm>
            <a:prstGeom prst="upArrow">
              <a:avLst>
                <a:gd name="adj1" fmla="val 50000"/>
                <a:gd name="adj2" fmla="val 64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0" name="AutoShape 4"/>
            <p:cNvSpPr>
              <a:spLocks noChangeArrowheads="1"/>
            </p:cNvSpPr>
            <p:nvPr/>
          </p:nvSpPr>
          <p:spPr bwMode="auto">
            <a:xfrm rot="18900000">
              <a:off x="2154" y="1978"/>
              <a:ext cx="227" cy="590"/>
            </a:xfrm>
            <a:prstGeom prst="upArrow">
              <a:avLst>
                <a:gd name="adj1" fmla="val 50000"/>
                <a:gd name="adj2" fmla="val 64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1" name="AutoShape 5"/>
            <p:cNvSpPr>
              <a:spLocks noChangeArrowheads="1"/>
            </p:cNvSpPr>
            <p:nvPr/>
          </p:nvSpPr>
          <p:spPr bwMode="auto">
            <a:xfrm rot="2700000">
              <a:off x="3379" y="1979"/>
              <a:ext cx="227" cy="590"/>
            </a:xfrm>
            <a:prstGeom prst="upArrow">
              <a:avLst>
                <a:gd name="adj1" fmla="val 50000"/>
                <a:gd name="adj2" fmla="val 64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4822" name="Group 6"/>
          <p:cNvGrpSpPr>
            <a:grpSpLocks/>
          </p:cNvGrpSpPr>
          <p:nvPr/>
        </p:nvGrpSpPr>
        <p:grpSpPr bwMode="auto">
          <a:xfrm>
            <a:off x="3419475" y="2781300"/>
            <a:ext cx="2593975" cy="1008063"/>
            <a:chOff x="2154" y="1933"/>
            <a:chExt cx="1634" cy="635"/>
          </a:xfrm>
        </p:grpSpPr>
        <p:sp>
          <p:nvSpPr>
            <p:cNvPr id="34823" name="AutoShape 7"/>
            <p:cNvSpPr>
              <a:spLocks noChangeArrowheads="1"/>
            </p:cNvSpPr>
            <p:nvPr/>
          </p:nvSpPr>
          <p:spPr bwMode="auto">
            <a:xfrm>
              <a:off x="2744" y="1933"/>
              <a:ext cx="227" cy="590"/>
            </a:xfrm>
            <a:prstGeom prst="upArrow">
              <a:avLst>
                <a:gd name="adj1" fmla="val 50000"/>
                <a:gd name="adj2" fmla="val 64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4" name="AutoShape 8"/>
            <p:cNvSpPr>
              <a:spLocks noChangeArrowheads="1"/>
            </p:cNvSpPr>
            <p:nvPr/>
          </p:nvSpPr>
          <p:spPr bwMode="auto">
            <a:xfrm rot="18900000">
              <a:off x="2154" y="1978"/>
              <a:ext cx="227" cy="590"/>
            </a:xfrm>
            <a:prstGeom prst="upArrow">
              <a:avLst>
                <a:gd name="adj1" fmla="val 50000"/>
                <a:gd name="adj2" fmla="val 64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5" name="AutoShape 9"/>
            <p:cNvSpPr>
              <a:spLocks noChangeArrowheads="1"/>
            </p:cNvSpPr>
            <p:nvPr/>
          </p:nvSpPr>
          <p:spPr bwMode="auto">
            <a:xfrm rot="2700000">
              <a:off x="3379" y="1979"/>
              <a:ext cx="227" cy="590"/>
            </a:xfrm>
            <a:prstGeom prst="upArrow">
              <a:avLst>
                <a:gd name="adj1" fmla="val 50000"/>
                <a:gd name="adj2" fmla="val 64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4826" name="Rectangle 10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7010400" cy="1527175"/>
          </a:xfrm>
        </p:spPr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Azienda sistema aperto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779838" y="1196975"/>
            <a:ext cx="2401887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>
                <a:solidFill>
                  <a:srgbClr val="000099"/>
                </a:solidFill>
              </a:rPr>
              <a:t>Sfera economica</a:t>
            </a:r>
          </a:p>
          <a:p>
            <a:pPr>
              <a:buFontTx/>
              <a:buChar char="-"/>
            </a:pPr>
            <a:r>
              <a:rPr lang="it-IT">
                <a:solidFill>
                  <a:srgbClr val="000099"/>
                </a:solidFill>
              </a:rPr>
              <a:t> </a:t>
            </a:r>
            <a:r>
              <a:rPr lang="it-IT" sz="1600">
                <a:solidFill>
                  <a:srgbClr val="000099"/>
                </a:solidFill>
              </a:rPr>
              <a:t>Mercato unico europeo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Stato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Territorio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Distretto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Settore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011863" y="1916113"/>
            <a:ext cx="2879725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</a:rPr>
              <a:t>Sfera politico-legislativa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Contributi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Agevolazioni normative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Controlli (Consob, …)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Tutela (Made in Italy)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011863" y="4221163"/>
            <a:ext cx="313213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</a:rPr>
              <a:t>Sfera sociale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Sistema dei valori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Cultura d’impresa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Capacità di comunicare (MKT)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492500" y="5157788"/>
            <a:ext cx="313213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</a:rPr>
              <a:t>Sfera ecologica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Tutela dell’ambiente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Trade-off costi/tutela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Compatibilità dei prodotti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755650" y="4365625"/>
            <a:ext cx="313213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</a:rPr>
              <a:t>Sfera culturale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Identità culturale territorio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Fare cultura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Pubblicità consapevole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827088" y="2060575"/>
            <a:ext cx="3132137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</a:rPr>
              <a:t>Sfera etica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Business ethics (Nike,…)</a:t>
            </a:r>
          </a:p>
          <a:p>
            <a:pPr>
              <a:buFontTx/>
              <a:buChar char="-"/>
            </a:pPr>
            <a:r>
              <a:rPr lang="it-IT" sz="1600">
                <a:solidFill>
                  <a:srgbClr val="000099"/>
                </a:solidFill>
              </a:rPr>
              <a:t> Etica comunità di riferimento</a:t>
            </a:r>
          </a:p>
        </p:txBody>
      </p:sp>
      <p:pic>
        <p:nvPicPr>
          <p:cNvPr id="34833" name="Picture 17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35375" y="3068638"/>
            <a:ext cx="1757363" cy="1295400"/>
          </a:xfrm>
          <a:noFill/>
          <a:ln/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7DB43-E91D-4BD3-8DC1-420F30139B78}" type="slidenum">
              <a:rPr lang="it-IT"/>
              <a:pPr/>
              <a:t>12</a:t>
            </a:fld>
            <a:endParaRPr lang="it-IT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domande di esame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143000" y="2362200"/>
            <a:ext cx="67818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le tre prospettive dell’economia aziendale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l’azienda come sistema aperto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l’ambiente come fonte di rischi e di opportunità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BFB0C-6D23-4B52-8725-DA57721750E8}" type="slidenum">
              <a:rPr lang="it-IT"/>
              <a:pPr/>
              <a:t>2</a:t>
            </a:fld>
            <a:endParaRPr lang="it-IT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IV: obiettivi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l’azienda è un sistema?</a:t>
            </a:r>
          </a:p>
          <a:p>
            <a:r>
              <a:rPr lang="it-IT"/>
              <a:t>è un sistema aperto o chiuso?</a:t>
            </a:r>
          </a:p>
          <a:p>
            <a:r>
              <a:rPr lang="it-IT"/>
              <a:t>come si studiano i fenomeni aziendali in una logica sistemica?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EA7F-EBAC-478C-9AEB-EDE47BA0ACF5}" type="slidenum">
              <a:rPr lang="it-IT"/>
              <a:pPr/>
              <a:t>3</a:t>
            </a:fld>
            <a:endParaRPr lang="it-IT"/>
          </a:p>
        </p:txBody>
      </p:sp>
      <p:cxnSp>
        <p:nvCxnSpPr>
          <p:cNvPr id="64514" name="AutoShape 2"/>
          <p:cNvCxnSpPr>
            <a:cxnSpLocks noChangeShapeType="1"/>
            <a:stCxn id="64517" idx="3"/>
            <a:endCxn id="64519" idx="3"/>
          </p:cNvCxnSpPr>
          <p:nvPr/>
        </p:nvCxnSpPr>
        <p:spPr bwMode="auto">
          <a:xfrm>
            <a:off x="6156325" y="2033588"/>
            <a:ext cx="288925" cy="3103562"/>
          </a:xfrm>
          <a:prstGeom prst="curvedConnector3">
            <a:avLst>
              <a:gd name="adj1" fmla="val 244505"/>
            </a:avLst>
          </a:prstGeom>
          <a:noFill/>
          <a:ln w="9525">
            <a:solidFill>
              <a:srgbClr val="FF0000"/>
            </a:solidFill>
            <a:round/>
            <a:headEnd type="triangle" w="lg" len="lg"/>
            <a:tailEnd/>
          </a:ln>
          <a:effectLst/>
        </p:spPr>
      </p:cxnSp>
      <p:cxnSp>
        <p:nvCxnSpPr>
          <p:cNvPr id="64515" name="AutoShape 3"/>
          <p:cNvCxnSpPr>
            <a:cxnSpLocks noChangeShapeType="1"/>
            <a:stCxn id="64517" idx="1"/>
            <a:endCxn id="64519" idx="1"/>
          </p:cNvCxnSpPr>
          <p:nvPr/>
        </p:nvCxnSpPr>
        <p:spPr bwMode="auto">
          <a:xfrm rot="10800000" flipV="1">
            <a:off x="3563938" y="2033588"/>
            <a:ext cx="215900" cy="3103562"/>
          </a:xfrm>
          <a:prstGeom prst="curvedConnector3">
            <a:avLst>
              <a:gd name="adj1" fmla="val 287500"/>
            </a:avLst>
          </a:prstGeom>
          <a:noFill/>
          <a:ln w="9525">
            <a:solidFill>
              <a:srgbClr val="FF0000"/>
            </a:solidFill>
            <a:round/>
            <a:headEnd type="oval" w="lg" len="lg"/>
            <a:tailEnd/>
          </a:ln>
          <a:effectLst/>
        </p:spPr>
      </p:cxn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Tratti costitutivi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779838" y="1773238"/>
            <a:ext cx="2376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SCOPO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690688" y="3109913"/>
            <a:ext cx="2376487" cy="823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STRUTTURA </a:t>
            </a:r>
            <a:r>
              <a:rPr lang="it-IT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(Uomini e mezzi)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563938" y="4724400"/>
            <a:ext cx="28813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OPERAZIONI </a:t>
            </a:r>
            <a:r>
              <a:rPr lang="it-IT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(Acquisti, vendite, …)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5653088" y="2924175"/>
            <a:ext cx="3167062" cy="1128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RISULTATI </a:t>
            </a:r>
            <a:r>
              <a:rPr lang="it-IT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(Economico-finanziari, fisico-tecnici)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FA87-0B5B-400C-8D5D-8655F4DECCE8}" type="slidenum">
              <a:rPr lang="it-IT"/>
              <a:pPr/>
              <a:t>4</a:t>
            </a:fld>
            <a:endParaRPr lang="it-IT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Azienda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557338"/>
            <a:ext cx="7010400" cy="18002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600" b="1" u="sng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Ottica strutturale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600" b="1" u="sng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it-IT" sz="2400">
                <a:solidFill>
                  <a:srgbClr val="000099"/>
                </a:solidFill>
              </a:rPr>
              <a:t>Coordinazione economica in atto istituita e retta dall’uomo per il soddisfacimento dei bisogni umani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 flipH="1">
            <a:off x="1611313" y="3471863"/>
            <a:ext cx="30321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1624013" y="3476625"/>
            <a:ext cx="0" cy="144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1614488" y="4903788"/>
            <a:ext cx="7921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627313" y="3860800"/>
            <a:ext cx="3527425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it-IT" sz="2000" i="1">
                <a:solidFill>
                  <a:srgbClr val="CC0066"/>
                </a:solidFill>
              </a:rPr>
              <a:t> persone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it-IT" sz="2000" i="1">
                <a:solidFill>
                  <a:srgbClr val="CC0066"/>
                </a:solidFill>
              </a:rPr>
              <a:t> mezzi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it-IT" sz="2000" i="1">
                <a:solidFill>
                  <a:srgbClr val="CC0066"/>
                </a:solidFill>
              </a:rPr>
              <a:t> disponibilità finanziarie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it-IT" sz="2000" i="1">
                <a:solidFill>
                  <a:srgbClr val="CC0066"/>
                </a:solidFill>
              </a:rPr>
              <a:t> capacità relazionali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it-IT" sz="2000" i="1">
                <a:solidFill>
                  <a:srgbClr val="CC0066"/>
                </a:solidFill>
              </a:rPr>
              <a:t> know-how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09B-B9D5-4868-8F51-4E1F65032A68}" type="slidenum">
              <a:rPr lang="it-IT"/>
              <a:pPr/>
              <a:t>5</a:t>
            </a:fld>
            <a:endParaRPr lang="it-IT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Azienda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25320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b="1" u="sng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Ottica prospettiva dinamica</a:t>
            </a:r>
          </a:p>
          <a:p>
            <a:pPr>
              <a:buFont typeface="Wingdings" pitchFamily="2" charset="2"/>
              <a:buNone/>
            </a:pPr>
            <a:endParaRPr lang="it-IT" b="1" u="sng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it-IT">
                <a:solidFill>
                  <a:srgbClr val="000099"/>
                </a:solidFill>
              </a:rPr>
              <a:t>Istituto economico …atto a perdurare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EE84-B2B1-4E96-8548-137822AF9767}" type="slidenum">
              <a:rPr lang="it-IT"/>
              <a:pPr/>
              <a:t>6</a:t>
            </a:fld>
            <a:endParaRPr lang="it-IT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L’Economia Aziendale: le tre prospettive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3375025" y="1724025"/>
            <a:ext cx="3097213" cy="466725"/>
          </a:xfrm>
          <a:prstGeom prst="rect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GESTIONE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258888" y="5483225"/>
            <a:ext cx="3097212" cy="466725"/>
          </a:xfrm>
          <a:prstGeom prst="rect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ORGANIZZAZIONE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5507038" y="5483225"/>
            <a:ext cx="3097212" cy="466725"/>
          </a:xfrm>
          <a:prstGeom prst="rect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RILEVAZIONE</a:t>
            </a:r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3130550" y="2241550"/>
            <a:ext cx="3598863" cy="3167063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71687" name="Picture 7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67175" y="3789363"/>
            <a:ext cx="1612900" cy="1077912"/>
          </a:xfrm>
          <a:noFill/>
          <a:ln/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78FB-563A-487A-8E3E-6A96AAAA2E67}" type="slidenum">
              <a:rPr lang="it-IT"/>
              <a:pPr/>
              <a:t>7</a:t>
            </a:fld>
            <a:endParaRPr lang="it-IT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Gestione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>
                <a:solidFill>
                  <a:srgbClr val="000099"/>
                </a:solidFill>
              </a:rPr>
              <a:t>si occupa di definire l’insieme coordinato di operazioni</a:t>
            </a:r>
          </a:p>
          <a:p>
            <a:pPr lvl="1"/>
            <a:r>
              <a:rPr lang="it-IT">
                <a:solidFill>
                  <a:srgbClr val="000099"/>
                </a:solidFill>
              </a:rPr>
              <a:t>finalizzate al raggiungimento di prefissati obiettivi</a:t>
            </a:r>
          </a:p>
          <a:p>
            <a:pPr lvl="1"/>
            <a:r>
              <a:rPr lang="it-IT">
                <a:solidFill>
                  <a:srgbClr val="000099"/>
                </a:solidFill>
              </a:rPr>
              <a:t>la cui natura dipenderà dal tipo d’azienda.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70FB2-69F7-4A56-8A67-CA1B86DF38AB}" type="slidenum">
              <a:rPr lang="it-IT"/>
              <a:pPr/>
              <a:t>8</a:t>
            </a:fld>
            <a:endParaRPr lang="it-IT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Organizzazione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7010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it-IT">
              <a:solidFill>
                <a:srgbClr val="000099"/>
              </a:solidFill>
            </a:endParaRPr>
          </a:p>
          <a:p>
            <a:r>
              <a:rPr lang="it-IT">
                <a:solidFill>
                  <a:srgbClr val="000099"/>
                </a:solidFill>
              </a:rPr>
              <a:t>l’organizzazione è il complesso delle modalità di divisione del lavoro in compiti e di coordinamento fra tali compiti</a:t>
            </a:r>
          </a:p>
          <a:p>
            <a:r>
              <a:rPr lang="it-IT">
                <a:solidFill>
                  <a:srgbClr val="000099"/>
                </a:solidFill>
              </a:rPr>
              <a:t>studiare le più convenienti coordinazioni tra energie umane e mezzi a disposizione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7AA3F-BA47-47CC-A2F1-FBDF4F2EE5DC}" type="slidenum">
              <a:rPr lang="it-IT"/>
              <a:pPr/>
              <a:t>9</a:t>
            </a:fld>
            <a:endParaRPr lang="it-IT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Rilevazione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600">
                <a:solidFill>
                  <a:srgbClr val="000099"/>
                </a:solidFill>
              </a:rPr>
              <a:t>studia l’azienda intesa come sistema di grandezze economiche</a:t>
            </a:r>
          </a:p>
          <a:p>
            <a:r>
              <a:rPr lang="it-IT" sz="2600">
                <a:solidFill>
                  <a:srgbClr val="000099"/>
                </a:solidFill>
              </a:rPr>
              <a:t>si occupa di rappresentare le dinamiche aziendali in cifre/valori e di fornire gli elementi che consentono di interpretare i valori per guidare le dinamiche aziendali</a:t>
            </a:r>
          </a:p>
          <a:p>
            <a:r>
              <a:rPr lang="it-IT" sz="2600">
                <a:solidFill>
                  <a:srgbClr val="000099"/>
                </a:solidFill>
              </a:rPr>
              <a:t>costituisce il sistema informativo e di controllo di supporto alla gestione ed alla organizzazione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572</TotalTime>
  <Words>412</Words>
  <Application>Microsoft PowerPoint</Application>
  <PresentationFormat>Presentazione su schermo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ea</vt:lpstr>
      <vt:lpstr>L’approccio sistemico per lo studio dell’azienda</vt:lpstr>
      <vt:lpstr>Lezione IV: obiettivi</vt:lpstr>
      <vt:lpstr>Tratti costitutivi</vt:lpstr>
      <vt:lpstr>Azienda</vt:lpstr>
      <vt:lpstr>Azienda</vt:lpstr>
      <vt:lpstr>L’Economia Aziendale: le tre prospettive</vt:lpstr>
      <vt:lpstr>Gestione</vt:lpstr>
      <vt:lpstr>Organizzazione</vt:lpstr>
      <vt:lpstr>Rilevazione</vt:lpstr>
      <vt:lpstr>Diapositiva 10</vt:lpstr>
      <vt:lpstr>Azienda sistema aperto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45</cp:revision>
  <dcterms:created xsi:type="dcterms:W3CDTF">2005-09-20T10:34:20Z</dcterms:created>
  <dcterms:modified xsi:type="dcterms:W3CDTF">2018-03-01T09:35:48Z</dcterms:modified>
</cp:coreProperties>
</file>