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2" r:id="rId2"/>
  </p:sldMasterIdLst>
  <p:notesMasterIdLst>
    <p:notesMasterId r:id="rId11"/>
  </p:notesMasterIdLst>
  <p:handoutMasterIdLst>
    <p:handoutMasterId r:id="rId12"/>
  </p:handoutMasterIdLst>
  <p:sldIdLst>
    <p:sldId id="309" r:id="rId3"/>
    <p:sldId id="326" r:id="rId4"/>
    <p:sldId id="315" r:id="rId5"/>
    <p:sldId id="327" r:id="rId6"/>
    <p:sldId id="316" r:id="rId7"/>
    <p:sldId id="328" r:id="rId8"/>
    <p:sldId id="329" r:id="rId9"/>
    <p:sldId id="330" r:id="rId10"/>
  </p:sldIdLst>
  <p:sldSz cx="9144000" cy="6858000" type="screen4x3"/>
  <p:notesSz cx="7099300" cy="10234613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008" autoAdjust="0"/>
    <p:restoredTop sz="94607" autoAdjust="0"/>
  </p:normalViewPr>
  <p:slideViewPr>
    <p:cSldViewPr>
      <p:cViewPr varScale="1">
        <p:scale>
          <a:sx n="72" d="100"/>
          <a:sy n="72" d="100"/>
        </p:scale>
        <p:origin x="-600" y="-90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163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3"/>
            <a:ext cx="3077137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163" y="9722883"/>
            <a:ext cx="3077137" cy="51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0AE46DE-76C4-4692-AE5E-D866F2E47EDB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506" y="1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599" y="4862265"/>
            <a:ext cx="5680103" cy="4607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238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506" y="9721238"/>
            <a:ext cx="3077137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0" tIns="47535" rIns="95070" bIns="4753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5BDB060-B709-47D0-B3E2-B96819242EB0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248400"/>
            <a:ext cx="1524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09800" y="6248400"/>
            <a:ext cx="1219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1012D43E-16A3-4C23-91CD-48985D3F0214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BD5FA2-BE4A-4B3C-BAB2-C237F98ED65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31364-32A3-409F-8494-80FE77EDDB7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5C2749-16A1-4978-90FD-6E503D89B17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E2308-B523-4906-AAAF-9E9B253EE71B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FC9E5-03EC-4C1D-B65E-D4C9D373EF8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FEFE0-748F-498D-A949-B20A588868B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B6739-42CE-4EFC-9732-0C2368DAFBA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41C7C-0EBB-4CEA-9B1D-A4B6788B8908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8640D-C671-4BFF-970A-CA48696FBCE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B829B-EE11-4754-84C5-C6EBAAB7FF8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8FE71-44D4-41C7-87D0-ADA6F59EDDE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5" name="Line 7"/>
          <p:cNvSpPr>
            <a:spLocks noChangeShapeType="1"/>
          </p:cNvSpPr>
          <p:nvPr userDrawn="1"/>
        </p:nvSpPr>
        <p:spPr bwMode="auto">
          <a:xfrm flipV="1">
            <a:off x="827088" y="-26988"/>
            <a:ext cx="0" cy="792163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7" name="Oval 9"/>
          <p:cNvSpPr>
            <a:spLocks noChangeArrowheads="1"/>
          </p:cNvSpPr>
          <p:nvPr userDrawn="1"/>
        </p:nvSpPr>
        <p:spPr bwMode="auto">
          <a:xfrm>
            <a:off x="179388" y="47625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68313" y="4762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32385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20DB4680-C2E4-46CF-907A-CD0801EA60A8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9012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9012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 sz="4800"/>
              <a:t>Movimenti finanziari e Competenza economica (II)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292600"/>
            <a:ext cx="6477000" cy="1422400"/>
          </a:xfrm>
        </p:spPr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smtClean="0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006475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Lezione </a:t>
            </a:r>
            <a:r>
              <a:rPr lang="it-IT" smtClean="0">
                <a:solidFill>
                  <a:srgbClr val="FF0000"/>
                </a:solidFill>
              </a:rPr>
              <a:t>XIV</a:t>
            </a:r>
            <a:r>
              <a:rPr lang="it-IT">
                <a:solidFill>
                  <a:srgbClr val="FF0000"/>
                </a:solidFill>
              </a:rPr>
              <a:t>: obiettivi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2349500"/>
            <a:ext cx="7010400" cy="3670300"/>
          </a:xfrm>
        </p:spPr>
        <p:txBody>
          <a:bodyPr/>
          <a:lstStyle/>
          <a:p>
            <a:r>
              <a:rPr lang="it-IT"/>
              <a:t> </a:t>
            </a:r>
            <a:r>
              <a:rPr lang="it-IT">
                <a:solidFill>
                  <a:schemeClr val="tx1"/>
                </a:solidFill>
              </a:rPr>
              <a:t>Costi e ricavi con manifestazione finanziaria ma non di competenza</a:t>
            </a:r>
          </a:p>
          <a:p>
            <a:pPr>
              <a:buFont typeface="Wingdings" pitchFamily="2" charset="2"/>
              <a:buNone/>
            </a:pPr>
            <a:endParaRPr lang="it-IT">
              <a:solidFill>
                <a:schemeClr val="tx1"/>
              </a:solidFill>
            </a:endParaRPr>
          </a:p>
          <a:p>
            <a:r>
              <a:rPr lang="it-IT"/>
              <a:t> </a:t>
            </a:r>
            <a:r>
              <a:rPr lang="it-IT">
                <a:solidFill>
                  <a:schemeClr val="tx1"/>
                </a:solidFill>
              </a:rPr>
              <a:t>Costi e ricavi di competenza con manifestazione finanziaria futura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755650" y="-26988"/>
            <a:ext cx="8424863" cy="91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it-IT" sz="3000">
                <a:solidFill>
                  <a:srgbClr val="FF0000"/>
                </a:solidFill>
              </a:rPr>
              <a:t>Costi e ricavi con manifestazione finanziaria ma non di competenza</a:t>
            </a:r>
          </a:p>
        </p:txBody>
      </p:sp>
      <p:sp>
        <p:nvSpPr>
          <p:cNvPr id="142351" name="Rectangle 15"/>
          <p:cNvSpPr>
            <a:spLocks noChangeArrowheads="1"/>
          </p:cNvSpPr>
          <p:nvPr/>
        </p:nvSpPr>
        <p:spPr bwMode="auto">
          <a:xfrm>
            <a:off x="1687513" y="1387475"/>
            <a:ext cx="5988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RIMANENZE DI FATTORI e di PRODOTTI</a:t>
            </a:r>
          </a:p>
        </p:txBody>
      </p:sp>
      <p:sp>
        <p:nvSpPr>
          <p:cNvPr id="142352" name="Rectangle 16"/>
          <p:cNvSpPr>
            <a:spLocks noChangeArrowheads="1"/>
          </p:cNvSpPr>
          <p:nvPr/>
        </p:nvSpPr>
        <p:spPr bwMode="auto">
          <a:xfrm>
            <a:off x="395288" y="1800225"/>
            <a:ext cx="43211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Componenti negativi relativi a</a:t>
            </a:r>
          </a:p>
          <a:p>
            <a:r>
              <a:rPr lang="it-IT" sz="2400"/>
              <a:t>processi in corso di</a:t>
            </a:r>
          </a:p>
          <a:p>
            <a:r>
              <a:rPr lang="it-IT" sz="2400"/>
              <a:t>competenza di periodi futuri</a:t>
            </a:r>
          </a:p>
        </p:txBody>
      </p:sp>
      <p:sp>
        <p:nvSpPr>
          <p:cNvPr id="142353" name="Rectangle 17"/>
          <p:cNvSpPr>
            <a:spLocks noChangeArrowheads="1"/>
          </p:cNvSpPr>
          <p:nvPr/>
        </p:nvSpPr>
        <p:spPr bwMode="auto">
          <a:xfrm>
            <a:off x="5651500" y="1876425"/>
            <a:ext cx="330358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Attività: investimenti in attesa di realizzo</a:t>
            </a: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1763713" y="3043238"/>
            <a:ext cx="5767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it-IT" sz="2400"/>
              <a:t>RICAVI ANTICIPATI/RISCONTI PASSIVI</a:t>
            </a: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395288" y="3451225"/>
            <a:ext cx="4105275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Componenti positivi relativi a</a:t>
            </a:r>
          </a:p>
          <a:p>
            <a:r>
              <a:rPr lang="it-IT" sz="2400"/>
              <a:t>prestazioni non ancora effettuate di competenza di periodi futuri</a:t>
            </a: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5507038" y="3451225"/>
            <a:ext cx="3529012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Passività: mezzi finanziari messi a disposizione prima che si effettui la prestazione</a:t>
            </a: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1908175" y="5059363"/>
            <a:ext cx="5443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it-IT" sz="2400"/>
              <a:t>COSTI ANTICIPATI/RISCONTI ATTIVI</a:t>
            </a: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395288" y="5516563"/>
            <a:ext cx="45370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Componenti negativi relativi a</a:t>
            </a:r>
          </a:p>
          <a:p>
            <a:r>
              <a:rPr lang="it-IT" sz="2400"/>
              <a:t>prestazioni non ancora ricevute di competenza di periodi futuri</a:t>
            </a: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5722938" y="5516563"/>
            <a:ext cx="3313112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Attività: investimenti </a:t>
            </a:r>
          </a:p>
          <a:p>
            <a:r>
              <a:rPr lang="it-IT" sz="2400"/>
              <a:t>effettuati prima di ricevere la prestazione</a:t>
            </a:r>
          </a:p>
        </p:txBody>
      </p:sp>
      <p:sp>
        <p:nvSpPr>
          <p:cNvPr id="142360" name="AutoShape 24"/>
          <p:cNvSpPr>
            <a:spLocks noChangeArrowheads="1"/>
          </p:cNvSpPr>
          <p:nvPr/>
        </p:nvSpPr>
        <p:spPr bwMode="auto">
          <a:xfrm>
            <a:off x="5002213" y="2206625"/>
            <a:ext cx="433387" cy="142875"/>
          </a:xfrm>
          <a:prstGeom prst="leftRightArrow">
            <a:avLst>
              <a:gd name="adj1" fmla="val 50000"/>
              <a:gd name="adj2" fmla="val 60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6073775" y="981075"/>
            <a:ext cx="2420938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chemeClr val="tx2"/>
                </a:solidFill>
              </a:rPr>
              <a:t>Stato Patrimoniale</a:t>
            </a: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1181100" y="922338"/>
            <a:ext cx="2339975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chemeClr val="tx2"/>
                </a:solidFill>
              </a:rPr>
              <a:t>Conto economico</a:t>
            </a:r>
          </a:p>
        </p:txBody>
      </p:sp>
      <p:sp>
        <p:nvSpPr>
          <p:cNvPr id="142363" name="AutoShape 27"/>
          <p:cNvSpPr>
            <a:spLocks noChangeArrowheads="1"/>
          </p:cNvSpPr>
          <p:nvPr/>
        </p:nvSpPr>
        <p:spPr bwMode="auto">
          <a:xfrm>
            <a:off x="4787900" y="4076700"/>
            <a:ext cx="433388" cy="142875"/>
          </a:xfrm>
          <a:prstGeom prst="leftRightArrow">
            <a:avLst>
              <a:gd name="adj1" fmla="val 50000"/>
              <a:gd name="adj2" fmla="val 60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2364" name="AutoShape 28"/>
          <p:cNvSpPr>
            <a:spLocks noChangeArrowheads="1"/>
          </p:cNvSpPr>
          <p:nvPr/>
        </p:nvSpPr>
        <p:spPr bwMode="auto">
          <a:xfrm>
            <a:off x="5148263" y="6092825"/>
            <a:ext cx="433387" cy="142875"/>
          </a:xfrm>
          <a:prstGeom prst="leftRightArrow">
            <a:avLst>
              <a:gd name="adj1" fmla="val 50000"/>
              <a:gd name="adj2" fmla="val 60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ChangeArrowheads="1"/>
          </p:cNvSpPr>
          <p:nvPr/>
        </p:nvSpPr>
        <p:spPr bwMode="auto">
          <a:xfrm>
            <a:off x="611188" y="-98425"/>
            <a:ext cx="8712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3000">
                <a:solidFill>
                  <a:srgbClr val="FF0000"/>
                </a:solidFill>
              </a:rPr>
              <a:t>Costi e ricavi di competenza con manifestazione finanziaria futura</a:t>
            </a:r>
          </a:p>
        </p:txBody>
      </p:sp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2741613" y="919163"/>
            <a:ext cx="3786187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300"/>
              <a:t>COSTI FUTURI PRESUNTI</a:t>
            </a:r>
          </a:p>
        </p:txBody>
      </p:sp>
      <p:sp>
        <p:nvSpPr>
          <p:cNvPr id="161798" name="Rectangle 6"/>
          <p:cNvSpPr>
            <a:spLocks noChangeArrowheads="1"/>
          </p:cNvSpPr>
          <p:nvPr/>
        </p:nvSpPr>
        <p:spPr bwMode="auto">
          <a:xfrm>
            <a:off x="5940425" y="1341438"/>
            <a:ext cx="2916238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Passività presunte del capitale</a:t>
            </a:r>
          </a:p>
        </p:txBody>
      </p:sp>
      <p:sp>
        <p:nvSpPr>
          <p:cNvPr id="161799" name="Rectangle 7"/>
          <p:cNvSpPr>
            <a:spLocks noChangeArrowheads="1"/>
          </p:cNvSpPr>
          <p:nvPr/>
        </p:nvSpPr>
        <p:spPr bwMode="auto">
          <a:xfrm>
            <a:off x="395288" y="1341438"/>
            <a:ext cx="410527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Componenti negativi relativi a rischi e spese future</a:t>
            </a:r>
          </a:p>
        </p:txBody>
      </p:sp>
      <p:sp>
        <p:nvSpPr>
          <p:cNvPr id="161800" name="Rectangle 8"/>
          <p:cNvSpPr>
            <a:spLocks noChangeArrowheads="1"/>
          </p:cNvSpPr>
          <p:nvPr/>
        </p:nvSpPr>
        <p:spPr bwMode="auto">
          <a:xfrm>
            <a:off x="2459038" y="2262188"/>
            <a:ext cx="4389437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300"/>
              <a:t>PERDITE FUTURE PRESUNTE</a:t>
            </a:r>
          </a:p>
        </p:txBody>
      </p:sp>
      <p:sp>
        <p:nvSpPr>
          <p:cNvPr id="161801" name="Rectangle 9"/>
          <p:cNvSpPr>
            <a:spLocks noChangeArrowheads="1"/>
          </p:cNvSpPr>
          <p:nvPr/>
        </p:nvSpPr>
        <p:spPr bwMode="auto">
          <a:xfrm>
            <a:off x="5867400" y="2663825"/>
            <a:ext cx="3170238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Passività presunte a </a:t>
            </a:r>
          </a:p>
          <a:p>
            <a:r>
              <a:rPr lang="it-IT" sz="2400"/>
              <a:t>riduzione del valore delle attività</a:t>
            </a:r>
          </a:p>
        </p:txBody>
      </p:sp>
      <p:sp>
        <p:nvSpPr>
          <p:cNvPr id="161802" name="Rectangle 10"/>
          <p:cNvSpPr>
            <a:spLocks noChangeArrowheads="1"/>
          </p:cNvSpPr>
          <p:nvPr/>
        </p:nvSpPr>
        <p:spPr bwMode="auto">
          <a:xfrm>
            <a:off x="466725" y="2663825"/>
            <a:ext cx="4105275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Componenti negativi di </a:t>
            </a:r>
          </a:p>
          <a:p>
            <a:r>
              <a:rPr lang="it-IT" sz="2400"/>
              <a:t>reddito relativi a svalutazioni di beni</a:t>
            </a:r>
          </a:p>
        </p:txBody>
      </p:sp>
      <p:sp>
        <p:nvSpPr>
          <p:cNvPr id="161803" name="Rectangle 11"/>
          <p:cNvSpPr>
            <a:spLocks noChangeArrowheads="1"/>
          </p:cNvSpPr>
          <p:nvPr/>
        </p:nvSpPr>
        <p:spPr bwMode="auto">
          <a:xfrm>
            <a:off x="1743075" y="3944938"/>
            <a:ext cx="60293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300"/>
              <a:t>FATTURE DA EMETTERE E DA RICEVERE</a:t>
            </a:r>
          </a:p>
        </p:txBody>
      </p:sp>
      <p:sp>
        <p:nvSpPr>
          <p:cNvPr id="161804" name="Rectangle 12"/>
          <p:cNvSpPr>
            <a:spLocks noChangeArrowheads="1"/>
          </p:cNvSpPr>
          <p:nvPr/>
        </p:nvSpPr>
        <p:spPr bwMode="auto">
          <a:xfrm>
            <a:off x="466725" y="4365625"/>
            <a:ext cx="4176713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Componenti positivi/negativi relativi a prestazioni già effettuate/ricevute</a:t>
            </a:r>
          </a:p>
        </p:txBody>
      </p:sp>
      <p:sp>
        <p:nvSpPr>
          <p:cNvPr id="161805" name="Rectangle 13"/>
          <p:cNvSpPr>
            <a:spLocks noChangeArrowheads="1"/>
          </p:cNvSpPr>
          <p:nvPr/>
        </p:nvSpPr>
        <p:spPr bwMode="auto">
          <a:xfrm>
            <a:off x="5942013" y="4508500"/>
            <a:ext cx="251777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Crediti/debiti </a:t>
            </a:r>
          </a:p>
          <a:p>
            <a:r>
              <a:rPr lang="it-IT" sz="2400"/>
              <a:t>di funzionamento</a:t>
            </a:r>
          </a:p>
        </p:txBody>
      </p:sp>
      <p:sp>
        <p:nvSpPr>
          <p:cNvPr id="161806" name="Rectangle 14"/>
          <p:cNvSpPr>
            <a:spLocks noChangeArrowheads="1"/>
          </p:cNvSpPr>
          <p:nvPr/>
        </p:nvSpPr>
        <p:spPr bwMode="auto">
          <a:xfrm>
            <a:off x="3270250" y="5527675"/>
            <a:ext cx="3529013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300"/>
              <a:t>RATEI ATTIVI E PASSIVI</a:t>
            </a:r>
          </a:p>
        </p:txBody>
      </p:sp>
      <p:sp>
        <p:nvSpPr>
          <p:cNvPr id="161807" name="Rectangle 15"/>
          <p:cNvSpPr>
            <a:spLocks noChangeArrowheads="1"/>
          </p:cNvSpPr>
          <p:nvPr/>
        </p:nvSpPr>
        <p:spPr bwMode="auto">
          <a:xfrm>
            <a:off x="468313" y="5910263"/>
            <a:ext cx="4176712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400"/>
              <a:t>Componenti positivi/negativi maturati nel periodo</a:t>
            </a:r>
          </a:p>
        </p:txBody>
      </p:sp>
      <p:sp>
        <p:nvSpPr>
          <p:cNvPr id="161808" name="Rectangle 16"/>
          <p:cNvSpPr>
            <a:spLocks noChangeArrowheads="1"/>
          </p:cNvSpPr>
          <p:nvPr/>
        </p:nvSpPr>
        <p:spPr bwMode="auto">
          <a:xfrm>
            <a:off x="5940425" y="5910263"/>
            <a:ext cx="2517775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400"/>
              <a:t>Crediti/debiti </a:t>
            </a:r>
          </a:p>
          <a:p>
            <a:r>
              <a:rPr lang="it-IT" sz="2400"/>
              <a:t>di funzionamento</a:t>
            </a:r>
          </a:p>
        </p:txBody>
      </p:sp>
      <p:sp>
        <p:nvSpPr>
          <p:cNvPr id="161809" name="Rectangle 17"/>
          <p:cNvSpPr>
            <a:spLocks noChangeArrowheads="1"/>
          </p:cNvSpPr>
          <p:nvPr/>
        </p:nvSpPr>
        <p:spPr bwMode="auto">
          <a:xfrm>
            <a:off x="360363" y="836613"/>
            <a:ext cx="2339975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chemeClr val="tx2"/>
                </a:solidFill>
              </a:rPr>
              <a:t>Conto economico</a:t>
            </a:r>
          </a:p>
        </p:txBody>
      </p:sp>
      <p:sp>
        <p:nvSpPr>
          <p:cNvPr id="161810" name="Rectangle 18"/>
          <p:cNvSpPr>
            <a:spLocks noChangeArrowheads="1"/>
          </p:cNvSpPr>
          <p:nvPr/>
        </p:nvSpPr>
        <p:spPr bwMode="auto">
          <a:xfrm>
            <a:off x="6659563" y="836613"/>
            <a:ext cx="2420937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chemeClr val="tx2"/>
                </a:solidFill>
              </a:rPr>
              <a:t>Stato Patrimoniale</a:t>
            </a:r>
          </a:p>
        </p:txBody>
      </p:sp>
      <p:sp>
        <p:nvSpPr>
          <p:cNvPr id="161811" name="AutoShape 19"/>
          <p:cNvSpPr>
            <a:spLocks noChangeArrowheads="1"/>
          </p:cNvSpPr>
          <p:nvPr/>
        </p:nvSpPr>
        <p:spPr bwMode="auto">
          <a:xfrm>
            <a:off x="5002213" y="1700213"/>
            <a:ext cx="433387" cy="142875"/>
          </a:xfrm>
          <a:prstGeom prst="leftRightArrow">
            <a:avLst>
              <a:gd name="adj1" fmla="val 50000"/>
              <a:gd name="adj2" fmla="val 60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1812" name="AutoShape 20"/>
          <p:cNvSpPr>
            <a:spLocks noChangeArrowheads="1"/>
          </p:cNvSpPr>
          <p:nvPr/>
        </p:nvSpPr>
        <p:spPr bwMode="auto">
          <a:xfrm>
            <a:off x="5002213" y="3141663"/>
            <a:ext cx="433387" cy="142875"/>
          </a:xfrm>
          <a:prstGeom prst="leftRightArrow">
            <a:avLst>
              <a:gd name="adj1" fmla="val 50000"/>
              <a:gd name="adj2" fmla="val 60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1813" name="AutoShape 21"/>
          <p:cNvSpPr>
            <a:spLocks noChangeArrowheads="1"/>
          </p:cNvSpPr>
          <p:nvPr/>
        </p:nvSpPr>
        <p:spPr bwMode="auto">
          <a:xfrm>
            <a:off x="5076825" y="4797425"/>
            <a:ext cx="433388" cy="142875"/>
          </a:xfrm>
          <a:prstGeom prst="leftRightArrow">
            <a:avLst>
              <a:gd name="adj1" fmla="val 50000"/>
              <a:gd name="adj2" fmla="val 60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1814" name="AutoShape 22"/>
          <p:cNvSpPr>
            <a:spLocks noChangeArrowheads="1"/>
          </p:cNvSpPr>
          <p:nvPr/>
        </p:nvSpPr>
        <p:spPr bwMode="auto">
          <a:xfrm>
            <a:off x="5076825" y="6308725"/>
            <a:ext cx="433388" cy="142875"/>
          </a:xfrm>
          <a:prstGeom prst="leftRightArrow">
            <a:avLst>
              <a:gd name="adj1" fmla="val 50000"/>
              <a:gd name="adj2" fmla="val 60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01600"/>
            <a:ext cx="7634287" cy="1527175"/>
          </a:xfrm>
        </p:spPr>
        <p:txBody>
          <a:bodyPr/>
          <a:lstStyle/>
          <a:p>
            <a:pPr algn="ctr"/>
            <a:r>
              <a:rPr lang="it-IT">
                <a:solidFill>
                  <a:srgbClr val="FF0000"/>
                </a:solidFill>
              </a:rPr>
              <a:t>REDDITO DI PERIODO</a:t>
            </a:r>
            <a:br>
              <a:rPr lang="it-IT">
                <a:solidFill>
                  <a:srgbClr val="FF0000"/>
                </a:solidFill>
              </a:rPr>
            </a:br>
            <a:endParaRPr lang="it-IT">
              <a:solidFill>
                <a:srgbClr val="FF0000"/>
              </a:solidFill>
            </a:endParaRPr>
          </a:p>
        </p:txBody>
      </p:sp>
      <p:sp>
        <p:nvSpPr>
          <p:cNvPr id="143365" name="Rectangle 5"/>
          <p:cNvSpPr>
            <a:spLocks noChangeArrowheads="1"/>
          </p:cNvSpPr>
          <p:nvPr/>
        </p:nvSpPr>
        <p:spPr bwMode="auto">
          <a:xfrm>
            <a:off x="539750" y="2852738"/>
            <a:ext cx="8604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it-IT" sz="2600"/>
          </a:p>
        </p:txBody>
      </p:sp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611188" y="2708275"/>
            <a:ext cx="3455987" cy="2236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Differenza positiva </a:t>
            </a:r>
          </a:p>
          <a:p>
            <a:r>
              <a:rPr lang="it-IT" sz="2800"/>
              <a:t>(utile) o negativa </a:t>
            </a:r>
          </a:p>
          <a:p>
            <a:r>
              <a:rPr lang="it-IT" sz="2800"/>
              <a:t>(perdita) tra ricavi </a:t>
            </a:r>
          </a:p>
          <a:p>
            <a:r>
              <a:rPr lang="it-IT" sz="2800"/>
              <a:t>e costi di </a:t>
            </a:r>
          </a:p>
          <a:p>
            <a:r>
              <a:rPr lang="it-IT" sz="2800"/>
              <a:t>competenza</a:t>
            </a:r>
          </a:p>
        </p:txBody>
      </p:sp>
      <p:sp>
        <p:nvSpPr>
          <p:cNvPr id="143371" name="Rectangle 11"/>
          <p:cNvSpPr>
            <a:spLocks noChangeArrowheads="1"/>
          </p:cNvSpPr>
          <p:nvPr/>
        </p:nvSpPr>
        <p:spPr bwMode="auto">
          <a:xfrm>
            <a:off x="5364163" y="2708275"/>
            <a:ext cx="3024187" cy="2236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800"/>
              <a:t>Incremento o </a:t>
            </a:r>
          </a:p>
          <a:p>
            <a:r>
              <a:rPr lang="it-IT" sz="2800"/>
              <a:t>decremento del </a:t>
            </a:r>
          </a:p>
          <a:p>
            <a:r>
              <a:rPr lang="it-IT" sz="2800"/>
              <a:t>capitale proprio </a:t>
            </a:r>
          </a:p>
          <a:p>
            <a:r>
              <a:rPr lang="it-IT" sz="2800"/>
              <a:t>per effetto </a:t>
            </a:r>
          </a:p>
          <a:p>
            <a:r>
              <a:rPr lang="it-IT" sz="2800"/>
              <a:t>delle operazioni</a:t>
            </a:r>
          </a:p>
        </p:txBody>
      </p:sp>
      <p:sp>
        <p:nvSpPr>
          <p:cNvPr id="143372" name="Rectangle 12"/>
          <p:cNvSpPr>
            <a:spLocks noChangeArrowheads="1"/>
          </p:cNvSpPr>
          <p:nvPr/>
        </p:nvSpPr>
        <p:spPr bwMode="auto">
          <a:xfrm>
            <a:off x="1116013" y="1727200"/>
            <a:ext cx="2339975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chemeClr val="tx2"/>
                </a:solidFill>
              </a:rPr>
              <a:t>Conto economico</a:t>
            </a:r>
          </a:p>
        </p:txBody>
      </p:sp>
      <p:sp>
        <p:nvSpPr>
          <p:cNvPr id="143373" name="Rectangle 13"/>
          <p:cNvSpPr>
            <a:spLocks noChangeArrowheads="1"/>
          </p:cNvSpPr>
          <p:nvPr/>
        </p:nvSpPr>
        <p:spPr bwMode="auto">
          <a:xfrm>
            <a:off x="5680075" y="1654175"/>
            <a:ext cx="2420938" cy="4064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000" b="1">
                <a:solidFill>
                  <a:schemeClr val="tx2"/>
                </a:solidFill>
              </a:rPr>
              <a:t>Stato Patrimoniale</a:t>
            </a:r>
          </a:p>
        </p:txBody>
      </p:sp>
      <p:sp>
        <p:nvSpPr>
          <p:cNvPr id="143374" name="AutoShape 14"/>
          <p:cNvSpPr>
            <a:spLocks noChangeArrowheads="1"/>
          </p:cNvSpPr>
          <p:nvPr/>
        </p:nvSpPr>
        <p:spPr bwMode="auto">
          <a:xfrm>
            <a:off x="4356100" y="3573463"/>
            <a:ext cx="720725" cy="431800"/>
          </a:xfrm>
          <a:prstGeom prst="leftRightArrow">
            <a:avLst>
              <a:gd name="adj1" fmla="val 50000"/>
              <a:gd name="adj2" fmla="val 3338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AutoShape 4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006475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600"/>
              <a:t>Reddito nel periodo tn  -  t(n-1)</a:t>
            </a:r>
          </a:p>
        </p:txBody>
      </p:sp>
      <p:pic>
        <p:nvPicPr>
          <p:cNvPr id="16282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9750" y="1403350"/>
            <a:ext cx="8424863" cy="4764088"/>
          </a:xfrm>
          <a:noFill/>
          <a:ln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4" name="AutoShape 4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010400" cy="115093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3800"/>
              <a:t>Capitale in tn</a:t>
            </a:r>
          </a:p>
        </p:txBody>
      </p:sp>
      <p:pic>
        <p:nvPicPr>
          <p:cNvPr id="163845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23850" y="1970088"/>
            <a:ext cx="8820150" cy="4411662"/>
          </a:xfrm>
          <a:noFill/>
          <a:ln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6" name="AutoShape 4"/>
          <p:cNvSpPr>
            <a:spLocks noGrp="1" noChangeArrowheads="1"/>
          </p:cNvSpPr>
          <p:nvPr>
            <p:ph type="title"/>
          </p:nvPr>
        </p:nvSpPr>
        <p:spPr>
          <a:xfrm>
            <a:off x="1042988" y="47625"/>
            <a:ext cx="7993062" cy="933450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chemeClr val="accent2">
                  <a:alpha val="20000"/>
                </a:schemeClr>
              </a:gs>
              <a:gs pos="100000">
                <a:schemeClr val="accent2">
                  <a:gamma/>
                  <a:tint val="0"/>
                  <a:invGamma/>
                  <a:alpha val="80000"/>
                </a:schemeClr>
              </a:gs>
            </a:gsLst>
            <a:lin ang="2700000" scaled="1"/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sz="2800"/>
              <a:t>Le configurazioni del Capitale di funzionamento</a:t>
            </a: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-254000" y="1066800"/>
            <a:ext cx="7058025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600"/>
              <a:t>Fattori produttivi ancora utilizzabili</a:t>
            </a:r>
          </a:p>
          <a:p>
            <a:r>
              <a:rPr lang="it-IT" sz="2600"/>
              <a:t>+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3059113" y="2060575"/>
            <a:ext cx="3762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/>
              <a:t>+</a:t>
            </a:r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1700213" y="2349500"/>
            <a:ext cx="31591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/>
              <a:t>valori finanziari attivi</a:t>
            </a:r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3035300" y="2862263"/>
            <a:ext cx="376238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/>
              <a:t>=</a:t>
            </a:r>
          </a:p>
        </p:txBody>
      </p:sp>
      <p:sp>
        <p:nvSpPr>
          <p:cNvPr id="166921" name="Rectangle 9"/>
          <p:cNvSpPr>
            <a:spLocks noChangeArrowheads="1"/>
          </p:cNvSpPr>
          <p:nvPr/>
        </p:nvSpPr>
        <p:spPr bwMode="auto">
          <a:xfrm>
            <a:off x="-254000" y="4676775"/>
            <a:ext cx="70580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600"/>
              <a:t>passività presunte</a:t>
            </a:r>
          </a:p>
          <a:p>
            <a:r>
              <a:rPr lang="it-IT" sz="2600"/>
              <a:t>-</a:t>
            </a:r>
          </a:p>
          <a:p>
            <a:r>
              <a:rPr lang="it-IT" sz="2600"/>
              <a:t>ricavi anticipati</a:t>
            </a:r>
          </a:p>
          <a:p>
            <a:r>
              <a:rPr lang="it-IT" sz="2800"/>
              <a:t>=</a:t>
            </a:r>
          </a:p>
          <a:p>
            <a:r>
              <a:rPr lang="it-IT" sz="2800" b="1"/>
              <a:t>capitale netto di funzionamento</a:t>
            </a:r>
          </a:p>
        </p:txBody>
      </p:sp>
      <p:sp>
        <p:nvSpPr>
          <p:cNvPr id="166922" name="Rectangle 10"/>
          <p:cNvSpPr>
            <a:spLocks noChangeArrowheads="1"/>
          </p:cNvSpPr>
          <p:nvPr/>
        </p:nvSpPr>
        <p:spPr bwMode="auto">
          <a:xfrm>
            <a:off x="6659563" y="1125538"/>
            <a:ext cx="2484437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500"/>
              <a:t>Crediti concessi e non ancora </a:t>
            </a:r>
          </a:p>
          <a:p>
            <a:r>
              <a:rPr lang="it-IT" sz="2500"/>
              <a:t>riscossi</a:t>
            </a:r>
          </a:p>
          <a:p>
            <a:endParaRPr lang="it-IT" sz="2500"/>
          </a:p>
        </p:txBody>
      </p:sp>
      <p:sp>
        <p:nvSpPr>
          <p:cNvPr id="166924" name="Rectangle 12"/>
          <p:cNvSpPr>
            <a:spLocks noChangeArrowheads="1"/>
          </p:cNvSpPr>
          <p:nvPr/>
        </p:nvSpPr>
        <p:spPr bwMode="auto">
          <a:xfrm>
            <a:off x="6510338" y="2605088"/>
            <a:ext cx="27416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500"/>
              <a:t>Denaro incassato </a:t>
            </a:r>
          </a:p>
          <a:p>
            <a:r>
              <a:rPr lang="it-IT" sz="2500"/>
              <a:t>e non ancora </a:t>
            </a:r>
          </a:p>
          <a:p>
            <a:r>
              <a:rPr lang="it-IT" sz="2500"/>
              <a:t>reinvestito</a:t>
            </a:r>
          </a:p>
          <a:p>
            <a:endParaRPr lang="it-IT" sz="2500"/>
          </a:p>
        </p:txBody>
      </p:sp>
      <p:sp>
        <p:nvSpPr>
          <p:cNvPr id="166926" name="Rectangle 14"/>
          <p:cNvSpPr>
            <a:spLocks noChangeArrowheads="1"/>
          </p:cNvSpPr>
          <p:nvPr/>
        </p:nvSpPr>
        <p:spPr bwMode="auto">
          <a:xfrm>
            <a:off x="593725" y="3357563"/>
            <a:ext cx="53467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700" b="1"/>
              <a:t>capitale lordo di funzionamento</a:t>
            </a:r>
          </a:p>
        </p:txBody>
      </p:sp>
      <p:sp>
        <p:nvSpPr>
          <p:cNvPr id="166927" name="Rectangle 15"/>
          <p:cNvSpPr>
            <a:spLocks noChangeArrowheads="1"/>
          </p:cNvSpPr>
          <p:nvPr/>
        </p:nvSpPr>
        <p:spPr bwMode="auto">
          <a:xfrm>
            <a:off x="3125788" y="3732213"/>
            <a:ext cx="2936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it-IT" sz="2600"/>
              <a:t>-</a:t>
            </a:r>
          </a:p>
        </p:txBody>
      </p:sp>
      <p:sp>
        <p:nvSpPr>
          <p:cNvPr id="166928" name="Rectangle 16"/>
          <p:cNvSpPr>
            <a:spLocks noChangeArrowheads="1"/>
          </p:cNvSpPr>
          <p:nvPr/>
        </p:nvSpPr>
        <p:spPr bwMode="auto">
          <a:xfrm>
            <a:off x="1058863" y="4016375"/>
            <a:ext cx="47974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/>
              <a:t>obbligazioni assunte verso terzi</a:t>
            </a:r>
          </a:p>
        </p:txBody>
      </p:sp>
      <p:sp>
        <p:nvSpPr>
          <p:cNvPr id="166929" name="Rectangle 17"/>
          <p:cNvSpPr>
            <a:spLocks noChangeArrowheads="1"/>
          </p:cNvSpPr>
          <p:nvPr/>
        </p:nvSpPr>
        <p:spPr bwMode="auto">
          <a:xfrm>
            <a:off x="3125788" y="4379913"/>
            <a:ext cx="2936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/>
              <a:t>-</a:t>
            </a:r>
          </a:p>
        </p:txBody>
      </p:sp>
      <p:sp>
        <p:nvSpPr>
          <p:cNvPr id="166930" name="AutoShape 18"/>
          <p:cNvSpPr>
            <a:spLocks noChangeArrowheads="1"/>
          </p:cNvSpPr>
          <p:nvPr/>
        </p:nvSpPr>
        <p:spPr bwMode="auto">
          <a:xfrm>
            <a:off x="4859338" y="2565400"/>
            <a:ext cx="1225550" cy="144463"/>
          </a:xfrm>
          <a:prstGeom prst="rightArrow">
            <a:avLst>
              <a:gd name="adj1" fmla="val 50000"/>
              <a:gd name="adj2" fmla="val 2120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6931" name="AutoShape 19"/>
          <p:cNvSpPr>
            <a:spLocks/>
          </p:cNvSpPr>
          <p:nvPr/>
        </p:nvSpPr>
        <p:spPr bwMode="auto">
          <a:xfrm>
            <a:off x="6299200" y="1196975"/>
            <a:ext cx="360363" cy="2808288"/>
          </a:xfrm>
          <a:prstGeom prst="leftBrace">
            <a:avLst>
              <a:gd name="adj1" fmla="val 6494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66932" name="Rectangle 20"/>
          <p:cNvSpPr>
            <a:spLocks noChangeArrowheads="1"/>
          </p:cNvSpPr>
          <p:nvPr/>
        </p:nvSpPr>
        <p:spPr bwMode="auto">
          <a:xfrm>
            <a:off x="444500" y="1716088"/>
            <a:ext cx="59229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2600"/>
              <a:t>prodotti ottenuti ma non ancora venduti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a">
  <a:themeElements>
    <a:clrScheme name="1_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1_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</TotalTime>
  <Words>304</Words>
  <Application>Microsoft PowerPoint</Application>
  <PresentationFormat>Presentazione su schermo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0" baseType="lpstr">
      <vt:lpstr>ea</vt:lpstr>
      <vt:lpstr>1_ea</vt:lpstr>
      <vt:lpstr>Movimenti finanziari e Competenza economica (II)</vt:lpstr>
      <vt:lpstr>Lezione XIV: obiettivi</vt:lpstr>
      <vt:lpstr>Diapositiva 3</vt:lpstr>
      <vt:lpstr>Diapositiva 4</vt:lpstr>
      <vt:lpstr>REDDITO DI PERIODO </vt:lpstr>
      <vt:lpstr>Reddito nel periodo tn  -  t(n-1)</vt:lpstr>
      <vt:lpstr>Capitale in tn</vt:lpstr>
      <vt:lpstr>Le configurazioni del Capitale di funzionamento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141</cp:revision>
  <dcterms:created xsi:type="dcterms:W3CDTF">2005-09-20T10:34:20Z</dcterms:created>
  <dcterms:modified xsi:type="dcterms:W3CDTF">2018-03-01T09:34:00Z</dcterms:modified>
</cp:coreProperties>
</file>